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1" r:id="rId1"/>
  </p:sldMasterIdLst>
  <p:notesMasterIdLst>
    <p:notesMasterId r:id="rId32"/>
  </p:notesMasterIdLst>
  <p:handoutMasterIdLst>
    <p:handoutMasterId r:id="rId33"/>
  </p:handoutMasterIdLst>
  <p:sldIdLst>
    <p:sldId id="256" r:id="rId2"/>
    <p:sldId id="305" r:id="rId3"/>
    <p:sldId id="306" r:id="rId4"/>
    <p:sldId id="307" r:id="rId5"/>
    <p:sldId id="308" r:id="rId6"/>
    <p:sldId id="310" r:id="rId7"/>
    <p:sldId id="311" r:id="rId8"/>
    <p:sldId id="312" r:id="rId9"/>
    <p:sldId id="313" r:id="rId10"/>
    <p:sldId id="314" r:id="rId11"/>
    <p:sldId id="315" r:id="rId12"/>
    <p:sldId id="316" r:id="rId13"/>
    <p:sldId id="317" r:id="rId14"/>
    <p:sldId id="265" r:id="rId15"/>
    <p:sldId id="266" r:id="rId16"/>
    <p:sldId id="326" r:id="rId17"/>
    <p:sldId id="327" r:id="rId18"/>
    <p:sldId id="293" r:id="rId19"/>
    <p:sldId id="319" r:id="rId20"/>
    <p:sldId id="320" r:id="rId21"/>
    <p:sldId id="321" r:id="rId22"/>
    <p:sldId id="285" r:id="rId23"/>
    <p:sldId id="322" r:id="rId24"/>
    <p:sldId id="328" r:id="rId25"/>
    <p:sldId id="323" r:id="rId26"/>
    <p:sldId id="303" r:id="rId27"/>
    <p:sldId id="304" r:id="rId28"/>
    <p:sldId id="324" r:id="rId29"/>
    <p:sldId id="325" r:id="rId30"/>
    <p:sldId id="277" r:id="rId31"/>
  </p:sldIdLst>
  <p:sldSz cx="9144000" cy="6858000" type="screen4x3"/>
  <p:notesSz cx="9144000" cy="6858000"/>
  <p:defaultTextStyle>
    <a:defPPr>
      <a:defRPr lang="en-US"/>
    </a:defPPr>
    <a:lvl1pPr algn="l" rtl="0" eaLnBrk="0" fontAlgn="base" hangingPunct="0">
      <a:spcBef>
        <a:spcPct val="0"/>
      </a:spcBef>
      <a:spcAft>
        <a:spcPct val="0"/>
      </a:spcAft>
      <a:defRPr i="1"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i="1"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i="1"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i="1"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i="1" kern="1200">
        <a:solidFill>
          <a:schemeClr val="tx1"/>
        </a:solidFill>
        <a:latin typeface="Arial" charset="0"/>
        <a:ea typeface="ＭＳ Ｐゴシック" charset="0"/>
        <a:cs typeface="+mn-cs"/>
      </a:defRPr>
    </a:lvl5pPr>
    <a:lvl6pPr marL="2286000" algn="l" defTabSz="457200" rtl="0" eaLnBrk="1" latinLnBrk="0" hangingPunct="1">
      <a:defRPr i="1" kern="1200">
        <a:solidFill>
          <a:schemeClr val="tx1"/>
        </a:solidFill>
        <a:latin typeface="Arial" charset="0"/>
        <a:ea typeface="ＭＳ Ｐゴシック" charset="0"/>
        <a:cs typeface="+mn-cs"/>
      </a:defRPr>
    </a:lvl6pPr>
    <a:lvl7pPr marL="2743200" algn="l" defTabSz="457200" rtl="0" eaLnBrk="1" latinLnBrk="0" hangingPunct="1">
      <a:defRPr i="1" kern="1200">
        <a:solidFill>
          <a:schemeClr val="tx1"/>
        </a:solidFill>
        <a:latin typeface="Arial" charset="0"/>
        <a:ea typeface="ＭＳ Ｐゴシック" charset="0"/>
        <a:cs typeface="+mn-cs"/>
      </a:defRPr>
    </a:lvl7pPr>
    <a:lvl8pPr marL="3200400" algn="l" defTabSz="457200" rtl="0" eaLnBrk="1" latinLnBrk="0" hangingPunct="1">
      <a:defRPr i="1" kern="1200">
        <a:solidFill>
          <a:schemeClr val="tx1"/>
        </a:solidFill>
        <a:latin typeface="Arial" charset="0"/>
        <a:ea typeface="ＭＳ Ｐゴシック" charset="0"/>
        <a:cs typeface="+mn-cs"/>
      </a:defRPr>
    </a:lvl8pPr>
    <a:lvl9pPr marL="3657600" algn="l" defTabSz="457200" rtl="0" eaLnBrk="1" latinLnBrk="0" hangingPunct="1">
      <a:defRPr i="1"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a:srgbClr val="FF9999"/>
    <a:srgbClr val="000000"/>
    <a:srgbClr val="E31523"/>
    <a:srgbClr val="0CA21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13" autoAdjust="0"/>
    <p:restoredTop sz="91304" autoAdjust="0"/>
  </p:normalViewPr>
  <p:slideViewPr>
    <p:cSldViewPr>
      <p:cViewPr>
        <p:scale>
          <a:sx n="100" d="100"/>
          <a:sy n="100" d="100"/>
        </p:scale>
        <p:origin x="270" y="-72"/>
      </p:cViewPr>
      <p:guideLst>
        <p:guide orient="horz" pos="2160"/>
        <p:guide pos="3024"/>
      </p:guideLst>
    </p:cSldViewPr>
  </p:slideViewPr>
  <p:outlineViewPr>
    <p:cViewPr>
      <p:scale>
        <a:sx n="33" d="100"/>
        <a:sy n="33" d="100"/>
      </p:scale>
      <p:origin x="0" y="3786"/>
    </p:cViewPr>
  </p:outlineViewPr>
  <p:notesTextViewPr>
    <p:cViewPr>
      <p:scale>
        <a:sx n="100" d="100"/>
        <a:sy n="100" d="100"/>
      </p:scale>
      <p:origin x="0" y="0"/>
    </p:cViewPr>
  </p:notesTextViewPr>
  <p:sorterViewPr>
    <p:cViewPr>
      <p:scale>
        <a:sx n="100" d="100"/>
        <a:sy n="100" d="100"/>
      </p:scale>
      <p:origin x="0" y="33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0">
                <a:ea typeface="+mn-ea"/>
              </a:defRPr>
            </a:lvl1pPr>
          </a:lstStyle>
          <a:p>
            <a:pPr>
              <a:defRPr/>
            </a:pPr>
            <a:endParaRPr lang="en-US" dirty="0"/>
          </a:p>
        </p:txBody>
      </p:sp>
      <p:sp>
        <p:nvSpPr>
          <p:cNvPr id="52227" name="Rectangle 3"/>
          <p:cNvSpPr>
            <a:spLocks noGrp="1" noChangeArrowheads="1"/>
          </p:cNvSpPr>
          <p:nvPr>
            <p:ph type="dt" sz="quarter" idx="1"/>
          </p:nvPr>
        </p:nvSpPr>
        <p:spPr bwMode="auto">
          <a:xfrm>
            <a:off x="518160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0">
                <a:ea typeface="+mn-ea"/>
              </a:defRPr>
            </a:lvl1pPr>
          </a:lstStyle>
          <a:p>
            <a:pPr>
              <a:defRPr/>
            </a:pPr>
            <a:endParaRPr lang="en-US" dirty="0"/>
          </a:p>
        </p:txBody>
      </p:sp>
      <p:sp>
        <p:nvSpPr>
          <p:cNvPr id="52228" name="Rectangle 4"/>
          <p:cNvSpPr>
            <a:spLocks noGrp="1" noChangeArrowheads="1"/>
          </p:cNvSpPr>
          <p:nvPr>
            <p:ph type="ftr" sz="quarter" idx="2"/>
          </p:nvPr>
        </p:nvSpPr>
        <p:spPr bwMode="auto">
          <a:xfrm>
            <a:off x="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0">
                <a:ea typeface="+mn-ea"/>
              </a:defRPr>
            </a:lvl1pPr>
          </a:lstStyle>
          <a:p>
            <a:pPr>
              <a:defRPr/>
            </a:pPr>
            <a:endParaRPr lang="en-US" dirty="0"/>
          </a:p>
        </p:txBody>
      </p:sp>
      <p:sp>
        <p:nvSpPr>
          <p:cNvPr id="52229" name="Rectangle 5"/>
          <p:cNvSpPr>
            <a:spLocks noGrp="1" noChangeArrowheads="1"/>
          </p:cNvSpPr>
          <p:nvPr>
            <p:ph type="sldNum" sz="quarter" idx="3"/>
          </p:nvPr>
        </p:nvSpPr>
        <p:spPr bwMode="auto">
          <a:xfrm>
            <a:off x="518160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i="0"/>
            </a:lvl1pPr>
          </a:lstStyle>
          <a:p>
            <a:fld id="{18A0B9A5-2DA2-0743-B18B-60B00C0CEE1D}" type="slidenum">
              <a:rPr lang="en-US"/>
              <a:pPr/>
              <a:t>‹#›</a:t>
            </a:fld>
            <a:endParaRPr lang="en-US" dirty="0"/>
          </a:p>
        </p:txBody>
      </p:sp>
    </p:spTree>
    <p:extLst>
      <p:ext uri="{BB962C8B-B14F-4D97-AF65-F5344CB8AC3E}">
        <p14:creationId xmlns:p14="http://schemas.microsoft.com/office/powerpoint/2010/main" val="1867463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i="0">
                <a:ea typeface="+mn-ea"/>
              </a:defRPr>
            </a:lvl1pPr>
          </a:lstStyle>
          <a:p>
            <a:pPr>
              <a:defRPr/>
            </a:pPr>
            <a:endParaRPr lang="en-US" dirty="0"/>
          </a:p>
        </p:txBody>
      </p:sp>
      <p:sp>
        <p:nvSpPr>
          <p:cNvPr id="3075"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i="0">
                <a:ea typeface="+mn-ea"/>
              </a:defRPr>
            </a:lvl1pPr>
          </a:lstStyle>
          <a:p>
            <a:pPr>
              <a:defRPr/>
            </a:pPr>
            <a:endParaRPr lang="en-US" dirty="0"/>
          </a:p>
        </p:txBody>
      </p:sp>
      <p:sp>
        <p:nvSpPr>
          <p:cNvPr id="35844"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7"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i="0">
                <a:ea typeface="+mn-ea"/>
              </a:defRPr>
            </a:lvl1pPr>
          </a:lstStyle>
          <a:p>
            <a:pPr>
              <a:defRPr/>
            </a:pPr>
            <a:endParaRPr lang="en-US" dirty="0"/>
          </a:p>
        </p:txBody>
      </p:sp>
      <p:sp>
        <p:nvSpPr>
          <p:cNvPr id="3079"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i="0"/>
            </a:lvl1pPr>
          </a:lstStyle>
          <a:p>
            <a:fld id="{F7C9E73A-686A-A24A-977A-5D2E0B361A00}" type="slidenum">
              <a:rPr lang="en-US"/>
              <a:pPr/>
              <a:t>‹#›</a:t>
            </a:fld>
            <a:endParaRPr lang="en-US" dirty="0"/>
          </a:p>
        </p:txBody>
      </p:sp>
    </p:spTree>
    <p:extLst>
      <p:ext uri="{BB962C8B-B14F-4D97-AF65-F5344CB8AC3E}">
        <p14:creationId xmlns:p14="http://schemas.microsoft.com/office/powerpoint/2010/main" val="364552214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fld id="{6C4B0B4C-D17B-0F4F-A0DA-A325A9665E0F}" type="slidenum">
              <a:rPr lang="en-US" i="0"/>
              <a:pPr/>
              <a:t>1</a:t>
            </a:fld>
            <a:endParaRPr lang="en-US" i="0"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fld id="{B944B94B-E779-854C-8E9E-C08586D94210}" type="slidenum">
              <a:rPr lang="en-US" i="0"/>
              <a:pPr/>
              <a:t>14</a:t>
            </a:fld>
            <a:endParaRPr lang="en-US" i="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fld id="{5B411EDF-B924-8445-AA7B-06A0B616576B}" type="slidenum">
              <a:rPr lang="en-US" i="0"/>
              <a:pPr/>
              <a:t>15</a:t>
            </a:fld>
            <a:endParaRPr lang="en-US" i="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5180013" y="6513513"/>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algn="r" eaLnBrk="1" hangingPunct="1"/>
            <a:fld id="{79CB83B5-D02C-7A4A-ABA4-8814DA6D0872}" type="slidenum">
              <a:rPr lang="en-US" sz="1200" i="0"/>
              <a:pPr algn="r" eaLnBrk="1" hangingPunct="1"/>
              <a:t>18</a:t>
            </a:fld>
            <a:endParaRPr lang="en-US" sz="1200" i="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a:spcBef>
                <a:spcPct val="0"/>
              </a:spcBef>
            </a:pPr>
            <a:endParaRPr lang="en-US"/>
          </a:p>
        </p:txBody>
      </p:sp>
      <p:sp>
        <p:nvSpPr>
          <p:cNvPr id="59396" name="Slide Number Placeholder 3"/>
          <p:cNvSpPr txBox="1">
            <a:spLocks noGrp="1"/>
          </p:cNvSpPr>
          <p:nvPr/>
        </p:nvSpPr>
        <p:spPr bwMode="auto">
          <a:xfrm>
            <a:off x="5180013" y="6513513"/>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algn="r" eaLnBrk="1" hangingPunct="1"/>
            <a:fld id="{77AD274D-58A3-534B-A5C2-2AFF3C509541}" type="slidenum">
              <a:rPr lang="en-US" sz="1200" i="0">
                <a:latin typeface="Calibri" charset="0"/>
              </a:rPr>
              <a:pPr algn="r" eaLnBrk="1" hangingPunct="1"/>
              <a:t>22</a:t>
            </a:fld>
            <a:endParaRPr lang="en-US" sz="1200" i="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Maybe you are familiar with the term “it’s a numbers game”?  </a:t>
            </a:r>
          </a:p>
          <a:p>
            <a:r>
              <a:rPr lang="en-US" dirty="0" smtClean="0"/>
              <a:t>Basically, that means we can only do so much… and</a:t>
            </a:r>
            <a:r>
              <a:rPr lang="en-US" baseline="0" dirty="0" smtClean="0"/>
              <a:t> that’s really not enough to keep up with what needs to happen without killing those few that are actively engaged and giving their all to fight the good fight and wave the flag for attraction and show that the RLAA cares and wants to make a difference.</a:t>
            </a:r>
          </a:p>
          <a:p>
            <a:r>
              <a:rPr lang="en-US" baseline="0" dirty="0" smtClean="0"/>
              <a:t>A</a:t>
            </a:r>
            <a:r>
              <a:rPr lang="en-US" dirty="0" smtClean="0"/>
              <a:t>s are membership grows, </a:t>
            </a:r>
            <a:r>
              <a:rPr lang="en-US" baseline="0" dirty="0" smtClean="0"/>
              <a:t>so to does our ability to manage more projects &amp; activities as well as have the critical funds necessary to engage in the vital projects at a level that can achieve a recognizable difference and thus begin the process of changing the path that Rice Lake is headed down.</a:t>
            </a:r>
          </a:p>
          <a:p>
            <a:r>
              <a:rPr lang="en-US" baseline="0" dirty="0" smtClean="0"/>
              <a:t>We really need support in the form of increased membership including the funding these additional membership fees will bring. We really need our </a:t>
            </a:r>
            <a:r>
              <a:rPr lang="en-US" sz="1200" dirty="0" smtClean="0"/>
              <a:t>membership to be more active. </a:t>
            </a:r>
            <a:r>
              <a:rPr lang="en-US" baseline="0" dirty="0" smtClean="0"/>
              <a:t>We really need your</a:t>
            </a:r>
            <a:r>
              <a:rPr lang="en-US" sz="1200" dirty="0" smtClean="0"/>
              <a:t> participation to help manage the details of these important projects and to help coordination of multiple activities. </a:t>
            </a:r>
          </a:p>
          <a:p>
            <a:r>
              <a:rPr lang="en-US" sz="1200" dirty="0" smtClean="0"/>
              <a:t>If every member only had the time &amp;</a:t>
            </a:r>
            <a:r>
              <a:rPr lang="en-US" sz="1200" baseline="0" dirty="0" smtClean="0"/>
              <a:t> energy to</a:t>
            </a:r>
            <a:r>
              <a:rPr lang="en-US" sz="1200" dirty="0" smtClean="0"/>
              <a:t> accomplish just 1 thing for the RLAA; one</a:t>
            </a:r>
            <a:r>
              <a:rPr lang="en-US" sz="1200" baseline="0" dirty="0" smtClean="0"/>
              <a:t> of the most important “To Do” needs is communications… talk with your neighbors, next door, across the street, etc. make them aware of RLAA, the situation that requires everyone’s help to accomplish and make a meaningful difference in the lake’s water quality and environment value as a sustainable wildlife habitat and beautiful area to enjoy… biking, walking, jogging, watching, boating, fishing and never avoiding due to the smell of a fresh algae bloom, or a massive fish kill because of low oxygen levels in the lake such that fish can’t survive. </a:t>
            </a:r>
            <a:endParaRPr lang="en-US" dirty="0"/>
          </a:p>
        </p:txBody>
      </p:sp>
      <p:sp>
        <p:nvSpPr>
          <p:cNvPr id="4" name="Slide Number Placeholder 3"/>
          <p:cNvSpPr>
            <a:spLocks noGrp="1"/>
          </p:cNvSpPr>
          <p:nvPr>
            <p:ph type="sldNum" sz="quarter" idx="10"/>
          </p:nvPr>
        </p:nvSpPr>
        <p:spPr/>
        <p:txBody>
          <a:bodyPr/>
          <a:lstStyle/>
          <a:p>
            <a:fld id="{F7C9E73A-686A-A24A-977A-5D2E0B361A00}" type="slidenum">
              <a:rPr lang="en-US" smtClean="0"/>
              <a:pPr/>
              <a:t>26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audience for feedback on these</a:t>
            </a:r>
          </a:p>
          <a:p>
            <a:r>
              <a:rPr lang="en-US" dirty="0" smtClean="0"/>
              <a:t>Engage attendees</a:t>
            </a:r>
            <a:r>
              <a:rPr lang="en-US" baseline="0" dirty="0" smtClean="0"/>
              <a:t> </a:t>
            </a:r>
            <a:r>
              <a:rPr lang="en-US" dirty="0" smtClean="0"/>
              <a:t>for their ideas &amp; comments</a:t>
            </a:r>
            <a:endParaRPr lang="en-US" dirty="0"/>
          </a:p>
        </p:txBody>
      </p:sp>
      <p:sp>
        <p:nvSpPr>
          <p:cNvPr id="4" name="Slide Number Placeholder 3"/>
          <p:cNvSpPr>
            <a:spLocks noGrp="1"/>
          </p:cNvSpPr>
          <p:nvPr>
            <p:ph type="sldNum" sz="quarter" idx="10"/>
          </p:nvPr>
        </p:nvSpPr>
        <p:spPr/>
        <p:txBody>
          <a:bodyPr/>
          <a:lstStyle/>
          <a:p>
            <a:fld id="{F7C9E73A-686A-A24A-977A-5D2E0B361A00}" type="slidenum">
              <a:rPr lang="en-US" smtClean="0"/>
              <a:pPr/>
              <a:t>27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fld id="{AF05D645-C679-FA45-8E10-627AAEFBAC62}" type="slidenum">
              <a:rPr lang="en-US" i="0"/>
              <a:pPr/>
              <a:t>30</a:t>
            </a:fld>
            <a:endParaRPr lang="en-US" i="0"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IMG_1129.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2657" y="3829"/>
            <a:ext cx="9176657" cy="6854171"/>
          </a:xfrm>
          <a:prstGeom prst="rect">
            <a:avLst/>
          </a:prstGeom>
        </p:spPr>
      </p:pic>
      <p:sp>
        <p:nvSpPr>
          <p:cNvPr id="2" name="Title 1"/>
          <p:cNvSpPr>
            <a:spLocks noGrp="1"/>
          </p:cNvSpPr>
          <p:nvPr>
            <p:ph type="ctrTitle"/>
          </p:nvPr>
        </p:nvSpPr>
        <p:spPr>
          <a:xfrm>
            <a:off x="1447800" y="2971800"/>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5400" b="1" kern="1200">
                <a:solidFill>
                  <a:srgbClr val="FFFF00"/>
                </a:solidFill>
                <a:latin typeface="+mj-lt"/>
                <a:ea typeface="+mj-ea"/>
                <a:cs typeface="+mj-cs"/>
              </a:defRPr>
            </a:lvl1pPr>
          </a:lstStyle>
          <a:p>
            <a:r>
              <a:rPr lang="en-US" dirty="0" smtClean="0"/>
              <a:t>Click to edit Master title style</a:t>
            </a:r>
            <a:endParaRPr dirty="0"/>
          </a:p>
        </p:txBody>
      </p:sp>
      <p:sp>
        <p:nvSpPr>
          <p:cNvPr id="3" name="Subtitle 2"/>
          <p:cNvSpPr>
            <a:spLocks noGrp="1"/>
          </p:cNvSpPr>
          <p:nvPr>
            <p:ph type="subTitle" idx="1"/>
          </p:nvPr>
        </p:nvSpPr>
        <p:spPr>
          <a:xfrm>
            <a:off x="1447800" y="4648200"/>
            <a:ext cx="6498159" cy="916641"/>
          </a:xfrm>
        </p:spPr>
        <p:txBody>
          <a:bodyPr vert="horz" lIns="91440" tIns="45720" rIns="91440" bIns="45720" rtlCol="0">
            <a:no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3200" b="1" i="1" kern="1200">
                <a:solidFill>
                  <a:srgbClr val="FFFF00"/>
                </a:solidFill>
                <a:latin typeface="Verdana"/>
                <a:ea typeface="+mn-e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C0603BA8-E07C-2B47-AC65-DA90DB517DD9}" type="datetime1">
              <a:rPr lang="en-US" smtClean="0"/>
              <a:pPr/>
              <a:t>5/1/2012</a:t>
            </a:fld>
            <a:endParaRPr lang="en-US" dirty="0"/>
          </a:p>
        </p:txBody>
      </p:sp>
      <p:sp>
        <p:nvSpPr>
          <p:cNvPr id="5" name="Footer Placeholder 4"/>
          <p:cNvSpPr>
            <a:spLocks noGrp="1"/>
          </p:cNvSpPr>
          <p:nvPr>
            <p:ph type="ftr" sz="quarter" idx="11"/>
          </p:nvPr>
        </p:nvSpPr>
        <p:spPr/>
        <p:txBody>
          <a:bodyPr/>
          <a:lstStyle/>
          <a:p>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43F849-D0CA-4C48-9376-5C0AB95000AE}" type="datetime1">
              <a:rPr lang="en-US" smtClean="0"/>
              <a:pPr/>
              <a:t>5/1/2012</a:t>
            </a:fld>
            <a:endParaRPr lang="en-US" dirty="0"/>
          </a:p>
        </p:txBody>
      </p:sp>
      <p:sp>
        <p:nvSpPr>
          <p:cNvPr id="6" name="Footer Placeholder 5"/>
          <p:cNvSpPr>
            <a:spLocks noGrp="1"/>
          </p:cNvSpPr>
          <p:nvPr>
            <p:ph type="ftr" sz="quarter" idx="11"/>
          </p:nvPr>
        </p:nvSpPr>
        <p:spPr/>
        <p:txBody>
          <a:bodyPr/>
          <a:lstStyle/>
          <a:p>
            <a:pPr>
              <a:defRPr/>
            </a:pPr>
            <a:r>
              <a:rPr lang="en-US" dirty="0" smtClean="0"/>
              <a:t>www.ricelakemn.com</a:t>
            </a:r>
            <a:endParaRPr lang="en-US" dirty="0"/>
          </a:p>
        </p:txBody>
      </p:sp>
      <p:sp>
        <p:nvSpPr>
          <p:cNvPr id="7" name="Slide Number Placeholder 6"/>
          <p:cNvSpPr>
            <a:spLocks noGrp="1"/>
          </p:cNvSpPr>
          <p:nvPr>
            <p:ph type="sldNum" sz="quarter" idx="12"/>
          </p:nvPr>
        </p:nvSpPr>
        <p:spPr/>
        <p:txBody>
          <a:bodyPr/>
          <a:lstStyle/>
          <a:p>
            <a:fld id="{6B9AF2C5-4A6C-8045-B150-F9A4F97F68D1}" type="slidenum">
              <a:rPr lang="en-US" smtClean="0"/>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0E1249B-0667-9C4F-BF82-1C8D08CD7FDF}"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3FCA2A42-92FD-3140-A0C1-B189C9743F9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AE08750-819B-C54D-864F-264570B43EA8}"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2646A1EC-8049-1746-ABD2-0C35E5741A2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021FC41-E889-EF43-B2A9-3A5DE7975124}"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C08A790D-EC4D-F546-9632-E4E59C96EDCF}"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29486170-F1A4-E745-A3A2-970E3941BC52}"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2B0966-B3BA-534F-9A9D-E36273E927DA}" type="datetime1">
              <a:rPr lang="en-US" smtClean="0"/>
              <a:pPr/>
              <a:t>5/1/2012</a:t>
            </a:fld>
            <a:endParaRPr lang="en-US" dirty="0"/>
          </a:p>
        </p:txBody>
      </p:sp>
      <p:sp>
        <p:nvSpPr>
          <p:cNvPr id="5" name="Footer Placeholder 4"/>
          <p:cNvSpPr>
            <a:spLocks noGrp="1"/>
          </p:cNvSpPr>
          <p:nvPr>
            <p:ph type="ftr" sz="quarter" idx="11"/>
          </p:nvPr>
        </p:nvSpPr>
        <p:spPr/>
        <p:txBody>
          <a:bodyPr/>
          <a:lstStyle/>
          <a:p>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39838865-A387-D24B-AB42-0250B46DDCAE}" type="datetime1">
              <a:rPr lang="en-US" smtClean="0"/>
              <a:pPr/>
              <a:t>5/1/2012</a:t>
            </a:fld>
            <a:endParaRPr lang="en-US" dirty="0"/>
          </a:p>
        </p:txBody>
      </p:sp>
      <p:sp>
        <p:nvSpPr>
          <p:cNvPr id="6" name="Footer Placeholder 5"/>
          <p:cNvSpPr>
            <a:spLocks noGrp="1"/>
          </p:cNvSpPr>
          <p:nvPr>
            <p:ph type="ftr" sz="quarter" idx="11"/>
          </p:nvPr>
        </p:nvSpPr>
        <p:spPr/>
        <p:txBody>
          <a:bodyPr/>
          <a:lstStyle/>
          <a:p>
            <a:pPr>
              <a:defRPr/>
            </a:pPr>
            <a:r>
              <a:rPr lang="en-US" dirty="0" smtClean="0"/>
              <a:t>www.ricelakemn.com</a:t>
            </a:r>
            <a:endParaRPr lang="en-US" dirty="0"/>
          </a:p>
        </p:txBody>
      </p:sp>
      <p:sp>
        <p:nvSpPr>
          <p:cNvPr id="7" name="Slide Number Placeholder 6"/>
          <p:cNvSpPr>
            <a:spLocks noGrp="1"/>
          </p:cNvSpPr>
          <p:nvPr>
            <p:ph type="sldNum" sz="quarter" idx="12"/>
          </p:nvPr>
        </p:nvSpPr>
        <p:spPr/>
        <p:txBody>
          <a:bodyPr/>
          <a:lstStyle/>
          <a:p>
            <a:fld id="{B8D11D3A-7BA1-0149-A70C-A669102404A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8EC967A-FD5A-3847-B7D5-76EBA21622A2}" type="datetime1">
              <a:rPr lang="en-US" smtClean="0"/>
              <a:pPr/>
              <a:t>5/1/2012</a:t>
            </a:fld>
            <a:endParaRPr lang="en-US" dirty="0"/>
          </a:p>
        </p:txBody>
      </p:sp>
      <p:sp>
        <p:nvSpPr>
          <p:cNvPr id="8" name="Footer Placeholder 7"/>
          <p:cNvSpPr>
            <a:spLocks noGrp="1"/>
          </p:cNvSpPr>
          <p:nvPr>
            <p:ph type="ftr" sz="quarter" idx="11"/>
          </p:nvPr>
        </p:nvSpPr>
        <p:spPr/>
        <p:txBody>
          <a:bodyPr/>
          <a:lstStyle/>
          <a:p>
            <a:pPr>
              <a:defRPr/>
            </a:pPr>
            <a:r>
              <a:rPr lang="en-US" dirty="0" smtClean="0"/>
              <a:t>www.ricelakemn.com</a:t>
            </a:r>
            <a:endParaRPr lang="en-US" dirty="0"/>
          </a:p>
        </p:txBody>
      </p:sp>
      <p:sp>
        <p:nvSpPr>
          <p:cNvPr id="9" name="Slide Number Placeholder 8"/>
          <p:cNvSpPr>
            <a:spLocks noGrp="1"/>
          </p:cNvSpPr>
          <p:nvPr>
            <p:ph type="sldNum" sz="quarter" idx="12"/>
          </p:nvPr>
        </p:nvSpPr>
        <p:spPr/>
        <p:txBody>
          <a:bodyPr/>
          <a:lstStyle/>
          <a:p>
            <a:fld id="{1AB581B0-EFD9-7F4D-99CB-6F6A56C5BF3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F1464D1-7BB6-194D-AFCC-499A9C89F2B1}" type="datetime1">
              <a:rPr lang="en-US" smtClean="0"/>
              <a:pPr/>
              <a:t>5/1/2012</a:t>
            </a:fld>
            <a:endParaRPr lang="en-US" dirty="0"/>
          </a:p>
        </p:txBody>
      </p:sp>
      <p:sp>
        <p:nvSpPr>
          <p:cNvPr id="4" name="Footer Placeholder 3"/>
          <p:cNvSpPr>
            <a:spLocks noGrp="1"/>
          </p:cNvSpPr>
          <p:nvPr>
            <p:ph type="ftr" sz="quarter" idx="11"/>
          </p:nvPr>
        </p:nvSpPr>
        <p:spPr/>
        <p:txBody>
          <a:bodyPr/>
          <a:lstStyle/>
          <a:p>
            <a:pPr>
              <a:defRPr/>
            </a:pPr>
            <a:r>
              <a:rPr lang="en-US" dirty="0" smtClean="0"/>
              <a:t>www.ricelakemn.com</a:t>
            </a:r>
            <a:endParaRPr lang="en-US" dirty="0"/>
          </a:p>
        </p:txBody>
      </p:sp>
      <p:sp>
        <p:nvSpPr>
          <p:cNvPr id="5" name="Slide Number Placeholder 4"/>
          <p:cNvSpPr>
            <a:spLocks noGrp="1"/>
          </p:cNvSpPr>
          <p:nvPr>
            <p:ph type="sldNum" sz="quarter" idx="12"/>
          </p:nvPr>
        </p:nvSpPr>
        <p:spPr/>
        <p:txBody>
          <a:bodyPr/>
          <a:lstStyle/>
          <a:p>
            <a:fld id="{7EA7CB0B-7F5B-7D4D-8400-4F279F6E21D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3DADBD-15FF-A649-9D25-0C4ABE6ADB0F}" type="datetime1">
              <a:rPr lang="en-US" smtClean="0"/>
              <a:pPr/>
              <a:t>5/1/2012</a:t>
            </a:fld>
            <a:endParaRPr lang="en-US" dirty="0"/>
          </a:p>
        </p:txBody>
      </p:sp>
      <p:sp>
        <p:nvSpPr>
          <p:cNvPr id="3" name="Footer Placeholder 2"/>
          <p:cNvSpPr>
            <a:spLocks noGrp="1"/>
          </p:cNvSpPr>
          <p:nvPr>
            <p:ph type="ftr" sz="quarter" idx="11"/>
          </p:nvPr>
        </p:nvSpPr>
        <p:spPr/>
        <p:txBody>
          <a:bodyPr/>
          <a:lstStyle/>
          <a:p>
            <a:pPr>
              <a:defRPr/>
            </a:pPr>
            <a:r>
              <a:rPr lang="en-US" dirty="0" smtClean="0"/>
              <a:t>www.ricelakemn.com</a:t>
            </a:r>
            <a:endParaRPr lang="en-US" dirty="0"/>
          </a:p>
        </p:txBody>
      </p:sp>
      <p:sp>
        <p:nvSpPr>
          <p:cNvPr id="4" name="Slide Number Placeholder 3"/>
          <p:cNvSpPr>
            <a:spLocks noGrp="1"/>
          </p:cNvSpPr>
          <p:nvPr>
            <p:ph type="sldNum" sz="quarter" idx="12"/>
          </p:nvPr>
        </p:nvSpPr>
        <p:spPr/>
        <p:txBody>
          <a:bodyPr/>
          <a:lstStyle/>
          <a:p>
            <a:fld id="{66E208D2-5F08-8342-B105-E87BB020CE0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AABE4-2D9F-0846-AEC3-3E8D5A1B974D}" type="datetime1">
              <a:rPr lang="en-US" smtClean="0"/>
              <a:pPr/>
              <a:t>5/1/2012</a:t>
            </a:fld>
            <a:endParaRPr lang="en-US" dirty="0"/>
          </a:p>
        </p:txBody>
      </p:sp>
      <p:sp>
        <p:nvSpPr>
          <p:cNvPr id="6" name="Footer Placeholder 5"/>
          <p:cNvSpPr>
            <a:spLocks noGrp="1"/>
          </p:cNvSpPr>
          <p:nvPr>
            <p:ph type="ftr" sz="quarter" idx="11"/>
          </p:nvPr>
        </p:nvSpPr>
        <p:spPr/>
        <p:txBody>
          <a:bodyPr/>
          <a:lstStyle/>
          <a:p>
            <a:pPr>
              <a:defRPr/>
            </a:pPr>
            <a:r>
              <a:rPr lang="en-US" dirty="0" smtClean="0"/>
              <a:t>www.ricelakemn.com</a:t>
            </a:r>
            <a:endParaRPr lang="en-US" dirty="0"/>
          </a:p>
        </p:txBody>
      </p:sp>
      <p:sp>
        <p:nvSpPr>
          <p:cNvPr id="7" name="Slide Number Placeholder 6"/>
          <p:cNvSpPr>
            <a:spLocks noGrp="1"/>
          </p:cNvSpPr>
          <p:nvPr>
            <p:ph type="sldNum" sz="quarter" idx="12"/>
          </p:nvPr>
        </p:nvSpPr>
        <p:spPr/>
        <p:txBody>
          <a:bodyPr/>
          <a:lstStyle/>
          <a:p>
            <a:fld id="{0B350A5C-45C5-364C-A4AE-CBBFB31EB07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4800"/>
            <a:ext cx="8134351" cy="1139732"/>
          </a:xfrm>
          <a:prstGeom prst="rect">
            <a:avLst/>
          </a:prstGeom>
        </p:spPr>
        <p:txBody>
          <a:bodyPr vert="horz" lIns="91440" tIns="45720" rIns="91440" bIns="45720" rtlCol="0" anchor="b" anchorCtr="0">
            <a:noAutofit/>
          </a:bodyPr>
          <a:lstStyle/>
          <a:p>
            <a:r>
              <a:rPr lang="en-US" dirty="0" smtClean="0"/>
              <a:t>Click to edit Master title style</a:t>
            </a:r>
            <a:endParaRPr dirty="0"/>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rgbClr val="091E24"/>
                </a:solidFill>
              </a:defRPr>
            </a:lvl1pPr>
          </a:lstStyle>
          <a:p>
            <a:fld id="{E626C596-6150-354C-8400-8AD8DDB1E919}" type="datetime1">
              <a:rPr lang="en-US" smtClean="0"/>
              <a:pPr/>
              <a:t>5/1/2012</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rgbClr val="404040"/>
                </a:solidFill>
              </a:defRPr>
            </a:lvl1pPr>
          </a:lstStyle>
          <a:p>
            <a:pPr>
              <a:defRPr/>
            </a:pPr>
            <a:r>
              <a:rPr lang="en-US" dirty="0" smtClean="0"/>
              <a:t>www.ricelakemn.com</a:t>
            </a:r>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1800">
                <a:solidFill>
                  <a:schemeClr val="bg2">
                    <a:lumMod val="10000"/>
                  </a:schemeClr>
                </a:solidFill>
              </a:defRPr>
            </a:lvl1pPr>
          </a:lstStyle>
          <a:p>
            <a:fld id="{29486170-F1A4-E745-A3A2-970E3941BC5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 id="2147483863" r:id="rId12"/>
  </p:sldLayoutIdLst>
  <p:hf hdr="0"/>
  <p:txStyles>
    <p:titleStyle>
      <a:lvl1pPr algn="ctr" defTabSz="914400" rtl="0" eaLnBrk="1" latinLnBrk="0" hangingPunct="1">
        <a:spcBef>
          <a:spcPct val="0"/>
        </a:spcBef>
        <a:buNone/>
        <a:defRPr sz="4000" kern="1200">
          <a:solidFill>
            <a:srgbClr val="000090"/>
          </a:solidFill>
          <a:effectLst>
            <a:outerShdw blurRad="50800" dist="38100" dir="13500000" algn="br" rotWithShape="0">
              <a:prstClr val="black">
                <a:alpha val="40000"/>
              </a:prstClr>
            </a:outerShdw>
          </a:effectLst>
          <a:latin typeface="Verdana"/>
          <a:ea typeface="+mj-ea"/>
          <a:cs typeface="Verdana"/>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charset="2"/>
        <a:buChar char="➢"/>
        <a:defRPr sz="2400" kern="1200">
          <a:solidFill>
            <a:schemeClr val="tx1">
              <a:lumMod val="65000"/>
              <a:lumOff val="35000"/>
            </a:schemeClr>
          </a:solidFill>
          <a:latin typeface="Verdana"/>
          <a:ea typeface="+mn-ea"/>
          <a:cs typeface="Verdana"/>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Verdana"/>
          <a:ea typeface="+mn-ea"/>
          <a:cs typeface="Verdana"/>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Verdana"/>
          <a:ea typeface="+mn-ea"/>
          <a:cs typeface="Verdana"/>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Verdana"/>
          <a:ea typeface="+mn-ea"/>
          <a:cs typeface="Verdana"/>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Verdana"/>
          <a:ea typeface="+mn-ea"/>
          <a:cs typeface="Verdana"/>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ricelakemn.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Rice Lake Area Association Annual Meeting</a:t>
            </a:r>
            <a:endParaRPr lang="en-US" dirty="0"/>
          </a:p>
        </p:txBody>
      </p:sp>
      <p:sp>
        <p:nvSpPr>
          <p:cNvPr id="2" name="Subtitle 1"/>
          <p:cNvSpPr>
            <a:spLocks noGrp="1"/>
          </p:cNvSpPr>
          <p:nvPr>
            <p:ph type="subTitle" idx="1"/>
          </p:nvPr>
        </p:nvSpPr>
        <p:spPr/>
        <p:txBody>
          <a:bodyPr/>
          <a:lstStyle/>
          <a:p>
            <a:r>
              <a:rPr lang="en-US" dirty="0" smtClean="0"/>
              <a:t>May 1, 2012</a:t>
            </a:r>
            <a:endParaRPr lang="en-US" dirty="0"/>
          </a:p>
        </p:txBody>
      </p:sp>
      <p:sp>
        <p:nvSpPr>
          <p:cNvPr id="6150" name="Rectangle 6"/>
          <p:cNvSpPr>
            <a:spLocks noChangeArrowheads="1"/>
          </p:cNvSpPr>
          <p:nvPr/>
        </p:nvSpPr>
        <p:spPr bwMode="auto">
          <a:xfrm>
            <a:off x="3960813" y="62960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i="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Lake Update</a:t>
            </a:r>
            <a:endParaRPr lang="en-US" dirty="0"/>
          </a:p>
        </p:txBody>
      </p:sp>
      <p:sp>
        <p:nvSpPr>
          <p:cNvPr id="3" name="Content Placeholder 2"/>
          <p:cNvSpPr>
            <a:spLocks noGrp="1"/>
          </p:cNvSpPr>
          <p:nvPr>
            <p:ph idx="1"/>
          </p:nvPr>
        </p:nvSpPr>
        <p:spPr/>
        <p:txBody>
          <a:bodyPr/>
          <a:lstStyle/>
          <a:p>
            <a:pPr>
              <a:lnSpc>
                <a:spcPct val="90000"/>
              </a:lnSpc>
              <a:defRPr/>
            </a:pPr>
            <a:r>
              <a:rPr lang="en-US" dirty="0"/>
              <a:t>2011 in Review</a:t>
            </a:r>
          </a:p>
          <a:p>
            <a:pPr lvl="1">
              <a:lnSpc>
                <a:spcPct val="90000"/>
              </a:lnSpc>
              <a:defRPr/>
            </a:pPr>
            <a:r>
              <a:rPr lang="en-US" dirty="0"/>
              <a:t>Clean Water/Lake Shore Environment</a:t>
            </a:r>
          </a:p>
          <a:p>
            <a:pPr lvl="1">
              <a:lnSpc>
                <a:spcPct val="90000"/>
              </a:lnSpc>
              <a:defRPr/>
            </a:pPr>
            <a:r>
              <a:rPr lang="en-US" dirty="0"/>
              <a:t>Lake Quality Concerns</a:t>
            </a:r>
          </a:p>
          <a:p>
            <a:pPr lvl="1">
              <a:lnSpc>
                <a:spcPct val="90000"/>
              </a:lnSpc>
              <a:defRPr/>
            </a:pPr>
            <a:r>
              <a:rPr lang="en-US" dirty="0"/>
              <a:t>Drawdown overview</a:t>
            </a:r>
          </a:p>
          <a:p>
            <a:pPr lvl="1">
              <a:lnSpc>
                <a:spcPct val="90000"/>
              </a:lnSpc>
              <a:defRPr/>
            </a:pPr>
            <a:r>
              <a:rPr lang="en-US" dirty="0"/>
              <a:t>2011 Postponed Projects</a:t>
            </a:r>
          </a:p>
          <a:p>
            <a:pPr lvl="1">
              <a:lnSpc>
                <a:spcPct val="90000"/>
              </a:lnSpc>
              <a:defRPr/>
            </a:pPr>
            <a:r>
              <a:rPr lang="en-US" dirty="0"/>
              <a:t>2011 Completed Projects</a:t>
            </a:r>
          </a:p>
          <a:p>
            <a:pPr lvl="1">
              <a:lnSpc>
                <a:spcPct val="90000"/>
              </a:lnSpc>
              <a:defRPr/>
            </a:pPr>
            <a:r>
              <a:rPr lang="en-US" dirty="0"/>
              <a:t>2012 Plans</a:t>
            </a:r>
          </a:p>
          <a:p>
            <a:pPr>
              <a:lnSpc>
                <a:spcPct val="90000"/>
              </a:lnSpc>
              <a:defRPr/>
            </a:pPr>
            <a:r>
              <a:rPr lang="en-US" dirty="0"/>
              <a:t>Water Quality Reminders</a:t>
            </a:r>
          </a:p>
          <a:p>
            <a:pPr lvl="2">
              <a:lnSpc>
                <a:spcPct val="90000"/>
              </a:lnSpc>
              <a:defRPr/>
            </a:pPr>
            <a:r>
              <a:rPr lang="en-US" dirty="0"/>
              <a:t>How Carp impact our water </a:t>
            </a:r>
            <a:r>
              <a:rPr lang="en-US" dirty="0" smtClean="0"/>
              <a:t>quality</a:t>
            </a:r>
            <a:endParaRPr lang="en-US" dirty="0"/>
          </a:p>
        </p:txBody>
      </p:sp>
      <p:sp>
        <p:nvSpPr>
          <p:cNvPr id="4" name="Date Placeholder 3"/>
          <p:cNvSpPr>
            <a:spLocks noGrp="1"/>
          </p:cNvSpPr>
          <p:nvPr>
            <p:ph type="dt" sz="half" idx="10"/>
          </p:nvPr>
        </p:nvSpPr>
        <p:spPr/>
        <p:txBody>
          <a:bodyPr/>
          <a:lstStyle/>
          <a:p>
            <a:fld id="{35B906D6-2B9E-CB44-B743-3FA8A2A5B77A}"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10</a:t>
            </a:fld>
            <a:endParaRPr lang="en-US" dirty="0"/>
          </a:p>
        </p:txBody>
      </p:sp>
    </p:spTree>
    <p:extLst>
      <p:ext uri="{BB962C8B-B14F-4D97-AF65-F5344CB8AC3E}">
        <p14:creationId xmlns:p14="http://schemas.microsoft.com/office/powerpoint/2010/main" val="3103663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2011 in Review</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n-US" sz="2800" dirty="0">
                <a:latin typeface="Arial" charset="0"/>
              </a:rPr>
              <a:t>Objectives:</a:t>
            </a:r>
          </a:p>
          <a:p>
            <a:pPr lvl="1">
              <a:lnSpc>
                <a:spcPct val="90000"/>
              </a:lnSpc>
            </a:pPr>
            <a:r>
              <a:rPr lang="en-US" sz="2400" dirty="0">
                <a:latin typeface="Arial" charset="0"/>
              </a:rPr>
              <a:t>Clean Water/Lake Shore Environment </a:t>
            </a:r>
          </a:p>
          <a:p>
            <a:pPr lvl="2">
              <a:lnSpc>
                <a:spcPct val="90000"/>
              </a:lnSpc>
            </a:pPr>
            <a:r>
              <a:rPr lang="en-US" dirty="0">
                <a:latin typeface="Arial" charset="0"/>
              </a:rPr>
              <a:t>Continue performing research for long-term solutions to reduce algae and </a:t>
            </a:r>
            <a:r>
              <a:rPr lang="ja-JP" altLang="en-US" dirty="0">
                <a:latin typeface="Arial" charset="0"/>
              </a:rPr>
              <a:t>“</a:t>
            </a:r>
            <a:r>
              <a:rPr lang="en-US" dirty="0">
                <a:latin typeface="Arial" charset="0"/>
              </a:rPr>
              <a:t>bad</a:t>
            </a:r>
            <a:r>
              <a:rPr lang="ja-JP" altLang="en-US" dirty="0">
                <a:latin typeface="Arial" charset="0"/>
              </a:rPr>
              <a:t>”</a:t>
            </a:r>
            <a:r>
              <a:rPr lang="en-US" dirty="0">
                <a:latin typeface="Arial" charset="0"/>
              </a:rPr>
              <a:t> plant growth</a:t>
            </a:r>
          </a:p>
          <a:p>
            <a:pPr lvl="2">
              <a:lnSpc>
                <a:spcPct val="90000"/>
              </a:lnSpc>
            </a:pPr>
            <a:r>
              <a:rPr lang="en-US" dirty="0">
                <a:latin typeface="Arial" charset="0"/>
              </a:rPr>
              <a:t>Work towards balance of weeds vs. water clarity </a:t>
            </a:r>
          </a:p>
          <a:p>
            <a:pPr lvl="2">
              <a:lnSpc>
                <a:spcPct val="90000"/>
              </a:lnSpc>
            </a:pPr>
            <a:r>
              <a:rPr lang="en-US" dirty="0">
                <a:latin typeface="Arial" charset="0"/>
              </a:rPr>
              <a:t>Reduce algae levels</a:t>
            </a:r>
          </a:p>
          <a:p>
            <a:pPr lvl="3">
              <a:lnSpc>
                <a:spcPct val="90000"/>
              </a:lnSpc>
            </a:pPr>
            <a:r>
              <a:rPr lang="en-US" sz="1600" dirty="0">
                <a:latin typeface="Arial" charset="0"/>
              </a:rPr>
              <a:t>In 2011 the early, frequent rains provided a </a:t>
            </a:r>
            <a:r>
              <a:rPr lang="ja-JP" altLang="en-US" sz="1600" dirty="0">
                <a:latin typeface="Arial" charset="0"/>
              </a:rPr>
              <a:t>“</a:t>
            </a:r>
            <a:r>
              <a:rPr lang="en-US" sz="1600" dirty="0">
                <a:latin typeface="Arial" charset="0"/>
              </a:rPr>
              <a:t>flush</a:t>
            </a:r>
            <a:r>
              <a:rPr lang="ja-JP" altLang="en-US" sz="1600" dirty="0">
                <a:latin typeface="Arial" charset="0"/>
              </a:rPr>
              <a:t>”</a:t>
            </a:r>
            <a:r>
              <a:rPr lang="en-US" sz="1600" dirty="0">
                <a:latin typeface="Arial" charset="0"/>
              </a:rPr>
              <a:t> on the lake to reduce the algae growth. Perception was that algae levels were better in 2011 than in the recent past years.</a:t>
            </a:r>
          </a:p>
          <a:p>
            <a:pPr lvl="2">
              <a:lnSpc>
                <a:spcPct val="90000"/>
              </a:lnSpc>
            </a:pPr>
            <a:r>
              <a:rPr lang="en-US" dirty="0">
                <a:latin typeface="Arial" charset="0"/>
              </a:rPr>
              <a:t>Continue creating community awareness for Rice Lake to gain public support for clean water</a:t>
            </a:r>
          </a:p>
          <a:p>
            <a:pPr lvl="2">
              <a:lnSpc>
                <a:spcPct val="90000"/>
              </a:lnSpc>
            </a:pPr>
            <a:r>
              <a:rPr lang="en-US" dirty="0">
                <a:latin typeface="Arial" charset="0"/>
              </a:rPr>
              <a:t>Rice Lake participating in Elm Creek TMDL Project</a:t>
            </a:r>
          </a:p>
          <a:p>
            <a:pPr lvl="1">
              <a:lnSpc>
                <a:spcPct val="90000"/>
              </a:lnSpc>
            </a:pPr>
            <a:r>
              <a:rPr lang="en-US" sz="2400" dirty="0">
                <a:latin typeface="Arial" charset="0"/>
              </a:rPr>
              <a:t>Education</a:t>
            </a:r>
          </a:p>
          <a:p>
            <a:pPr lvl="2">
              <a:lnSpc>
                <a:spcPct val="90000"/>
              </a:lnSpc>
            </a:pPr>
            <a:r>
              <a:rPr lang="en-US" dirty="0">
                <a:latin typeface="Arial" charset="0"/>
              </a:rPr>
              <a:t>Establish consistent meaningful education for home owners on how they can help accomplish our Shared Objectives</a:t>
            </a:r>
          </a:p>
          <a:p>
            <a:endParaRPr lang="en-US" dirty="0"/>
          </a:p>
        </p:txBody>
      </p:sp>
      <p:sp>
        <p:nvSpPr>
          <p:cNvPr id="4" name="Date Placeholder 3"/>
          <p:cNvSpPr>
            <a:spLocks noGrp="1"/>
          </p:cNvSpPr>
          <p:nvPr>
            <p:ph type="dt" sz="half" idx="10"/>
          </p:nvPr>
        </p:nvSpPr>
        <p:spPr/>
        <p:txBody>
          <a:bodyPr/>
          <a:lstStyle/>
          <a:p>
            <a:fld id="{3853C4F1-E470-EC42-A5EA-4E6859AB9296}"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11</a:t>
            </a:fld>
            <a:endParaRPr lang="en-US" dirty="0"/>
          </a:p>
        </p:txBody>
      </p:sp>
    </p:spTree>
    <p:extLst>
      <p:ext uri="{BB962C8B-B14F-4D97-AF65-F5344CB8AC3E}">
        <p14:creationId xmlns:p14="http://schemas.microsoft.com/office/powerpoint/2010/main" val="835720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 Water/Lakeshore</a:t>
            </a:r>
            <a:br>
              <a:rPr lang="en-US" dirty="0" smtClean="0"/>
            </a:br>
            <a:r>
              <a:rPr lang="en-US" dirty="0" smtClean="0"/>
              <a:t>Environment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2011 in Review (cont’d.)</a:t>
            </a:r>
          </a:p>
          <a:p>
            <a:pPr>
              <a:lnSpc>
                <a:spcPct val="80000"/>
              </a:lnSpc>
            </a:pPr>
            <a:r>
              <a:rPr lang="en-US" dirty="0">
                <a:latin typeface="Arial" charset="0"/>
              </a:rPr>
              <a:t>Projects completed in 2011 to improve water quality</a:t>
            </a:r>
          </a:p>
          <a:p>
            <a:pPr lvl="1">
              <a:lnSpc>
                <a:spcPct val="80000"/>
              </a:lnSpc>
            </a:pPr>
            <a:r>
              <a:rPr lang="en-US" sz="2000" dirty="0">
                <a:latin typeface="Arial" charset="0"/>
              </a:rPr>
              <a:t>Dissolved oxygen meter was purchased to monitor DO levels throughout the year</a:t>
            </a:r>
          </a:p>
          <a:p>
            <a:pPr lvl="1">
              <a:lnSpc>
                <a:spcPct val="80000"/>
              </a:lnSpc>
            </a:pPr>
            <a:r>
              <a:rPr lang="en-US" sz="2000" dirty="0">
                <a:latin typeface="Arial" charset="0"/>
              </a:rPr>
              <a:t>Continue to maintain a formalized Lake Management Plan and coordinate it with the Watershed TMDL Project Plan</a:t>
            </a:r>
          </a:p>
          <a:p>
            <a:pPr lvl="1">
              <a:lnSpc>
                <a:spcPct val="80000"/>
              </a:lnSpc>
            </a:pPr>
            <a:r>
              <a:rPr lang="en-US" sz="2000" dirty="0">
                <a:latin typeface="Arial" charset="0"/>
              </a:rPr>
              <a:t>Continue contributing lake/creek monitoring data with local agencies</a:t>
            </a:r>
          </a:p>
          <a:p>
            <a:pPr lvl="1">
              <a:lnSpc>
                <a:spcPct val="80000"/>
              </a:lnSpc>
            </a:pPr>
            <a:r>
              <a:rPr lang="en-US" sz="2000" dirty="0">
                <a:latin typeface="Arial" charset="0"/>
              </a:rPr>
              <a:t>Installed 3 </a:t>
            </a:r>
            <a:r>
              <a:rPr lang="ja-JP" altLang="en-US" sz="2000" dirty="0">
                <a:latin typeface="Arial" charset="0"/>
              </a:rPr>
              <a:t>‘</a:t>
            </a:r>
            <a:r>
              <a:rPr lang="en-US" sz="2000" dirty="0">
                <a:latin typeface="Arial" charset="0"/>
              </a:rPr>
              <a:t>Slow/No Wake</a:t>
            </a:r>
            <a:r>
              <a:rPr lang="ja-JP" altLang="en-US" sz="2000" dirty="0">
                <a:latin typeface="Arial" charset="0"/>
              </a:rPr>
              <a:t>’</a:t>
            </a:r>
            <a:r>
              <a:rPr lang="en-US" sz="2000" dirty="0">
                <a:latin typeface="Arial" charset="0"/>
              </a:rPr>
              <a:t> buoys to remind boaters to slow down</a:t>
            </a:r>
          </a:p>
          <a:p>
            <a:pPr lvl="1">
              <a:lnSpc>
                <a:spcPct val="80000"/>
              </a:lnSpc>
            </a:pPr>
            <a:endParaRPr lang="en-US" sz="2000" dirty="0">
              <a:latin typeface="Arial" charset="0"/>
            </a:endParaRPr>
          </a:p>
          <a:p>
            <a:pPr>
              <a:lnSpc>
                <a:spcPct val="80000"/>
              </a:lnSpc>
            </a:pPr>
            <a:r>
              <a:rPr lang="en-US" dirty="0">
                <a:latin typeface="Arial" charset="0"/>
              </a:rPr>
              <a:t>Lake Shore Environment</a:t>
            </a:r>
          </a:p>
          <a:p>
            <a:pPr lvl="1">
              <a:lnSpc>
                <a:spcPct val="80000"/>
              </a:lnSpc>
            </a:pPr>
            <a:r>
              <a:rPr lang="en-US" sz="2000" dirty="0">
                <a:latin typeface="Arial" charset="0"/>
              </a:rPr>
              <a:t>Cut out dead trees along creek shore line</a:t>
            </a:r>
          </a:p>
          <a:p>
            <a:pPr lvl="1">
              <a:lnSpc>
                <a:spcPct val="80000"/>
              </a:lnSpc>
            </a:pPr>
            <a:r>
              <a:rPr lang="en-US" sz="2000" dirty="0">
                <a:latin typeface="Arial" charset="0"/>
              </a:rPr>
              <a:t>Protect shoreline in heavily-traveled fishing areas (Tristan Bay)</a:t>
            </a:r>
          </a:p>
          <a:p>
            <a:pPr lvl="1">
              <a:lnSpc>
                <a:spcPct val="80000"/>
              </a:lnSpc>
            </a:pPr>
            <a:r>
              <a:rPr lang="en-US" sz="2000" dirty="0">
                <a:latin typeface="Arial" charset="0"/>
              </a:rPr>
              <a:t>Monitor habitat destruction (beaver) and report to the authorities</a:t>
            </a:r>
            <a:endParaRPr lang="en-US" dirty="0"/>
          </a:p>
        </p:txBody>
      </p:sp>
      <p:sp>
        <p:nvSpPr>
          <p:cNvPr id="4" name="Date Placeholder 3"/>
          <p:cNvSpPr>
            <a:spLocks noGrp="1"/>
          </p:cNvSpPr>
          <p:nvPr>
            <p:ph type="dt" sz="half" idx="10"/>
          </p:nvPr>
        </p:nvSpPr>
        <p:spPr/>
        <p:txBody>
          <a:bodyPr/>
          <a:lstStyle/>
          <a:p>
            <a:fld id="{E28EABEF-EFDD-8149-AB01-FAFB9DA738E8}"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12</a:t>
            </a:fld>
            <a:endParaRPr lang="en-US" dirty="0"/>
          </a:p>
        </p:txBody>
      </p:sp>
    </p:spTree>
    <p:extLst>
      <p:ext uri="{BB962C8B-B14F-4D97-AF65-F5344CB8AC3E}">
        <p14:creationId xmlns:p14="http://schemas.microsoft.com/office/powerpoint/2010/main" val="4290968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2011 in Review (cont’d.)</a:t>
            </a:r>
          </a:p>
          <a:p>
            <a:pPr>
              <a:lnSpc>
                <a:spcPct val="90000"/>
              </a:lnSpc>
              <a:defRPr/>
            </a:pPr>
            <a:r>
              <a:rPr lang="en-US" sz="2800" dirty="0"/>
              <a:t>Create community awareness for Rice Lake to gain public support for clean water</a:t>
            </a:r>
          </a:p>
          <a:p>
            <a:pPr lvl="1">
              <a:lnSpc>
                <a:spcPct val="90000"/>
              </a:lnSpc>
              <a:defRPr/>
            </a:pPr>
            <a:r>
              <a:rPr lang="en-US" sz="2400" dirty="0"/>
              <a:t>Association Newsletter - quarterly</a:t>
            </a:r>
          </a:p>
          <a:p>
            <a:pPr lvl="1">
              <a:lnSpc>
                <a:spcPct val="90000"/>
              </a:lnSpc>
              <a:defRPr/>
            </a:pPr>
            <a:r>
              <a:rPr lang="en-US" sz="2400" dirty="0"/>
              <a:t>Updated our Web Page/Site</a:t>
            </a:r>
          </a:p>
          <a:p>
            <a:pPr lvl="2">
              <a:lnSpc>
                <a:spcPct val="90000"/>
              </a:lnSpc>
              <a:defRPr/>
            </a:pPr>
            <a:r>
              <a:rPr lang="en-US" dirty="0"/>
              <a:t>Keeping it current regularly </a:t>
            </a:r>
          </a:p>
          <a:p>
            <a:pPr lvl="2">
              <a:lnSpc>
                <a:spcPct val="90000"/>
              </a:lnSpc>
              <a:defRPr/>
            </a:pPr>
            <a:r>
              <a:rPr lang="en-US" dirty="0"/>
              <a:t>New site navigation and layout released 4/19/2010</a:t>
            </a:r>
          </a:p>
          <a:p>
            <a:pPr lvl="1">
              <a:lnSpc>
                <a:spcPct val="90000"/>
              </a:lnSpc>
              <a:defRPr/>
            </a:pPr>
            <a:r>
              <a:rPr lang="en-US" sz="2400" dirty="0"/>
              <a:t>Create periodic surveys to collect resident input</a:t>
            </a:r>
          </a:p>
          <a:p>
            <a:pPr lvl="1">
              <a:lnSpc>
                <a:spcPct val="90000"/>
              </a:lnSpc>
              <a:defRPr/>
            </a:pPr>
            <a:r>
              <a:rPr lang="en-US" sz="2400" dirty="0"/>
              <a:t>Local media (Channel 12 news and Osseo-Maple Grove Press as past examples)</a:t>
            </a:r>
          </a:p>
          <a:p>
            <a:pPr lvl="1">
              <a:lnSpc>
                <a:spcPct val="90000"/>
              </a:lnSpc>
              <a:defRPr/>
            </a:pPr>
            <a:r>
              <a:rPr lang="en-US" sz="2400" dirty="0"/>
              <a:t>E-mail significant activities to our membership</a:t>
            </a:r>
            <a:endParaRPr lang="en-US" dirty="0"/>
          </a:p>
        </p:txBody>
      </p:sp>
      <p:sp>
        <p:nvSpPr>
          <p:cNvPr id="4" name="Date Placeholder 3"/>
          <p:cNvSpPr>
            <a:spLocks noGrp="1"/>
          </p:cNvSpPr>
          <p:nvPr>
            <p:ph type="dt" sz="half" idx="10"/>
          </p:nvPr>
        </p:nvSpPr>
        <p:spPr/>
        <p:txBody>
          <a:bodyPr/>
          <a:lstStyle/>
          <a:p>
            <a:fld id="{95B6E75E-FE3B-2244-AAB1-53ECC652226E}"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13</a:t>
            </a:fld>
            <a:endParaRPr lang="en-US" dirty="0"/>
          </a:p>
        </p:txBody>
      </p:sp>
    </p:spTree>
    <p:extLst>
      <p:ext uri="{BB962C8B-B14F-4D97-AF65-F5344CB8AC3E}">
        <p14:creationId xmlns:p14="http://schemas.microsoft.com/office/powerpoint/2010/main" val="1522416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Lake Quality Concern:  Algae Growth</a:t>
            </a:r>
            <a:endParaRPr lang="en-US" dirty="0"/>
          </a:p>
        </p:txBody>
      </p:sp>
      <p:sp>
        <p:nvSpPr>
          <p:cNvPr id="20486" name="Rectangle 3"/>
          <p:cNvSpPr>
            <a:spLocks noGrp="1" noChangeArrowheads="1"/>
          </p:cNvSpPr>
          <p:nvPr>
            <p:ph idx="1"/>
          </p:nvPr>
        </p:nvSpPr>
        <p:spPr/>
        <p:txBody>
          <a:bodyPr>
            <a:normAutofit fontScale="85000" lnSpcReduction="20000"/>
          </a:bodyPr>
          <a:lstStyle/>
          <a:p>
            <a:pPr eaLnBrk="1" hangingPunct="1">
              <a:lnSpc>
                <a:spcPct val="90000"/>
              </a:lnSpc>
              <a:defRPr/>
            </a:pPr>
            <a:r>
              <a:rPr lang="en-US" sz="2400" dirty="0" smtClean="0">
                <a:ea typeface="+mn-ea"/>
              </a:rPr>
              <a:t>Aquatic Plant Update</a:t>
            </a:r>
          </a:p>
          <a:p>
            <a:pPr lvl="1" eaLnBrk="1" hangingPunct="1">
              <a:lnSpc>
                <a:spcPct val="90000"/>
              </a:lnSpc>
              <a:defRPr/>
            </a:pPr>
            <a:r>
              <a:rPr lang="en-US" sz="2000" dirty="0" smtClean="0"/>
              <a:t>BAD WEEDS</a:t>
            </a:r>
          </a:p>
          <a:p>
            <a:pPr lvl="2" eaLnBrk="1" hangingPunct="1">
              <a:lnSpc>
                <a:spcPct val="90000"/>
              </a:lnSpc>
              <a:defRPr/>
            </a:pPr>
            <a:r>
              <a:rPr lang="en-US" sz="1800" b="1" dirty="0" smtClean="0"/>
              <a:t>Curlyleaf  Pondweed</a:t>
            </a:r>
          </a:p>
          <a:p>
            <a:pPr lvl="3" eaLnBrk="1" hangingPunct="1">
              <a:lnSpc>
                <a:spcPct val="90000"/>
              </a:lnSpc>
              <a:defRPr/>
            </a:pPr>
            <a:r>
              <a:rPr lang="en-US" sz="1800" dirty="0" smtClean="0"/>
              <a:t>Currently under control, but need to keep an eye on               annual growth, particularly along the shoreline </a:t>
            </a:r>
          </a:p>
          <a:p>
            <a:pPr lvl="3" eaLnBrk="1" hangingPunct="1">
              <a:lnSpc>
                <a:spcPct val="90000"/>
              </a:lnSpc>
              <a:defRPr/>
            </a:pPr>
            <a:r>
              <a:rPr lang="en-US" sz="1800" dirty="0" smtClean="0"/>
              <a:t>May do aquatic plant survey in summer 2012                                         if conditions warrant this activity</a:t>
            </a:r>
          </a:p>
          <a:p>
            <a:pPr lvl="2" eaLnBrk="1" hangingPunct="1">
              <a:lnSpc>
                <a:spcPct val="90000"/>
              </a:lnSpc>
              <a:defRPr/>
            </a:pPr>
            <a:r>
              <a:rPr lang="en-US" sz="1800" b="1" dirty="0" smtClean="0"/>
              <a:t>Eurasian Water Milfoil</a:t>
            </a:r>
          </a:p>
          <a:p>
            <a:pPr lvl="3" eaLnBrk="1" hangingPunct="1">
              <a:lnSpc>
                <a:spcPct val="90000"/>
              </a:lnSpc>
              <a:defRPr/>
            </a:pPr>
            <a:r>
              <a:rPr lang="en-US" sz="1800" dirty="0" smtClean="0"/>
              <a:t>Found in only 1 of 41 stations in 2009</a:t>
            </a:r>
          </a:p>
          <a:p>
            <a:pPr lvl="3" eaLnBrk="1" hangingPunct="1">
              <a:lnSpc>
                <a:spcPct val="90000"/>
              </a:lnSpc>
              <a:defRPr/>
            </a:pPr>
            <a:r>
              <a:rPr lang="en-US" sz="1800" dirty="0" smtClean="0"/>
              <a:t>Not considered to be an issue in Rice Lake</a:t>
            </a:r>
          </a:p>
          <a:p>
            <a:pPr lvl="1" eaLnBrk="1" hangingPunct="1">
              <a:lnSpc>
                <a:spcPct val="90000"/>
              </a:lnSpc>
              <a:defRPr/>
            </a:pPr>
            <a:r>
              <a:rPr lang="en-US" sz="2000" dirty="0" smtClean="0"/>
              <a:t>GOOD WEEDS</a:t>
            </a:r>
          </a:p>
          <a:p>
            <a:pPr lvl="2" eaLnBrk="1" hangingPunct="1">
              <a:lnSpc>
                <a:spcPct val="90000"/>
              </a:lnSpc>
              <a:defRPr/>
            </a:pPr>
            <a:r>
              <a:rPr lang="en-US" sz="1800" b="1" dirty="0" smtClean="0"/>
              <a:t>Coontail</a:t>
            </a:r>
          </a:p>
          <a:p>
            <a:pPr lvl="3" eaLnBrk="1" hangingPunct="1">
              <a:lnSpc>
                <a:spcPct val="90000"/>
              </a:lnSpc>
              <a:defRPr/>
            </a:pPr>
            <a:r>
              <a:rPr lang="en-US" sz="1800" dirty="0" smtClean="0"/>
              <a:t>Increasing recently, but still lagging behind</a:t>
            </a:r>
          </a:p>
          <a:p>
            <a:pPr lvl="2" eaLnBrk="1" hangingPunct="1">
              <a:lnSpc>
                <a:spcPct val="90000"/>
              </a:lnSpc>
              <a:defRPr/>
            </a:pPr>
            <a:r>
              <a:rPr lang="en-US" sz="1800" b="1" dirty="0" smtClean="0"/>
              <a:t>Other Native Plants</a:t>
            </a:r>
          </a:p>
          <a:p>
            <a:pPr lvl="3" eaLnBrk="1" hangingPunct="1">
              <a:lnSpc>
                <a:spcPct val="90000"/>
              </a:lnSpc>
              <a:defRPr/>
            </a:pPr>
            <a:r>
              <a:rPr lang="en-US" sz="1800" dirty="0" smtClean="0"/>
              <a:t>Limited due to poor water clarity and Carp effects                            have been found to inhibit sprouting of new plants</a:t>
            </a:r>
          </a:p>
          <a:p>
            <a:pPr lvl="3" eaLnBrk="1" hangingPunct="1">
              <a:lnSpc>
                <a:spcPct val="90000"/>
              </a:lnSpc>
              <a:defRPr/>
            </a:pPr>
            <a:r>
              <a:rPr lang="en-US" sz="1800" dirty="0" smtClean="0"/>
              <a:t>Carp Enclosure project demonstrated that many native           plants </a:t>
            </a:r>
            <a:r>
              <a:rPr lang="en-US" sz="1800" dirty="0" err="1" smtClean="0"/>
              <a:t>plants</a:t>
            </a:r>
            <a:r>
              <a:rPr lang="en-US" sz="1800" dirty="0" smtClean="0"/>
              <a:t> can survive in our lake</a:t>
            </a:r>
          </a:p>
        </p:txBody>
      </p:sp>
      <p:sp>
        <p:nvSpPr>
          <p:cNvPr id="20482" name="Date Placeholder 3"/>
          <p:cNvSpPr>
            <a:spLocks noGrp="1"/>
          </p:cNvSpPr>
          <p:nvPr>
            <p:ph type="dt" sz="half" idx="10"/>
          </p:nvPr>
        </p:nvSpPr>
        <p:spPr/>
        <p:txBody>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fld id="{CBC8253D-D558-5F42-B79F-CE1B671F9EE1}" type="datetime1">
              <a:rPr lang="en-US" i="0" smtClean="0"/>
              <a:pPr/>
              <a:t>5/1/2012</a:t>
            </a:fld>
            <a:endParaRPr lang="en-US" i="0" dirty="0"/>
          </a:p>
        </p:txBody>
      </p:sp>
      <p:sp>
        <p:nvSpPr>
          <p:cNvPr id="20483" name="Footer Placeholder 4"/>
          <p:cNvSpPr>
            <a:spLocks noGrp="1"/>
          </p:cNvSpPr>
          <p:nvPr>
            <p:ph type="ftr" sz="quarter" idx="11"/>
          </p:nvPr>
        </p:nvSpPr>
        <p:spPr/>
        <p:txBody>
          <a:bodyPr/>
          <a:lstStyle/>
          <a:p>
            <a:pPr>
              <a:defRPr/>
            </a:pPr>
            <a:r>
              <a:rPr lang="en-US" smtClean="0"/>
              <a:t>www.ricelakemn.com</a:t>
            </a:r>
          </a:p>
        </p:txBody>
      </p:sp>
      <p:sp>
        <p:nvSpPr>
          <p:cNvPr id="20487" name="Rectangle 4"/>
          <p:cNvSpPr>
            <a:spLocks noChangeArrowheads="1"/>
          </p:cNvSpPr>
          <p:nvPr/>
        </p:nvSpPr>
        <p:spPr bwMode="auto">
          <a:xfrm>
            <a:off x="9145588" y="45561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pic>
        <p:nvPicPr>
          <p:cNvPr id="20488" name="Picture 10" descr="coontail_photo_Duffi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715250" y="4570413"/>
            <a:ext cx="982663"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9" name="Picture 11" descr="curly-leaf photo"/>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696200" y="1447800"/>
            <a:ext cx="1020763"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0" name="Picture 12" descr="eurasian watermilfoil"/>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7535863" y="2971800"/>
            <a:ext cx="1162050"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6CCE1825-9CC3-A34F-A8F3-A9C8F73853E2}"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3"/>
          <p:cNvSpPr>
            <a:spLocks noGrp="1" noChangeArrowheads="1"/>
          </p:cNvSpPr>
          <p:nvPr>
            <p:ph idx="1"/>
          </p:nvPr>
        </p:nvSpPr>
        <p:spPr/>
        <p:txBody>
          <a:bodyPr>
            <a:normAutofit fontScale="70000" lnSpcReduction="20000"/>
          </a:bodyPr>
          <a:lstStyle/>
          <a:p>
            <a:pPr eaLnBrk="1" hangingPunct="1">
              <a:lnSpc>
                <a:spcPct val="120000"/>
              </a:lnSpc>
            </a:pPr>
            <a:r>
              <a:rPr lang="en-US" sz="2800" dirty="0">
                <a:latin typeface="Arial" charset="0"/>
              </a:rPr>
              <a:t>Fish Population update: </a:t>
            </a:r>
          </a:p>
          <a:p>
            <a:pPr lvl="1" eaLnBrk="1" hangingPunct="1">
              <a:lnSpc>
                <a:spcPct val="120000"/>
              </a:lnSpc>
            </a:pPr>
            <a:r>
              <a:rPr lang="en-US" sz="2400" dirty="0">
                <a:latin typeface="Arial" charset="0"/>
              </a:rPr>
              <a:t>Fish population is still out of balance</a:t>
            </a:r>
          </a:p>
          <a:p>
            <a:pPr lvl="2" eaLnBrk="1" hangingPunct="1">
              <a:lnSpc>
                <a:spcPct val="120000"/>
              </a:lnSpc>
            </a:pPr>
            <a:r>
              <a:rPr lang="en-US" sz="2000" dirty="0">
                <a:latin typeface="Arial" charset="0"/>
              </a:rPr>
              <a:t>More predator fish is desirable </a:t>
            </a:r>
          </a:p>
          <a:p>
            <a:pPr lvl="1" eaLnBrk="1" hangingPunct="1">
              <a:lnSpc>
                <a:spcPct val="120000"/>
              </a:lnSpc>
            </a:pPr>
            <a:r>
              <a:rPr lang="en-US" sz="2400" dirty="0">
                <a:latin typeface="Arial" charset="0"/>
              </a:rPr>
              <a:t>Undesirable fish population – very high</a:t>
            </a:r>
          </a:p>
          <a:p>
            <a:pPr lvl="2" eaLnBrk="1" hangingPunct="1">
              <a:lnSpc>
                <a:spcPct val="120000"/>
              </a:lnSpc>
            </a:pPr>
            <a:r>
              <a:rPr lang="en-US" sz="2000" dirty="0">
                <a:latin typeface="Arial" charset="0"/>
              </a:rPr>
              <a:t>Bullheads</a:t>
            </a:r>
          </a:p>
          <a:p>
            <a:pPr lvl="2" eaLnBrk="1" hangingPunct="1">
              <a:lnSpc>
                <a:spcPct val="120000"/>
              </a:lnSpc>
            </a:pPr>
            <a:r>
              <a:rPr lang="en-US" sz="2000" dirty="0">
                <a:latin typeface="Arial" charset="0"/>
              </a:rPr>
              <a:t>Carp</a:t>
            </a:r>
          </a:p>
          <a:p>
            <a:pPr lvl="1" eaLnBrk="1" hangingPunct="1">
              <a:lnSpc>
                <a:spcPct val="120000"/>
              </a:lnSpc>
            </a:pPr>
            <a:r>
              <a:rPr lang="en-US" sz="2400" dirty="0">
                <a:latin typeface="Arial" charset="0"/>
              </a:rPr>
              <a:t>Working with commercial fisherman to reduce/remove carp for positive water quality impact</a:t>
            </a:r>
          </a:p>
          <a:p>
            <a:pPr eaLnBrk="1" hangingPunct="1">
              <a:lnSpc>
                <a:spcPct val="120000"/>
              </a:lnSpc>
            </a:pPr>
            <a:r>
              <a:rPr lang="en-US" sz="2800" dirty="0">
                <a:latin typeface="Arial" charset="0"/>
              </a:rPr>
              <a:t>Conclusion:</a:t>
            </a:r>
          </a:p>
          <a:p>
            <a:pPr lvl="1" eaLnBrk="1" hangingPunct="1">
              <a:lnSpc>
                <a:spcPct val="120000"/>
              </a:lnSpc>
            </a:pPr>
            <a:r>
              <a:rPr lang="en-US" sz="2400" dirty="0">
                <a:latin typeface="Arial" charset="0"/>
              </a:rPr>
              <a:t>Algae Growth is largely due to the Carp and Bullheads over population which stir up the existing phosphorus in the lake sediments resulting in Algae Blooms.  Algae shadows the sun from native plants inhibiting their growth.</a:t>
            </a:r>
          </a:p>
          <a:p>
            <a:pPr lvl="1" eaLnBrk="1" hangingPunct="1">
              <a:lnSpc>
                <a:spcPct val="90000"/>
              </a:lnSpc>
              <a:buFont typeface="Arial" charset="0"/>
              <a:buNone/>
            </a:pPr>
            <a:endParaRPr lang="en-US" sz="2400" dirty="0">
              <a:latin typeface="Arial" charset="0"/>
            </a:endParaRPr>
          </a:p>
        </p:txBody>
      </p:sp>
      <p:sp>
        <p:nvSpPr>
          <p:cNvPr id="21506" name="Date Placeholder 3"/>
          <p:cNvSpPr>
            <a:spLocks noGrp="1"/>
          </p:cNvSpPr>
          <p:nvPr>
            <p:ph type="dt" sz="half" idx="10"/>
          </p:nvPr>
        </p:nvSpPr>
        <p:spPr/>
        <p:txBody>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fld id="{60250EC5-09FB-A346-ADFF-A339861A5017}" type="datetime1">
              <a:rPr lang="en-US" i="0" smtClean="0"/>
              <a:pPr/>
              <a:t>5/1/2012</a:t>
            </a:fld>
            <a:endParaRPr lang="en-US" i="0"/>
          </a:p>
        </p:txBody>
      </p:sp>
      <p:sp>
        <p:nvSpPr>
          <p:cNvPr id="21507" name="Footer Placeholder 4"/>
          <p:cNvSpPr>
            <a:spLocks noGrp="1"/>
          </p:cNvSpPr>
          <p:nvPr>
            <p:ph type="ftr" sz="quarter" idx="11"/>
          </p:nvPr>
        </p:nvSpPr>
        <p:spPr/>
        <p:txBody>
          <a:bodyPr/>
          <a:lstStyle/>
          <a:p>
            <a:pPr>
              <a:defRPr/>
            </a:pPr>
            <a:r>
              <a:rPr lang="en-US" smtClean="0"/>
              <a:t>www.ricelakemn.com</a:t>
            </a:r>
          </a:p>
        </p:txBody>
      </p:sp>
      <p:sp>
        <p:nvSpPr>
          <p:cNvPr id="21508" name="Slide Number Placeholder 5"/>
          <p:cNvSpPr>
            <a:spLocks noGrp="1"/>
          </p:cNvSpPr>
          <p:nvPr>
            <p:ph type="sldNum" sz="quarter" idx="12"/>
          </p:nvPr>
        </p:nvSpPr>
        <p:spPr/>
        <p:txBody>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fld id="{B927E3CD-CF53-B446-8B3D-E369A4260FDE}" type="slidenum">
              <a:rPr lang="en-US" i="0"/>
              <a:pPr/>
              <a:t>15</a:t>
            </a:fld>
            <a:endParaRPr lang="en-US" i="0"/>
          </a:p>
        </p:txBody>
      </p:sp>
      <p:sp>
        <p:nvSpPr>
          <p:cNvPr id="3" name="Title 2"/>
          <p:cNvSpPr>
            <a:spLocks noGrp="1"/>
          </p:cNvSpPr>
          <p:nvPr>
            <p:ph type="title"/>
          </p:nvPr>
        </p:nvSpPr>
        <p:spPr/>
        <p:txBody>
          <a:bodyPr/>
          <a:lstStyle/>
          <a:p>
            <a:r>
              <a:rPr lang="en-US" dirty="0" smtClean="0"/>
              <a:t>Lake Quality Concern:  Algae Growth </a:t>
            </a:r>
            <a:r>
              <a:rPr lang="en-US" sz="3200" dirty="0" smtClean="0"/>
              <a:t>(cont’d.)</a:t>
            </a:r>
            <a:endParaRPr lang="en-U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Drawdown Overview</a:t>
            </a:r>
            <a:endParaRPr lang="en-US" dirty="0"/>
          </a:p>
        </p:txBody>
      </p:sp>
      <p:sp>
        <p:nvSpPr>
          <p:cNvPr id="3" name="Content Placeholder 2"/>
          <p:cNvSpPr>
            <a:spLocks noGrp="1"/>
          </p:cNvSpPr>
          <p:nvPr>
            <p:ph idx="1"/>
          </p:nvPr>
        </p:nvSpPr>
        <p:spPr/>
        <p:txBody>
          <a:bodyPr>
            <a:normAutofit fontScale="62500" lnSpcReduction="20000"/>
          </a:bodyPr>
          <a:lstStyle/>
          <a:p>
            <a:pPr marL="609600" indent="-609600">
              <a:lnSpc>
                <a:spcPct val="120000"/>
              </a:lnSpc>
            </a:pPr>
            <a:r>
              <a:rPr lang="en-US" sz="1800" b="1" dirty="0"/>
              <a:t>Drawdowns are the practice of lowering the level of the water body to address specific issues, such as non-native plant growth, access to below surface (lake bottom), or reducing the surface area to attack a specific problem (i.e.: netting non-native fish). </a:t>
            </a:r>
          </a:p>
          <a:p>
            <a:pPr marL="739775" lvl="2" indent="0">
              <a:lnSpc>
                <a:spcPct val="120000"/>
              </a:lnSpc>
              <a:buNone/>
            </a:pPr>
            <a:r>
              <a:rPr lang="en-US" sz="1400" b="1" dirty="0">
                <a:solidFill>
                  <a:schemeClr val="hlink"/>
                </a:solidFill>
              </a:rPr>
              <a:t>Drawdowns have been conducted on Rice Lake in the past to specifically address unwanted </a:t>
            </a:r>
            <a:r>
              <a:rPr lang="en-US" sz="1400" b="1" dirty="0" err="1">
                <a:solidFill>
                  <a:schemeClr val="hlink"/>
                </a:solidFill>
              </a:rPr>
              <a:t>Curlyleaf</a:t>
            </a:r>
            <a:r>
              <a:rPr lang="en-US" sz="1400" b="1" dirty="0">
                <a:solidFill>
                  <a:schemeClr val="hlink"/>
                </a:solidFill>
              </a:rPr>
              <a:t> Pondweed (CLP) growth.</a:t>
            </a:r>
          </a:p>
          <a:p>
            <a:pPr marL="1371600" lvl="2" indent="-457200">
              <a:lnSpc>
                <a:spcPct val="120000"/>
              </a:lnSpc>
            </a:pPr>
            <a:r>
              <a:rPr lang="en-US" sz="1600" b="1" dirty="0"/>
              <a:t>CLP </a:t>
            </a:r>
            <a:r>
              <a:rPr lang="en-US" sz="1600" dirty="0"/>
              <a:t>dominates over all other vegetation by growing early under the ice during the winter and shading out other vegetation.</a:t>
            </a:r>
          </a:p>
          <a:p>
            <a:pPr marL="1371600" lvl="2" indent="-457200">
              <a:lnSpc>
                <a:spcPct val="120000"/>
              </a:lnSpc>
            </a:pPr>
            <a:r>
              <a:rPr lang="en-US" sz="1600" dirty="0"/>
              <a:t>Since </a:t>
            </a:r>
            <a:r>
              <a:rPr lang="en-US" sz="1600" b="1" dirty="0"/>
              <a:t>CLP</a:t>
            </a:r>
            <a:r>
              <a:rPr lang="en-US" sz="1600" dirty="0"/>
              <a:t> is not common to this climate, it is been found that exposing the seedbeds to the winter elements will kill out the seeds from reproducing.</a:t>
            </a:r>
          </a:p>
          <a:p>
            <a:pPr marL="990600" lvl="1" indent="-533400">
              <a:lnSpc>
                <a:spcPct val="120000"/>
              </a:lnSpc>
            </a:pPr>
            <a:r>
              <a:rPr lang="en-US" sz="1600" b="1" dirty="0">
                <a:solidFill>
                  <a:schemeClr val="hlink"/>
                </a:solidFill>
              </a:rPr>
              <a:t>Benefits of drawdowns include:</a:t>
            </a:r>
          </a:p>
          <a:p>
            <a:pPr marL="1371600" lvl="2" indent="-457200">
              <a:lnSpc>
                <a:spcPct val="120000"/>
              </a:lnSpc>
            </a:pPr>
            <a:r>
              <a:rPr lang="en-US" sz="1600" dirty="0"/>
              <a:t>Minimum cost impact – Cost for DNR permit ($250 in 2005).</a:t>
            </a:r>
          </a:p>
          <a:p>
            <a:pPr marL="1371600" lvl="2" indent="-457200">
              <a:lnSpc>
                <a:spcPct val="120000"/>
              </a:lnSpc>
            </a:pPr>
            <a:r>
              <a:rPr lang="en-US" sz="1600" dirty="0"/>
              <a:t>Minimum resource impact - lower the dam in the fall; raise it in the spring.</a:t>
            </a:r>
          </a:p>
          <a:p>
            <a:pPr marL="1371600" lvl="2" indent="-457200">
              <a:lnSpc>
                <a:spcPct val="120000"/>
              </a:lnSpc>
            </a:pPr>
            <a:r>
              <a:rPr lang="en-US" sz="1600" dirty="0"/>
              <a:t>Not harmful to other aquatic plant or fish life when winter aeration is done.</a:t>
            </a:r>
          </a:p>
          <a:p>
            <a:pPr marL="1371600" lvl="2" indent="-457200">
              <a:lnSpc>
                <a:spcPct val="120000"/>
              </a:lnSpc>
            </a:pPr>
            <a:r>
              <a:rPr lang="en-US" sz="1600" dirty="0"/>
              <a:t>Opportunity to clean up shoreline.</a:t>
            </a:r>
          </a:p>
          <a:p>
            <a:pPr marL="990600" lvl="1" indent="-533400">
              <a:lnSpc>
                <a:spcPct val="120000"/>
              </a:lnSpc>
            </a:pPr>
            <a:r>
              <a:rPr lang="en-US" sz="1600" b="1" dirty="0">
                <a:solidFill>
                  <a:schemeClr val="hlink"/>
                </a:solidFill>
              </a:rPr>
              <a:t>Negative impacts of drawdowns include:</a:t>
            </a:r>
          </a:p>
          <a:p>
            <a:pPr marL="1371600" lvl="2" indent="-457200">
              <a:lnSpc>
                <a:spcPct val="120000"/>
              </a:lnSpc>
            </a:pPr>
            <a:r>
              <a:rPr lang="en-US" sz="1600" dirty="0"/>
              <a:t>Loss of ice coverage surface area.</a:t>
            </a:r>
          </a:p>
          <a:p>
            <a:pPr marL="1371600" lvl="2" indent="-457200">
              <a:lnSpc>
                <a:spcPct val="120000"/>
              </a:lnSpc>
            </a:pPr>
            <a:r>
              <a:rPr lang="en-US" sz="1600" dirty="0"/>
              <a:t>Carp enclosure study proved that native plants </a:t>
            </a:r>
            <a:r>
              <a:rPr lang="en-US" sz="1600" dirty="0" smtClean="0"/>
              <a:t>spontaneously exhibit </a:t>
            </a:r>
            <a:r>
              <a:rPr lang="en-US" sz="1600" dirty="0"/>
              <a:t>normal growth patterns.</a:t>
            </a:r>
            <a:endParaRPr lang="en-US" sz="1600" b="1" dirty="0">
              <a:solidFill>
                <a:schemeClr val="hlink"/>
              </a:solidFill>
            </a:endParaRPr>
          </a:p>
          <a:p>
            <a:pPr marL="990600" lvl="1" indent="-533400">
              <a:lnSpc>
                <a:spcPct val="120000"/>
              </a:lnSpc>
            </a:pPr>
            <a:r>
              <a:rPr lang="en-US" sz="1600" b="1" dirty="0">
                <a:solidFill>
                  <a:schemeClr val="hlink"/>
                </a:solidFill>
              </a:rPr>
              <a:t>Drawdowns on Rice Lake have been done 4 times in the past in 1998-99, 1999-2000, 2002-2003, 2004-2005 with the last drawdown proving to be the most effective in reducing CLP growth</a:t>
            </a:r>
            <a:r>
              <a:rPr lang="en-US" sz="1600" b="1" dirty="0" smtClean="0">
                <a:solidFill>
                  <a:schemeClr val="hlink"/>
                </a:solidFill>
              </a:rPr>
              <a:t>.</a:t>
            </a:r>
            <a:endParaRPr lang="en-US" sz="1800" dirty="0"/>
          </a:p>
        </p:txBody>
      </p:sp>
      <p:sp>
        <p:nvSpPr>
          <p:cNvPr id="4" name="Date Placeholder 3"/>
          <p:cNvSpPr>
            <a:spLocks noGrp="1"/>
          </p:cNvSpPr>
          <p:nvPr>
            <p:ph type="dt" sz="half" idx="10"/>
          </p:nvPr>
        </p:nvSpPr>
        <p:spPr/>
        <p:txBody>
          <a:bodyPr/>
          <a:lstStyle/>
          <a:p>
            <a:fld id="{2021FC41-E889-EF43-B2A9-3A5DE7975124}" type="datetime1">
              <a:rPr lang="en-US" smtClean="0"/>
              <a:pPr/>
              <a:t>5/1/2012</a:t>
            </a:fld>
            <a:endParaRPr lang="en-US"/>
          </a:p>
        </p:txBody>
      </p:sp>
      <p:sp>
        <p:nvSpPr>
          <p:cNvPr id="5" name="Footer Placeholder 4"/>
          <p:cNvSpPr>
            <a:spLocks noGrp="1"/>
          </p:cNvSpPr>
          <p:nvPr>
            <p:ph type="ftr" sz="quarter" idx="11"/>
          </p:nvPr>
        </p:nvSpPr>
        <p:spPr/>
        <p:txBody>
          <a:bodyPr/>
          <a:lstStyle/>
          <a:p>
            <a:pPr>
              <a:defRPr/>
            </a:pPr>
            <a:r>
              <a:rPr lang="en-US" dirty="0" err="1"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16</a:t>
            </a:fld>
            <a:endParaRPr lang="en-US"/>
          </a:p>
        </p:txBody>
      </p:sp>
    </p:spTree>
    <p:extLst>
      <p:ext uri="{BB962C8B-B14F-4D97-AF65-F5344CB8AC3E}">
        <p14:creationId xmlns:p14="http://schemas.microsoft.com/office/powerpoint/2010/main" val="700699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Drawdown Q&amp;A</a:t>
            </a:r>
            <a:endParaRPr lang="en-US" dirty="0"/>
          </a:p>
        </p:txBody>
      </p:sp>
      <p:sp>
        <p:nvSpPr>
          <p:cNvPr id="3" name="Content Placeholder 2"/>
          <p:cNvSpPr>
            <a:spLocks noGrp="1"/>
          </p:cNvSpPr>
          <p:nvPr>
            <p:ph idx="1"/>
          </p:nvPr>
        </p:nvSpPr>
        <p:spPr/>
        <p:txBody>
          <a:bodyPr>
            <a:normAutofit fontScale="62500" lnSpcReduction="20000"/>
          </a:bodyPr>
          <a:lstStyle/>
          <a:p>
            <a:pPr marL="654050" indent="-533400">
              <a:lnSpc>
                <a:spcPct val="120000"/>
              </a:lnSpc>
              <a:buFont typeface="Arial" charset="0"/>
              <a:buAutoNum type="arabicPeriod"/>
            </a:pPr>
            <a:r>
              <a:rPr lang="en-US" sz="1800" b="1" dirty="0">
                <a:solidFill>
                  <a:schemeClr val="hlink"/>
                </a:solidFill>
              </a:rPr>
              <a:t>Will Rice Lake be conducting any future drawdowns?</a:t>
            </a:r>
          </a:p>
          <a:p>
            <a:pPr marL="1089025" lvl="1" indent="-457200">
              <a:lnSpc>
                <a:spcPct val="120000"/>
              </a:lnSpc>
            </a:pPr>
            <a:r>
              <a:rPr lang="en-US" sz="1800" dirty="0"/>
              <a:t>It depends if </a:t>
            </a:r>
            <a:r>
              <a:rPr lang="en-US" sz="1800" b="1" dirty="0"/>
              <a:t>CLP</a:t>
            </a:r>
            <a:r>
              <a:rPr lang="en-US" sz="1800" dirty="0"/>
              <a:t> becomes a problem again. We have seen some instances of CLP growth along the shoreline increasing the past 2 years. If the 2011 season demonstrates growth up to a nuisance point, it will be necessary to have another drawdown to correct the invasive CLP impact.</a:t>
            </a:r>
          </a:p>
          <a:p>
            <a:pPr marL="654050" indent="-533400">
              <a:lnSpc>
                <a:spcPct val="90000"/>
              </a:lnSpc>
              <a:buFont typeface="Arial" charset="0"/>
              <a:buAutoNum type="arabicPeriod"/>
            </a:pPr>
            <a:r>
              <a:rPr lang="en-US" sz="1800" b="1" dirty="0">
                <a:solidFill>
                  <a:schemeClr val="hlink"/>
                </a:solidFill>
              </a:rPr>
              <a:t>What are the steps to conduct a drawdown?</a:t>
            </a:r>
          </a:p>
          <a:p>
            <a:pPr marL="1089025" lvl="1" indent="-457200">
              <a:lnSpc>
                <a:spcPct val="90000"/>
              </a:lnSpc>
            </a:pPr>
            <a:r>
              <a:rPr lang="en-US" sz="1800" dirty="0"/>
              <a:t>Residents inform RLAA board of </a:t>
            </a:r>
            <a:r>
              <a:rPr lang="en-US" sz="1800" b="1" dirty="0"/>
              <a:t>CLP</a:t>
            </a:r>
            <a:r>
              <a:rPr lang="en-US" sz="1800" dirty="0"/>
              <a:t> sightings.</a:t>
            </a:r>
          </a:p>
          <a:p>
            <a:pPr marL="1089025" lvl="1" indent="-457200">
              <a:lnSpc>
                <a:spcPct val="90000"/>
              </a:lnSpc>
            </a:pPr>
            <a:r>
              <a:rPr lang="en-US" sz="1800" dirty="0"/>
              <a:t>An accepted Aquatic Plant Survey must be conducted to justify the need.</a:t>
            </a:r>
          </a:p>
          <a:p>
            <a:pPr marL="1089025" lvl="1" indent="-457200">
              <a:lnSpc>
                <a:spcPct val="90000"/>
              </a:lnSpc>
            </a:pPr>
            <a:r>
              <a:rPr lang="en-US" sz="1800" dirty="0"/>
              <a:t>The RLAA Board of Directors must obtain written permission from at least 75% of the homeowners who have shoreline property (creek &amp; lake).</a:t>
            </a:r>
          </a:p>
          <a:p>
            <a:pPr marL="1089025" lvl="1" indent="-457200">
              <a:lnSpc>
                <a:spcPct val="90000"/>
              </a:lnSpc>
            </a:pPr>
            <a:r>
              <a:rPr lang="en-US" sz="1800" dirty="0"/>
              <a:t>RLAA request permission for drawdown from the City of Maple Grove.</a:t>
            </a:r>
          </a:p>
          <a:p>
            <a:pPr marL="1089025" lvl="1" indent="-457200">
              <a:lnSpc>
                <a:spcPct val="90000"/>
              </a:lnSpc>
            </a:pPr>
            <a:r>
              <a:rPr lang="en-US" sz="1800" dirty="0"/>
              <a:t>After City grants permission, must get DNR Permit to conduct drawdown.</a:t>
            </a:r>
          </a:p>
          <a:p>
            <a:pPr marL="1089025" lvl="1" indent="-457200">
              <a:lnSpc>
                <a:spcPct val="90000"/>
              </a:lnSpc>
            </a:pPr>
            <a:r>
              <a:rPr lang="en-US" sz="1800" dirty="0"/>
              <a:t>City works with RLAA to manage the drawdown effort.</a:t>
            </a:r>
          </a:p>
          <a:p>
            <a:pPr marL="654050" indent="-533400">
              <a:lnSpc>
                <a:spcPct val="90000"/>
              </a:lnSpc>
              <a:buFont typeface="Arial" charset="0"/>
              <a:buAutoNum type="arabicPeriod"/>
            </a:pPr>
            <a:r>
              <a:rPr lang="en-US" sz="1800" b="1" dirty="0">
                <a:solidFill>
                  <a:schemeClr val="hlink"/>
                </a:solidFill>
              </a:rPr>
              <a:t>Do the experts recommend conducting drawdowns?</a:t>
            </a:r>
          </a:p>
          <a:p>
            <a:pPr marL="1089025" lvl="1" indent="-457200">
              <a:lnSpc>
                <a:spcPct val="90000"/>
              </a:lnSpc>
            </a:pPr>
            <a:r>
              <a:rPr lang="en-US" sz="1600" dirty="0"/>
              <a:t>Yes, each of our consulting residents, as well as key contacts at Three Rivers Parks District all advocate a drawdown as a way of controlling non-native plant growth.</a:t>
            </a:r>
          </a:p>
          <a:p>
            <a:pPr marL="654050" indent="-533400">
              <a:lnSpc>
                <a:spcPct val="90000"/>
              </a:lnSpc>
              <a:buFont typeface="Arial" charset="0"/>
              <a:buAutoNum type="arabicPeriod"/>
            </a:pPr>
            <a:r>
              <a:rPr lang="en-US" sz="1800" b="1" dirty="0">
                <a:solidFill>
                  <a:schemeClr val="hlink"/>
                </a:solidFill>
              </a:rPr>
              <a:t>Can a drawdown be done to get rid of algae?</a:t>
            </a:r>
          </a:p>
          <a:p>
            <a:pPr marL="1089025" lvl="1" indent="-457200">
              <a:lnSpc>
                <a:spcPct val="90000"/>
              </a:lnSpc>
            </a:pPr>
            <a:r>
              <a:rPr lang="en-US" sz="1600" dirty="0"/>
              <a:t>No, the DNR will not permit a drawdown for an algae (or any </a:t>
            </a:r>
            <a:r>
              <a:rPr lang="ja-JP" altLang="en-US" sz="1600" dirty="0"/>
              <a:t>‘</a:t>
            </a:r>
            <a:r>
              <a:rPr lang="en-US" sz="1600" dirty="0"/>
              <a:t>Nutrient</a:t>
            </a:r>
            <a:r>
              <a:rPr lang="ja-JP" altLang="en-US" sz="1600" dirty="0"/>
              <a:t>’</a:t>
            </a:r>
            <a:r>
              <a:rPr lang="en-US" sz="1600" dirty="0"/>
              <a:t>) removal. They typically only grant a permit for vegetation removal or excavation to the lake bottom.</a:t>
            </a:r>
          </a:p>
          <a:p>
            <a:pPr marL="1371600" lvl="2" indent="-457200">
              <a:lnSpc>
                <a:spcPct val="90000"/>
              </a:lnSpc>
              <a:buClrTx/>
              <a:buSzTx/>
              <a:buNone/>
            </a:pPr>
            <a:endParaRPr lang="en-US" sz="1600" b="1" dirty="0">
              <a:solidFill>
                <a:schemeClr val="hlink"/>
              </a:solidFill>
            </a:endParaRPr>
          </a:p>
          <a:p>
            <a:endParaRPr lang="en-US" dirty="0"/>
          </a:p>
        </p:txBody>
      </p:sp>
      <p:sp>
        <p:nvSpPr>
          <p:cNvPr id="4" name="Date Placeholder 3"/>
          <p:cNvSpPr>
            <a:spLocks noGrp="1"/>
          </p:cNvSpPr>
          <p:nvPr>
            <p:ph type="dt" sz="half" idx="10"/>
          </p:nvPr>
        </p:nvSpPr>
        <p:spPr/>
        <p:txBody>
          <a:bodyPr/>
          <a:lstStyle/>
          <a:p>
            <a:fld id="{2021FC41-E889-EF43-B2A9-3A5DE7975124}" type="datetime1">
              <a:rPr lang="en-US" smtClean="0"/>
              <a:pPr/>
              <a:t>5/1/2012</a:t>
            </a:fld>
            <a:endParaRPr lang="en-US"/>
          </a:p>
        </p:txBody>
      </p:sp>
      <p:sp>
        <p:nvSpPr>
          <p:cNvPr id="5" name="Footer Placeholder 4"/>
          <p:cNvSpPr>
            <a:spLocks noGrp="1"/>
          </p:cNvSpPr>
          <p:nvPr>
            <p:ph type="ftr" sz="quarter" idx="11"/>
          </p:nvPr>
        </p:nvSpPr>
        <p:spPr/>
        <p:txBody>
          <a:bodyPr/>
          <a:lstStyle/>
          <a:p>
            <a:pPr>
              <a:defRPr/>
            </a:pPr>
            <a:r>
              <a:rPr lang="en-US" smtClean="0"/>
              <a:t>www.ricelakemn.com</a:t>
            </a:r>
            <a:endParaRPr lang="en-US"/>
          </a:p>
        </p:txBody>
      </p:sp>
      <p:sp>
        <p:nvSpPr>
          <p:cNvPr id="6" name="Slide Number Placeholder 5"/>
          <p:cNvSpPr>
            <a:spLocks noGrp="1"/>
          </p:cNvSpPr>
          <p:nvPr>
            <p:ph type="sldNum" sz="quarter" idx="12"/>
          </p:nvPr>
        </p:nvSpPr>
        <p:spPr/>
        <p:txBody>
          <a:bodyPr/>
          <a:lstStyle/>
          <a:p>
            <a:fld id="{6CCE1825-9CC3-A34F-A8F3-A9C8F73853E2}" type="slidenum">
              <a:rPr lang="en-US" smtClean="0"/>
              <a:pPr/>
              <a:t>17</a:t>
            </a:fld>
            <a:endParaRPr lang="en-US"/>
          </a:p>
        </p:txBody>
      </p:sp>
    </p:spTree>
    <p:extLst>
      <p:ext uri="{BB962C8B-B14F-4D97-AF65-F5344CB8AC3E}">
        <p14:creationId xmlns:p14="http://schemas.microsoft.com/office/powerpoint/2010/main" val="18272203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txBox="1">
            <a:spLocks noGrp="1"/>
          </p:cNvSpPr>
          <p:nvPr/>
        </p:nvSpPr>
        <p:spPr bwMode="auto">
          <a:xfrm>
            <a:off x="457200" y="6245225"/>
            <a:ext cx="2133600" cy="476250"/>
          </a:xfrm>
          <a:prstGeom prst="rect">
            <a:avLst/>
          </a:prstGeom>
          <a:noFill/>
          <a:ln w="9525">
            <a:noFill/>
            <a:miter lim="800000"/>
            <a:headEnd/>
            <a:tailEnd/>
          </a:ln>
          <a:effectLst>
            <a:outerShdw dist="25399" dir="2700000" algn="ctr" rotWithShape="0">
              <a:srgbClr val="808080">
                <a:alpha val="75000"/>
              </a:srgbClr>
            </a:outerShdw>
          </a:effectLst>
        </p:spPr>
        <p:txBody>
          <a:bodyPr anchor="b"/>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eaLnBrk="1" hangingPunct="1"/>
            <a:fld id="{74BAC6D9-8973-9D4F-A4B3-53CD6DC654DB}" type="datetime1">
              <a:rPr lang="en-US" sz="1400" i="0"/>
              <a:pPr eaLnBrk="1" hangingPunct="1"/>
              <a:t>5/1/2012</a:t>
            </a:fld>
            <a:endParaRPr lang="en-US" sz="1400" i="0"/>
          </a:p>
        </p:txBody>
      </p:sp>
      <p:sp>
        <p:nvSpPr>
          <p:cNvPr id="24579" name="Footer Placeholder 4"/>
          <p:cNvSpPr txBox="1">
            <a:spLocks noGrp="1"/>
          </p:cNvSpPr>
          <p:nvPr/>
        </p:nvSpPr>
        <p:spPr bwMode="auto">
          <a:xfrm>
            <a:off x="3124200" y="6245225"/>
            <a:ext cx="2895600" cy="476250"/>
          </a:xfrm>
          <a:prstGeom prst="rect">
            <a:avLst/>
          </a:prstGeom>
          <a:noFill/>
          <a:ln w="9525">
            <a:noFill/>
            <a:miter lim="800000"/>
            <a:headEnd/>
            <a:tailEnd/>
          </a:ln>
          <a:effectLst>
            <a:outerShdw dist="25399" dir="2700000" algn="ctr" rotWithShape="0">
              <a:srgbClr val="808080">
                <a:alpha val="75000"/>
              </a:srgbClr>
            </a:outerShdw>
          </a:effectLst>
        </p:spPr>
        <p:txBody>
          <a:bodyPr anchor="b"/>
          <a:lstStyle/>
          <a:p>
            <a:pPr algn="ctr" eaLnBrk="1" hangingPunct="1">
              <a:defRPr/>
            </a:pPr>
            <a:r>
              <a:rPr lang="en-US" sz="1400" i="0">
                <a:ea typeface="+mn-ea"/>
              </a:rPr>
              <a:t>www.ricelakemn.com</a:t>
            </a:r>
          </a:p>
        </p:txBody>
      </p:sp>
      <p:sp>
        <p:nvSpPr>
          <p:cNvPr id="24580" name="Slide Number Placeholder 5"/>
          <p:cNvSpPr txBox="1">
            <a:spLocks noGrp="1"/>
          </p:cNvSpPr>
          <p:nvPr/>
        </p:nvSpPr>
        <p:spPr bwMode="auto">
          <a:xfrm>
            <a:off x="6553200" y="6245225"/>
            <a:ext cx="2133600" cy="476250"/>
          </a:xfrm>
          <a:prstGeom prst="rect">
            <a:avLst/>
          </a:prstGeom>
          <a:noFill/>
          <a:ln w="9525">
            <a:noFill/>
            <a:miter lim="800000"/>
            <a:headEnd/>
            <a:tailEnd/>
          </a:ln>
          <a:effectLst>
            <a:outerShdw dist="25399" dir="2700000" algn="ctr" rotWithShape="0">
              <a:srgbClr val="808080">
                <a:alpha val="75000"/>
              </a:srgbClr>
            </a:outerShdw>
          </a:effectLst>
        </p:spPr>
        <p:txBody>
          <a:bodyPr anchor="b"/>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algn="r" eaLnBrk="1" hangingPunct="1"/>
            <a:fld id="{80942310-41A5-7842-B25C-423B27282B57}" type="slidenum">
              <a:rPr lang="en-US" sz="1400" i="0"/>
              <a:pPr algn="r" eaLnBrk="1" hangingPunct="1"/>
              <a:t>18</a:t>
            </a:fld>
            <a:endParaRPr lang="en-US" sz="1400" i="0"/>
          </a:p>
        </p:txBody>
      </p:sp>
      <p:sp>
        <p:nvSpPr>
          <p:cNvPr id="4" name="Title 3"/>
          <p:cNvSpPr>
            <a:spLocks noGrp="1"/>
          </p:cNvSpPr>
          <p:nvPr>
            <p:ph type="title"/>
          </p:nvPr>
        </p:nvSpPr>
        <p:spPr/>
        <p:txBody>
          <a:bodyPr/>
          <a:lstStyle/>
          <a:p>
            <a:r>
              <a:rPr lang="en-US" dirty="0" smtClean="0"/>
              <a:t>Postponed Projects – 2011</a:t>
            </a:r>
            <a:endParaRPr lang="en-US" dirty="0"/>
          </a:p>
        </p:txBody>
      </p:sp>
      <p:sp>
        <p:nvSpPr>
          <p:cNvPr id="24582" name="Rectangle 3"/>
          <p:cNvSpPr>
            <a:spLocks noGrp="1" noChangeArrowheads="1"/>
          </p:cNvSpPr>
          <p:nvPr>
            <p:ph idx="1"/>
          </p:nvPr>
        </p:nvSpPr>
        <p:spPr/>
        <p:txBody>
          <a:bodyPr>
            <a:normAutofit fontScale="62500" lnSpcReduction="20000"/>
          </a:bodyPr>
          <a:lstStyle/>
          <a:p>
            <a:pPr marL="0" indent="0" eaLnBrk="1" hangingPunct="1">
              <a:lnSpc>
                <a:spcPct val="120000"/>
              </a:lnSpc>
              <a:spcBef>
                <a:spcPts val="0"/>
              </a:spcBef>
              <a:spcAft>
                <a:spcPts val="300"/>
              </a:spcAft>
              <a:buNone/>
              <a:defRPr/>
            </a:pPr>
            <a:r>
              <a:rPr lang="en-US" sz="1800" b="1" dirty="0" smtClean="0">
                <a:ea typeface="+mn-ea"/>
              </a:rPr>
              <a:t>These projects were planned for the winter of 2011-2012 and were postponed/withdrawn for various reasons:</a:t>
            </a:r>
            <a:endParaRPr lang="en-US" sz="900" b="1" dirty="0" smtClean="0">
              <a:ea typeface="+mn-ea"/>
            </a:endParaRPr>
          </a:p>
          <a:p>
            <a:pPr marL="654050" indent="-533400">
              <a:lnSpc>
                <a:spcPct val="120000"/>
              </a:lnSpc>
              <a:spcBef>
                <a:spcPts val="0"/>
              </a:spcBef>
              <a:spcAft>
                <a:spcPts val="300"/>
              </a:spcAft>
              <a:defRPr/>
            </a:pPr>
            <a:r>
              <a:rPr lang="en-US" sz="2000" b="1" dirty="0" smtClean="0">
                <a:solidFill>
                  <a:schemeClr val="hlink"/>
                </a:solidFill>
              </a:rPr>
              <a:t>Carp Removal Project</a:t>
            </a:r>
          </a:p>
          <a:p>
            <a:pPr marL="1089025" lvl="1" indent="-457200">
              <a:lnSpc>
                <a:spcPct val="120000"/>
              </a:lnSpc>
              <a:spcBef>
                <a:spcPts val="0"/>
              </a:spcBef>
              <a:spcAft>
                <a:spcPts val="300"/>
              </a:spcAft>
              <a:defRPr/>
            </a:pPr>
            <a:r>
              <a:rPr lang="en-US" sz="1800" u="sng" dirty="0" smtClean="0"/>
              <a:t>Objective</a:t>
            </a:r>
            <a:r>
              <a:rPr lang="en-US" sz="1800" dirty="0" smtClean="0"/>
              <a:t>: Remove carp from the lake to help improve water quality</a:t>
            </a:r>
          </a:p>
          <a:p>
            <a:pPr marL="1089025" lvl="1" indent="-457200">
              <a:lnSpc>
                <a:spcPct val="120000"/>
              </a:lnSpc>
              <a:spcBef>
                <a:spcPts val="0"/>
              </a:spcBef>
              <a:spcAft>
                <a:spcPts val="300"/>
              </a:spcAft>
              <a:defRPr/>
            </a:pPr>
            <a:r>
              <a:rPr lang="en-US" sz="1800" dirty="0" smtClean="0"/>
              <a:t>How the project would be completed</a:t>
            </a:r>
          </a:p>
          <a:p>
            <a:pPr marL="1457325" lvl="2" indent="-381000">
              <a:lnSpc>
                <a:spcPct val="120000"/>
              </a:lnSpc>
              <a:spcBef>
                <a:spcPts val="0"/>
              </a:spcBef>
              <a:spcAft>
                <a:spcPts val="300"/>
              </a:spcAft>
              <a:defRPr/>
            </a:pPr>
            <a:r>
              <a:rPr lang="en-US" sz="1600" dirty="0" smtClean="0"/>
              <a:t>Commercial fisherman obtain a DNR permit to net carp</a:t>
            </a:r>
          </a:p>
          <a:p>
            <a:pPr marL="1457325" lvl="2" indent="-381000">
              <a:lnSpc>
                <a:spcPct val="120000"/>
              </a:lnSpc>
              <a:spcBef>
                <a:spcPts val="0"/>
              </a:spcBef>
              <a:spcAft>
                <a:spcPts val="300"/>
              </a:spcAft>
              <a:defRPr/>
            </a:pPr>
            <a:r>
              <a:rPr lang="en-US" sz="1600" dirty="0" smtClean="0"/>
              <a:t>Commercial fisherman obtain certificate of insurance releasing City of Maple Grove liability</a:t>
            </a:r>
          </a:p>
          <a:p>
            <a:pPr marL="1457325" lvl="2" indent="-381000">
              <a:lnSpc>
                <a:spcPct val="120000"/>
              </a:lnSpc>
              <a:spcBef>
                <a:spcPts val="0"/>
              </a:spcBef>
              <a:spcAft>
                <a:spcPts val="300"/>
              </a:spcAft>
              <a:defRPr/>
            </a:pPr>
            <a:r>
              <a:rPr lang="en-US" sz="1600" dirty="0" smtClean="0"/>
              <a:t>City Parks Department grant access point at Glacier Lane cul-de-sac</a:t>
            </a:r>
          </a:p>
          <a:p>
            <a:pPr marL="1457325" lvl="2" indent="-381000">
              <a:lnSpc>
                <a:spcPct val="120000"/>
              </a:lnSpc>
              <a:spcBef>
                <a:spcPts val="0"/>
              </a:spcBef>
              <a:spcAft>
                <a:spcPts val="300"/>
              </a:spcAft>
              <a:defRPr/>
            </a:pPr>
            <a:r>
              <a:rPr lang="en-US" sz="1600" dirty="0" smtClean="0"/>
              <a:t>RLAA clear area for staged fish removal during late fall</a:t>
            </a:r>
          </a:p>
          <a:p>
            <a:pPr marL="1457325" lvl="2" indent="-381000">
              <a:lnSpc>
                <a:spcPct val="120000"/>
              </a:lnSpc>
              <a:spcBef>
                <a:spcPts val="0"/>
              </a:spcBef>
              <a:spcAft>
                <a:spcPts val="300"/>
              </a:spcAft>
              <a:defRPr/>
            </a:pPr>
            <a:r>
              <a:rPr lang="en-US" sz="1600" dirty="0" smtClean="0"/>
              <a:t>Commercial fisherman remove fish during winter months (ice in)</a:t>
            </a:r>
          </a:p>
          <a:p>
            <a:pPr marL="1457325" lvl="2" indent="-381000">
              <a:lnSpc>
                <a:spcPct val="120000"/>
              </a:lnSpc>
              <a:spcBef>
                <a:spcPts val="0"/>
              </a:spcBef>
              <a:spcAft>
                <a:spcPts val="300"/>
              </a:spcAft>
              <a:defRPr/>
            </a:pPr>
            <a:r>
              <a:rPr lang="en-US" sz="1600" dirty="0" smtClean="0"/>
              <a:t>RLAA restore Glacier Lane access point with recommended plantings</a:t>
            </a:r>
          </a:p>
          <a:p>
            <a:pPr marL="1089025" lvl="1" indent="-457200">
              <a:lnSpc>
                <a:spcPct val="120000"/>
              </a:lnSpc>
              <a:spcBef>
                <a:spcPts val="0"/>
              </a:spcBef>
              <a:spcAft>
                <a:spcPts val="300"/>
              </a:spcAft>
              <a:defRPr/>
            </a:pPr>
            <a:r>
              <a:rPr lang="en-US" sz="1800" dirty="0" smtClean="0"/>
              <a:t>Reason why the project was not completed</a:t>
            </a:r>
          </a:p>
          <a:p>
            <a:pPr marL="1457325" lvl="2" indent="-381000">
              <a:lnSpc>
                <a:spcPct val="120000"/>
              </a:lnSpc>
              <a:spcBef>
                <a:spcPts val="0"/>
              </a:spcBef>
              <a:spcAft>
                <a:spcPts val="300"/>
              </a:spcAft>
              <a:defRPr/>
            </a:pPr>
            <a:r>
              <a:rPr lang="en-US" sz="1600" dirty="0" smtClean="0"/>
              <a:t>Unable to secure a contract with the commercial fisherman</a:t>
            </a:r>
          </a:p>
          <a:p>
            <a:pPr marL="1457325" lvl="2" indent="-381000">
              <a:lnSpc>
                <a:spcPct val="120000"/>
              </a:lnSpc>
              <a:spcBef>
                <a:spcPts val="0"/>
              </a:spcBef>
              <a:spcAft>
                <a:spcPts val="300"/>
              </a:spcAft>
              <a:defRPr/>
            </a:pPr>
            <a:r>
              <a:rPr lang="en-US" sz="1600" dirty="0" smtClean="0"/>
              <a:t>Without contract from commercial fisherman, RLAA was reluctant to invest time and dollars into setting up and restoring a temporary access point on Maple Grove Parks property.</a:t>
            </a:r>
          </a:p>
          <a:p>
            <a:pPr marL="1089025" lvl="1" indent="-457200">
              <a:lnSpc>
                <a:spcPct val="120000"/>
              </a:lnSpc>
              <a:spcBef>
                <a:spcPts val="0"/>
              </a:spcBef>
              <a:spcAft>
                <a:spcPts val="300"/>
              </a:spcAft>
              <a:defRPr/>
            </a:pPr>
            <a:r>
              <a:rPr lang="en-US" sz="1800" u="sng" dirty="0" smtClean="0"/>
              <a:t>Next Steps</a:t>
            </a:r>
          </a:p>
          <a:p>
            <a:pPr marL="1457325" lvl="2" indent="-381000">
              <a:lnSpc>
                <a:spcPct val="120000"/>
              </a:lnSpc>
              <a:spcBef>
                <a:spcPts val="0"/>
              </a:spcBef>
              <a:spcAft>
                <a:spcPts val="300"/>
              </a:spcAft>
              <a:defRPr/>
            </a:pPr>
            <a:r>
              <a:rPr lang="en-US" sz="1600" dirty="0" smtClean="0"/>
              <a:t>Compare notes with another near-metro area lake undergoing a similar fish removal project with the same commercial fisherman this year</a:t>
            </a:r>
          </a:p>
          <a:p>
            <a:pPr marL="1457325" lvl="2" indent="-381000">
              <a:lnSpc>
                <a:spcPct val="120000"/>
              </a:lnSpc>
              <a:spcBef>
                <a:spcPts val="0"/>
              </a:spcBef>
              <a:spcAft>
                <a:spcPts val="300"/>
              </a:spcAft>
              <a:defRPr/>
            </a:pPr>
            <a:r>
              <a:rPr lang="en-US" sz="1600" dirty="0" smtClean="0"/>
              <a:t>Plan to require a contract from commercial fisherman before work is done</a:t>
            </a:r>
          </a:p>
          <a:p>
            <a:pPr marL="1457325" lvl="2" indent="-381000">
              <a:lnSpc>
                <a:spcPct val="120000"/>
              </a:lnSpc>
              <a:spcBef>
                <a:spcPts val="0"/>
              </a:spcBef>
              <a:spcAft>
                <a:spcPts val="300"/>
              </a:spcAft>
              <a:defRPr/>
            </a:pPr>
            <a:r>
              <a:rPr lang="en-US" sz="1600" dirty="0" smtClean="0"/>
              <a:t>Conduct the fish removal in winter of 2012-2013 if contract is secured</a:t>
            </a:r>
          </a:p>
        </p:txBody>
      </p:sp>
      <p:sp>
        <p:nvSpPr>
          <p:cNvPr id="5" name="Date Placeholder 4"/>
          <p:cNvSpPr>
            <a:spLocks noGrp="1"/>
          </p:cNvSpPr>
          <p:nvPr>
            <p:ph type="dt" sz="half" idx="10"/>
          </p:nvPr>
        </p:nvSpPr>
        <p:spPr/>
        <p:txBody>
          <a:bodyPr/>
          <a:lstStyle/>
          <a:p>
            <a:fld id="{A0F46503-1CE3-CA49-B7C9-8F0144A2F839}" type="datetime1">
              <a:rPr lang="en-US" smtClean="0"/>
              <a:pPr/>
              <a:t>5/1/2012</a:t>
            </a:fld>
            <a:endParaRPr lang="en-US"/>
          </a:p>
        </p:txBody>
      </p:sp>
      <p:sp>
        <p:nvSpPr>
          <p:cNvPr id="6" name="Footer Placeholder 5"/>
          <p:cNvSpPr>
            <a:spLocks noGrp="1"/>
          </p:cNvSpPr>
          <p:nvPr>
            <p:ph type="ftr" sz="quarter" idx="11"/>
          </p:nvPr>
        </p:nvSpPr>
        <p:spPr/>
        <p:txBody>
          <a:bodyPr/>
          <a:lstStyle/>
          <a:p>
            <a:pPr>
              <a:defRPr/>
            </a:pPr>
            <a:r>
              <a:rPr lang="en-US" smtClean="0"/>
              <a:t>www.ricelakemn.com</a:t>
            </a:r>
            <a:endParaRPr lang="en-US"/>
          </a:p>
        </p:txBody>
      </p:sp>
      <p:sp>
        <p:nvSpPr>
          <p:cNvPr id="7" name="Slide Number Placeholder 6"/>
          <p:cNvSpPr>
            <a:spLocks noGrp="1"/>
          </p:cNvSpPr>
          <p:nvPr>
            <p:ph type="sldNum" sz="quarter" idx="12"/>
          </p:nvPr>
        </p:nvSpPr>
        <p:spPr/>
        <p:txBody>
          <a:bodyPr/>
          <a:lstStyle/>
          <a:p>
            <a:fld id="{6CCE1825-9CC3-A34F-A8F3-A9C8F73853E2}"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2011 Completed Projects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Dissolved Oxygen Meter purchase</a:t>
            </a:r>
          </a:p>
          <a:p>
            <a:pPr lvl="1"/>
            <a:r>
              <a:rPr lang="en-US" dirty="0" smtClean="0"/>
              <a:t>RLAA Cost	$371.10</a:t>
            </a:r>
          </a:p>
          <a:p>
            <a:pPr lvl="1"/>
            <a:r>
              <a:rPr lang="en-US" dirty="0" smtClean="0"/>
              <a:t>City Cost	</a:t>
            </a:r>
            <a:r>
              <a:rPr lang="en-US" u="sng" dirty="0" smtClean="0"/>
              <a:t>$250.00</a:t>
            </a:r>
          </a:p>
          <a:p>
            <a:pPr lvl="1"/>
            <a:r>
              <a:rPr lang="en-US" dirty="0" smtClean="0"/>
              <a:t>Total Cost	$621.10</a:t>
            </a:r>
          </a:p>
          <a:p>
            <a:pPr lvl="1"/>
            <a:r>
              <a:rPr lang="en-US" dirty="0" smtClean="0"/>
              <a:t>Objective – Monitor and share data with local government agencies (MPCA, DNR, Elm Creek Watershed, City of Maple Grove, Met Council) to track and establish a baseline for Rice Lake.</a:t>
            </a:r>
          </a:p>
          <a:p>
            <a:pPr lvl="1"/>
            <a:r>
              <a:rPr lang="en-US" dirty="0" smtClean="0"/>
              <a:t>Rationale for Purchase – MPCA 2-year monitoring program ended in 2011.  That program allowed RLAA to monitor Dissolved Oxygen (DO) </a:t>
            </a:r>
            <a:br>
              <a:rPr lang="en-US" dirty="0" smtClean="0"/>
            </a:br>
            <a:r>
              <a:rPr lang="en-US" dirty="0" smtClean="0"/>
              <a:t>without needing their own unit.</a:t>
            </a:r>
          </a:p>
          <a:p>
            <a:pPr lvl="1"/>
            <a:r>
              <a:rPr lang="en-US" dirty="0" smtClean="0"/>
              <a:t>Continue to monitor in 2012 and</a:t>
            </a:r>
            <a:br>
              <a:rPr lang="en-US" dirty="0" smtClean="0"/>
            </a:br>
            <a:r>
              <a:rPr lang="en-US" dirty="0" smtClean="0"/>
              <a:t>beyond with this RLAA asset.</a:t>
            </a:r>
            <a:endParaRPr lang="en-US" dirty="0"/>
          </a:p>
        </p:txBody>
      </p:sp>
      <p:pic>
        <p:nvPicPr>
          <p:cNvPr id="4" name="Picture 7"/>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096000" y="4648200"/>
            <a:ext cx="2189163"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p:cNvSpPr>
            <a:spLocks noGrp="1"/>
          </p:cNvSpPr>
          <p:nvPr>
            <p:ph type="dt" sz="half" idx="10"/>
          </p:nvPr>
        </p:nvSpPr>
        <p:spPr/>
        <p:txBody>
          <a:bodyPr/>
          <a:lstStyle/>
          <a:p>
            <a:fld id="{89D489C4-0E59-AD49-87BF-716C6AC7851D}" type="datetime1">
              <a:rPr lang="en-US" smtClean="0"/>
              <a:pPr/>
              <a:t>5/1/2012</a:t>
            </a:fld>
            <a:endParaRPr lang="en-US"/>
          </a:p>
        </p:txBody>
      </p:sp>
      <p:sp>
        <p:nvSpPr>
          <p:cNvPr id="6" name="Footer Placeholder 5"/>
          <p:cNvSpPr>
            <a:spLocks noGrp="1"/>
          </p:cNvSpPr>
          <p:nvPr>
            <p:ph type="ftr" sz="quarter" idx="11"/>
          </p:nvPr>
        </p:nvSpPr>
        <p:spPr/>
        <p:txBody>
          <a:bodyPr/>
          <a:lstStyle/>
          <a:p>
            <a:pPr>
              <a:defRPr/>
            </a:pPr>
            <a:r>
              <a:rPr lang="en-US" smtClean="0"/>
              <a:t>www.ricelakemn.com</a:t>
            </a:r>
            <a:endParaRPr lang="en-US"/>
          </a:p>
        </p:txBody>
      </p:sp>
      <p:sp>
        <p:nvSpPr>
          <p:cNvPr id="7" name="Slide Number Placeholder 6"/>
          <p:cNvSpPr>
            <a:spLocks noGrp="1"/>
          </p:cNvSpPr>
          <p:nvPr>
            <p:ph type="sldNum" sz="quarter" idx="12"/>
          </p:nvPr>
        </p:nvSpPr>
        <p:spPr/>
        <p:txBody>
          <a:bodyPr/>
          <a:lstStyle/>
          <a:p>
            <a:fld id="{6CCE1825-9CC3-A34F-A8F3-A9C8F73853E2}" type="slidenum">
              <a:rPr lang="en-US" smtClean="0"/>
              <a:pPr/>
              <a:t>19</a:t>
            </a:fld>
            <a:endParaRPr lang="en-US"/>
          </a:p>
        </p:txBody>
      </p:sp>
    </p:spTree>
    <p:extLst>
      <p:ext uri="{BB962C8B-B14F-4D97-AF65-F5344CB8AC3E}">
        <p14:creationId xmlns:p14="http://schemas.microsoft.com/office/powerpoint/2010/main" val="30322937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Meeting Agenda</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spcBef>
                <a:spcPts val="600"/>
              </a:spcBef>
              <a:buFont typeface="+mj-lt"/>
              <a:buAutoNum type="arabicPeriod"/>
              <a:tabLst>
                <a:tab pos="7602538" algn="r"/>
              </a:tabLst>
            </a:pPr>
            <a:r>
              <a:rPr lang="en-US" dirty="0" smtClean="0"/>
              <a:t>Call to Order	Rick</a:t>
            </a:r>
          </a:p>
          <a:p>
            <a:pPr marL="793750" lvl="1" indent="-457200">
              <a:tabLst>
                <a:tab pos="7602538" algn="r"/>
              </a:tabLst>
            </a:pPr>
            <a:r>
              <a:rPr lang="en-US" dirty="0" smtClean="0"/>
              <a:t>Welcome</a:t>
            </a:r>
          </a:p>
          <a:p>
            <a:pPr marL="793750" lvl="1" indent="-457200">
              <a:tabLst>
                <a:tab pos="7602538" algn="r"/>
              </a:tabLst>
            </a:pPr>
            <a:r>
              <a:rPr lang="en-US" dirty="0" smtClean="0"/>
              <a:t>Who is the Board &amp; What do they do?</a:t>
            </a:r>
          </a:p>
          <a:p>
            <a:pPr marL="457200" indent="-457200">
              <a:spcBef>
                <a:spcPts val="600"/>
              </a:spcBef>
              <a:buFont typeface="+mj-lt"/>
              <a:buAutoNum type="arabicPeriod"/>
              <a:tabLst>
                <a:tab pos="7602538" algn="r"/>
              </a:tabLst>
            </a:pPr>
            <a:r>
              <a:rPr lang="en-US" dirty="0" smtClean="0"/>
              <a:t>RLAA Mission Statement	George</a:t>
            </a:r>
          </a:p>
          <a:p>
            <a:pPr marL="457200" indent="-457200">
              <a:spcBef>
                <a:spcPts val="600"/>
              </a:spcBef>
              <a:buFont typeface="+mj-lt"/>
              <a:buAutoNum type="arabicPeriod"/>
              <a:tabLst>
                <a:tab pos="7602538" algn="r"/>
              </a:tabLst>
            </a:pPr>
            <a:r>
              <a:rPr lang="en-US" dirty="0" smtClean="0"/>
              <a:t>Dock Resource by Jeff Monk 	Luke</a:t>
            </a:r>
          </a:p>
          <a:p>
            <a:pPr marL="457200" indent="-457200">
              <a:spcBef>
                <a:spcPts val="600"/>
              </a:spcBef>
              <a:buFont typeface="+mj-lt"/>
              <a:buAutoNum type="arabicPeriod"/>
              <a:tabLst>
                <a:tab pos="7602538" algn="r"/>
              </a:tabLst>
            </a:pPr>
            <a:r>
              <a:rPr lang="en-US" dirty="0" smtClean="0"/>
              <a:t>Financials	Rick</a:t>
            </a:r>
          </a:p>
          <a:p>
            <a:pPr marL="457200" indent="-457200">
              <a:spcBef>
                <a:spcPts val="600"/>
              </a:spcBef>
              <a:buFont typeface="+mj-lt"/>
              <a:buAutoNum type="arabicPeriod"/>
              <a:tabLst>
                <a:tab pos="7602538" algn="r"/>
              </a:tabLst>
            </a:pPr>
            <a:r>
              <a:rPr lang="en-US" dirty="0" smtClean="0"/>
              <a:t>General Lake Update	George</a:t>
            </a:r>
          </a:p>
          <a:p>
            <a:pPr marL="793750" lvl="1" indent="-457200">
              <a:tabLst>
                <a:tab pos="7602538" algn="r"/>
              </a:tabLst>
            </a:pPr>
            <a:r>
              <a:rPr lang="en-US" dirty="0" smtClean="0"/>
              <a:t>2011 Project Review</a:t>
            </a:r>
          </a:p>
          <a:p>
            <a:pPr marL="793750" lvl="1" indent="-457200">
              <a:tabLst>
                <a:tab pos="7602538" algn="r"/>
              </a:tabLst>
            </a:pPr>
            <a:r>
              <a:rPr lang="en-US" dirty="0" smtClean="0"/>
              <a:t>2012 Project Plans</a:t>
            </a:r>
          </a:p>
          <a:p>
            <a:pPr marL="457200" indent="-457200">
              <a:spcBef>
                <a:spcPts val="600"/>
              </a:spcBef>
              <a:buFont typeface="+mj-lt"/>
              <a:buAutoNum type="arabicPeriod"/>
              <a:tabLst>
                <a:tab pos="7602538" algn="r"/>
              </a:tabLst>
            </a:pPr>
            <a:r>
              <a:rPr lang="en-US" dirty="0"/>
              <a:t>Elm Creek TMDL Project Plan Update – Rick Brasch from Three Rivers	George</a:t>
            </a:r>
          </a:p>
          <a:p>
            <a:pPr marL="457200" indent="-457200">
              <a:spcBef>
                <a:spcPts val="600"/>
              </a:spcBef>
              <a:buFont typeface="+mj-lt"/>
              <a:buAutoNum type="arabicPeriod"/>
              <a:tabLst>
                <a:tab pos="7602538" algn="r"/>
              </a:tabLst>
            </a:pPr>
            <a:r>
              <a:rPr lang="en-US" dirty="0" smtClean="0"/>
              <a:t>Committees	George</a:t>
            </a:r>
          </a:p>
          <a:p>
            <a:pPr marL="457200" indent="-457200">
              <a:spcBef>
                <a:spcPts val="600"/>
              </a:spcBef>
              <a:buFont typeface="+mj-lt"/>
              <a:buAutoNum type="arabicPeriod"/>
              <a:tabLst>
                <a:tab pos="7602538" algn="r"/>
              </a:tabLst>
            </a:pPr>
            <a:r>
              <a:rPr lang="en-US" dirty="0" smtClean="0"/>
              <a:t>Board Member Elections	George</a:t>
            </a:r>
          </a:p>
          <a:p>
            <a:pPr marL="457200" indent="-457200">
              <a:spcBef>
                <a:spcPts val="600"/>
              </a:spcBef>
              <a:buFont typeface="+mj-lt"/>
              <a:buAutoNum type="arabicPeriod"/>
              <a:tabLst>
                <a:tab pos="7602538" algn="r"/>
              </a:tabLst>
            </a:pPr>
            <a:r>
              <a:rPr lang="en-US" dirty="0"/>
              <a:t>Drawings	Rick</a:t>
            </a:r>
          </a:p>
          <a:p>
            <a:pPr marL="457200" indent="-457200">
              <a:spcBef>
                <a:spcPts val="600"/>
              </a:spcBef>
              <a:buFont typeface="+mj-lt"/>
              <a:buAutoNum type="arabicPeriod"/>
              <a:tabLst>
                <a:tab pos="7602538" algn="r"/>
              </a:tabLst>
            </a:pPr>
            <a:r>
              <a:rPr lang="en-US" dirty="0" smtClean="0"/>
              <a:t>Adjourn	Rick</a:t>
            </a:r>
            <a:r>
              <a:rPr lang="en-US" dirty="0"/>
              <a:t>	</a:t>
            </a:r>
          </a:p>
        </p:txBody>
      </p:sp>
      <p:sp>
        <p:nvSpPr>
          <p:cNvPr id="4" name="Date Placeholder 3"/>
          <p:cNvSpPr>
            <a:spLocks noGrp="1"/>
          </p:cNvSpPr>
          <p:nvPr>
            <p:ph type="dt" sz="half" idx="10"/>
          </p:nvPr>
        </p:nvSpPr>
        <p:spPr/>
        <p:txBody>
          <a:bodyPr/>
          <a:lstStyle/>
          <a:p>
            <a:fld id="{3BD5A9E8-488C-B948-B062-BFD4F6B30332}"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2</a:t>
            </a:fld>
            <a:endParaRPr lang="en-US" dirty="0"/>
          </a:p>
        </p:txBody>
      </p:sp>
    </p:spTree>
    <p:extLst>
      <p:ext uri="{BB962C8B-B14F-4D97-AF65-F5344CB8AC3E}">
        <p14:creationId xmlns:p14="http://schemas.microsoft.com/office/powerpoint/2010/main" val="36217795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2012 Plans</a:t>
            </a:r>
            <a:endParaRPr lang="en-US" dirty="0"/>
          </a:p>
        </p:txBody>
      </p:sp>
      <p:sp>
        <p:nvSpPr>
          <p:cNvPr id="5" name="Content Placeholder 4"/>
          <p:cNvSpPr>
            <a:spLocks noGrp="1"/>
          </p:cNvSpPr>
          <p:nvPr>
            <p:ph idx="1"/>
          </p:nvPr>
        </p:nvSpPr>
        <p:spPr/>
        <p:txBody>
          <a:bodyPr>
            <a:normAutofit lnSpcReduction="10000"/>
          </a:bodyPr>
          <a:lstStyle/>
          <a:p>
            <a:r>
              <a:rPr lang="en-US" dirty="0" smtClean="0"/>
              <a:t>Continue the RLAA Newsletters (Quarterly)</a:t>
            </a:r>
          </a:p>
          <a:p>
            <a:r>
              <a:rPr lang="en-US" dirty="0" smtClean="0"/>
              <a:t>Carp Removal (Winter 2012-13)</a:t>
            </a:r>
          </a:p>
          <a:p>
            <a:r>
              <a:rPr lang="en-US" dirty="0" smtClean="0"/>
              <a:t>Dredge Channel by Boat Launch (Winter 2012-13)</a:t>
            </a:r>
          </a:p>
          <a:p>
            <a:r>
              <a:rPr lang="en-US" dirty="0" smtClean="0"/>
              <a:t>Continue working with Elm Creek Watershed on Impaired Waters TMDL </a:t>
            </a:r>
            <a:r>
              <a:rPr lang="en-US" dirty="0" err="1" smtClean="0"/>
              <a:t>Projet</a:t>
            </a:r>
            <a:r>
              <a:rPr lang="en-US" dirty="0" smtClean="0"/>
              <a:t> Plan (in tandem with RLAA Lake Management Plan)</a:t>
            </a:r>
          </a:p>
          <a:p>
            <a:r>
              <a:rPr lang="en-US" dirty="0" smtClean="0"/>
              <a:t>Storm water drainage monitoring with City Staff</a:t>
            </a:r>
          </a:p>
          <a:p>
            <a:r>
              <a:rPr lang="en-US" dirty="0" smtClean="0"/>
              <a:t>Continue to increase our membership</a:t>
            </a:r>
          </a:p>
          <a:p>
            <a:endParaRPr lang="en-US" dirty="0"/>
          </a:p>
        </p:txBody>
      </p:sp>
      <p:sp>
        <p:nvSpPr>
          <p:cNvPr id="6" name="Date Placeholder 5"/>
          <p:cNvSpPr>
            <a:spLocks noGrp="1"/>
          </p:cNvSpPr>
          <p:nvPr>
            <p:ph type="dt" sz="half" idx="10"/>
          </p:nvPr>
        </p:nvSpPr>
        <p:spPr/>
        <p:txBody>
          <a:bodyPr/>
          <a:lstStyle/>
          <a:p>
            <a:fld id="{D63434FC-CD56-A34E-A3EB-E62BE9619724}" type="datetime1">
              <a:rPr lang="en-US" smtClean="0"/>
              <a:pPr/>
              <a:t>5/1/2012</a:t>
            </a:fld>
            <a:endParaRPr lang="en-US"/>
          </a:p>
        </p:txBody>
      </p:sp>
      <p:sp>
        <p:nvSpPr>
          <p:cNvPr id="7" name="Footer Placeholder 6"/>
          <p:cNvSpPr>
            <a:spLocks noGrp="1"/>
          </p:cNvSpPr>
          <p:nvPr>
            <p:ph type="ftr" sz="quarter" idx="11"/>
          </p:nvPr>
        </p:nvSpPr>
        <p:spPr/>
        <p:txBody>
          <a:bodyPr/>
          <a:lstStyle/>
          <a:p>
            <a:pPr>
              <a:defRPr/>
            </a:pPr>
            <a:r>
              <a:rPr lang="en-US" smtClean="0"/>
              <a:t>www.ricelakemn.com</a:t>
            </a:r>
            <a:endParaRPr lang="en-US"/>
          </a:p>
        </p:txBody>
      </p:sp>
      <p:sp>
        <p:nvSpPr>
          <p:cNvPr id="8" name="Slide Number Placeholder 7"/>
          <p:cNvSpPr>
            <a:spLocks noGrp="1"/>
          </p:cNvSpPr>
          <p:nvPr>
            <p:ph type="sldNum" sz="quarter" idx="12"/>
          </p:nvPr>
        </p:nvSpPr>
        <p:spPr/>
        <p:txBody>
          <a:bodyPr/>
          <a:lstStyle/>
          <a:p>
            <a:fld id="{6CCE1825-9CC3-A34F-A8F3-A9C8F73853E2}" type="slidenum">
              <a:rPr lang="en-US" smtClean="0"/>
              <a:pPr/>
              <a:t>20</a:t>
            </a:fld>
            <a:endParaRPr lang="en-US"/>
          </a:p>
        </p:txBody>
      </p:sp>
    </p:spTree>
    <p:extLst>
      <p:ext uri="{BB962C8B-B14F-4D97-AF65-F5344CB8AC3E}">
        <p14:creationId xmlns:p14="http://schemas.microsoft.com/office/powerpoint/2010/main" val="15341787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Quality Requirements</a:t>
            </a:r>
            <a:endParaRPr lang="en-US" dirty="0"/>
          </a:p>
        </p:txBody>
      </p:sp>
      <p:sp>
        <p:nvSpPr>
          <p:cNvPr id="3" name="Content Placeholder 2"/>
          <p:cNvSpPr>
            <a:spLocks noGrp="1"/>
          </p:cNvSpPr>
          <p:nvPr>
            <p:ph idx="1"/>
          </p:nvPr>
        </p:nvSpPr>
        <p:spPr>
          <a:xfrm>
            <a:off x="549275" y="1600201"/>
            <a:ext cx="8042276" cy="3657599"/>
          </a:xfrm>
        </p:spPr>
        <p:txBody>
          <a:bodyPr/>
          <a:lstStyle/>
          <a:p>
            <a:r>
              <a:rPr lang="en-US" dirty="0" smtClean="0"/>
              <a:t>How do Carp impact the water?</a:t>
            </a:r>
          </a:p>
          <a:p>
            <a:pPr lvl="1"/>
            <a:r>
              <a:rPr lang="en-US" dirty="0" smtClean="0"/>
              <a:t>Carp are bottom feeders that eat vegetation?</a:t>
            </a:r>
          </a:p>
          <a:p>
            <a:pPr lvl="2"/>
            <a:r>
              <a:rPr lang="en-US" dirty="0" smtClean="0"/>
              <a:t>Intake sediment as they search for food</a:t>
            </a:r>
          </a:p>
          <a:p>
            <a:pPr lvl="3"/>
            <a:r>
              <a:rPr lang="en-US" dirty="0" smtClean="0"/>
              <a:t>Export nutrients by filtering through their gills</a:t>
            </a:r>
          </a:p>
          <a:p>
            <a:pPr lvl="2"/>
            <a:r>
              <a:rPr lang="en-US" dirty="0" smtClean="0"/>
              <a:t>Dig up rooted plants</a:t>
            </a:r>
          </a:p>
          <a:p>
            <a:pPr lvl="1"/>
            <a:r>
              <a:rPr lang="en-US" dirty="0" smtClean="0"/>
              <a:t>As vegetation is eliminated, water clarity is reduced by a surplus of nutrients without any absorption.</a:t>
            </a:r>
          </a:p>
          <a:p>
            <a:pPr lvl="1"/>
            <a:r>
              <a:rPr lang="en-US" dirty="0" smtClean="0"/>
              <a:t>Nutrients have nowhere to go and become algae</a:t>
            </a:r>
            <a:endParaRPr lang="en-US" dirty="0"/>
          </a:p>
        </p:txBody>
      </p:sp>
      <p:sp>
        <p:nvSpPr>
          <p:cNvPr id="4" name="TextBox 3"/>
          <p:cNvSpPr txBox="1"/>
          <p:nvPr/>
        </p:nvSpPr>
        <p:spPr>
          <a:xfrm>
            <a:off x="1066800" y="5410200"/>
            <a:ext cx="5768567" cy="369332"/>
          </a:xfrm>
          <a:prstGeom prst="rect">
            <a:avLst/>
          </a:prstGeom>
          <a:noFill/>
        </p:spPr>
        <p:txBody>
          <a:bodyPr wrap="none" rtlCol="0">
            <a:spAutoFit/>
          </a:bodyPr>
          <a:lstStyle/>
          <a:p>
            <a:r>
              <a:rPr lang="en-US" dirty="0" smtClean="0"/>
              <a:t>The next slide illustrates how carp impact the water….</a:t>
            </a:r>
            <a:endParaRPr lang="en-US" dirty="0"/>
          </a:p>
        </p:txBody>
      </p:sp>
      <p:sp>
        <p:nvSpPr>
          <p:cNvPr id="5" name="Date Placeholder 4"/>
          <p:cNvSpPr>
            <a:spLocks noGrp="1"/>
          </p:cNvSpPr>
          <p:nvPr>
            <p:ph type="dt" sz="half" idx="10"/>
          </p:nvPr>
        </p:nvSpPr>
        <p:spPr/>
        <p:txBody>
          <a:bodyPr/>
          <a:lstStyle/>
          <a:p>
            <a:fld id="{C34B265F-4A58-B44F-943E-C242A89B2EEE}" type="datetime1">
              <a:rPr lang="en-US" smtClean="0"/>
              <a:pPr/>
              <a:t>5/1/2012</a:t>
            </a:fld>
            <a:endParaRPr lang="en-US"/>
          </a:p>
        </p:txBody>
      </p:sp>
      <p:sp>
        <p:nvSpPr>
          <p:cNvPr id="6" name="Footer Placeholder 5"/>
          <p:cNvSpPr>
            <a:spLocks noGrp="1"/>
          </p:cNvSpPr>
          <p:nvPr>
            <p:ph type="ftr" sz="quarter" idx="11"/>
          </p:nvPr>
        </p:nvSpPr>
        <p:spPr/>
        <p:txBody>
          <a:bodyPr/>
          <a:lstStyle/>
          <a:p>
            <a:pPr>
              <a:defRPr/>
            </a:pPr>
            <a:r>
              <a:rPr lang="en-US" smtClean="0"/>
              <a:t>www.ricelakemn.com</a:t>
            </a:r>
            <a:endParaRPr lang="en-US"/>
          </a:p>
        </p:txBody>
      </p:sp>
      <p:sp>
        <p:nvSpPr>
          <p:cNvPr id="7" name="Slide Number Placeholder 6"/>
          <p:cNvSpPr>
            <a:spLocks noGrp="1"/>
          </p:cNvSpPr>
          <p:nvPr>
            <p:ph type="sldNum" sz="quarter" idx="12"/>
          </p:nvPr>
        </p:nvSpPr>
        <p:spPr/>
        <p:txBody>
          <a:bodyPr/>
          <a:lstStyle/>
          <a:p>
            <a:fld id="{6CCE1825-9CC3-A34F-A8F3-A9C8F73853E2}" type="slidenum">
              <a:rPr lang="en-US" smtClean="0"/>
              <a:pPr/>
              <a:t>21</a:t>
            </a:fld>
            <a:endParaRPr lang="en-US"/>
          </a:p>
        </p:txBody>
      </p:sp>
    </p:spTree>
    <p:extLst>
      <p:ext uri="{BB962C8B-B14F-4D97-AF65-F5344CB8AC3E}">
        <p14:creationId xmlns:p14="http://schemas.microsoft.com/office/powerpoint/2010/main" val="21982602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867400"/>
            <a:ext cx="9144000" cy="990600"/>
          </a:xfrm>
          <a:prstGeom prst="rect">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i="0"/>
          </a:p>
        </p:txBody>
      </p:sp>
      <p:sp>
        <p:nvSpPr>
          <p:cNvPr id="4" name="Title 1"/>
          <p:cNvSpPr txBox="1">
            <a:spLocks/>
          </p:cNvSpPr>
          <p:nvPr/>
        </p:nvSpPr>
        <p:spPr>
          <a:xfrm>
            <a:off x="152400" y="76200"/>
            <a:ext cx="8305800" cy="533400"/>
          </a:xfrm>
          <a:prstGeom prst="rect">
            <a:avLst/>
          </a:prstGeom>
        </p:spPr>
        <p:txBody>
          <a:bodyPr>
            <a:normAutofit fontScale="67500" lnSpcReduction="20000"/>
          </a:bodyPr>
          <a:lstStyle/>
          <a:p>
            <a:pPr eaLnBrk="1" fontAlgn="auto" hangingPunct="1">
              <a:spcAft>
                <a:spcPts val="0"/>
              </a:spcAft>
              <a:defRPr/>
            </a:pPr>
            <a:r>
              <a:rPr lang="en-US" sz="5000" i="0">
                <a:solidFill>
                  <a:schemeClr val="tx2"/>
                </a:solidFill>
                <a:latin typeface="+mj-lt"/>
                <a:ea typeface="+mj-ea"/>
                <a:cs typeface="+mj-cs"/>
              </a:rPr>
              <a:t>Carp effect on water quality</a:t>
            </a:r>
            <a:endParaRPr lang="en-US" sz="5000" i="0" dirty="0">
              <a:solidFill>
                <a:schemeClr val="tx2"/>
              </a:solidFill>
              <a:latin typeface="+mj-lt"/>
              <a:ea typeface="+mj-ea"/>
              <a:cs typeface="+mj-cs"/>
            </a:endParaRPr>
          </a:p>
        </p:txBody>
      </p:sp>
      <p:pic>
        <p:nvPicPr>
          <p:cNvPr id="5"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b="48318"/>
          <a:stretch>
            <a:fillRect/>
          </a:stretch>
        </p:blipFill>
        <p:spPr bwMode="auto">
          <a:xfrm>
            <a:off x="5334000" y="1752600"/>
            <a:ext cx="3146425"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5"/>
          <p:cNvSpPr/>
          <p:nvPr/>
        </p:nvSpPr>
        <p:spPr>
          <a:xfrm>
            <a:off x="69850" y="5846763"/>
            <a:ext cx="2908300" cy="928687"/>
          </a:xfrm>
          <a:custGeom>
            <a:avLst/>
            <a:gdLst>
              <a:gd name="connsiteX0" fmla="*/ 41563 w 2909454"/>
              <a:gd name="connsiteY0" fmla="*/ 41564 h 928255"/>
              <a:gd name="connsiteX1" fmla="*/ 346363 w 2909454"/>
              <a:gd name="connsiteY1" fmla="*/ 512618 h 928255"/>
              <a:gd name="connsiteX2" fmla="*/ 623454 w 2909454"/>
              <a:gd name="connsiteY2" fmla="*/ 595746 h 928255"/>
              <a:gd name="connsiteX3" fmla="*/ 1080654 w 2909454"/>
              <a:gd name="connsiteY3" fmla="*/ 775855 h 928255"/>
              <a:gd name="connsiteX4" fmla="*/ 1233054 w 2909454"/>
              <a:gd name="connsiteY4" fmla="*/ 872837 h 928255"/>
              <a:gd name="connsiteX5" fmla="*/ 1745672 w 2909454"/>
              <a:gd name="connsiteY5" fmla="*/ 928255 h 928255"/>
              <a:gd name="connsiteX6" fmla="*/ 2036618 w 2909454"/>
              <a:gd name="connsiteY6" fmla="*/ 900546 h 928255"/>
              <a:gd name="connsiteX7" fmla="*/ 2216727 w 2909454"/>
              <a:gd name="connsiteY7" fmla="*/ 651164 h 928255"/>
              <a:gd name="connsiteX8" fmla="*/ 2521527 w 2909454"/>
              <a:gd name="connsiteY8" fmla="*/ 401782 h 928255"/>
              <a:gd name="connsiteX9" fmla="*/ 2715491 w 2909454"/>
              <a:gd name="connsiteY9" fmla="*/ 249382 h 928255"/>
              <a:gd name="connsiteX10" fmla="*/ 2909454 w 2909454"/>
              <a:gd name="connsiteY10" fmla="*/ 13855 h 928255"/>
              <a:gd name="connsiteX11" fmla="*/ 0 w 2909454"/>
              <a:gd name="connsiteY11" fmla="*/ 0 h 928255"/>
              <a:gd name="connsiteX12" fmla="*/ 0 w 2909454"/>
              <a:gd name="connsiteY12" fmla="*/ 0 h 928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9454" h="928255">
                <a:moveTo>
                  <a:pt x="41563" y="41564"/>
                </a:moveTo>
                <a:lnTo>
                  <a:pt x="346363" y="512618"/>
                </a:lnTo>
                <a:lnTo>
                  <a:pt x="623454" y="595746"/>
                </a:lnTo>
                <a:lnTo>
                  <a:pt x="1080654" y="775855"/>
                </a:lnTo>
                <a:lnTo>
                  <a:pt x="1233054" y="872837"/>
                </a:lnTo>
                <a:lnTo>
                  <a:pt x="1745672" y="928255"/>
                </a:lnTo>
                <a:lnTo>
                  <a:pt x="2036618" y="900546"/>
                </a:lnTo>
                <a:lnTo>
                  <a:pt x="2216727" y="651164"/>
                </a:lnTo>
                <a:lnTo>
                  <a:pt x="2521527" y="401782"/>
                </a:lnTo>
                <a:lnTo>
                  <a:pt x="2715491" y="249382"/>
                </a:lnTo>
                <a:lnTo>
                  <a:pt x="2909454" y="13855"/>
                </a:lnTo>
                <a:lnTo>
                  <a:pt x="0" y="0"/>
                </a:lnTo>
                <a:lnTo>
                  <a:pt x="0" y="0"/>
                </a:lnTo>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b="48318"/>
          <a:stretch>
            <a:fillRect/>
          </a:stretch>
        </p:blipFill>
        <p:spPr bwMode="auto">
          <a:xfrm rot="-4405943">
            <a:off x="65088" y="4105275"/>
            <a:ext cx="3146425"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7"/>
          <p:cNvGrpSpPr>
            <a:grpSpLocks/>
          </p:cNvGrpSpPr>
          <p:nvPr/>
        </p:nvGrpSpPr>
        <p:grpSpPr bwMode="auto">
          <a:xfrm>
            <a:off x="1066800" y="3505200"/>
            <a:ext cx="1049338" cy="2362200"/>
            <a:chOff x="6262255" y="3498275"/>
            <a:chExt cx="1048658" cy="2362198"/>
          </a:xfrm>
        </p:grpSpPr>
        <p:sp>
          <p:nvSpPr>
            <p:cNvPr id="9" name="Freeform 8"/>
            <p:cNvSpPr/>
            <p:nvPr/>
          </p:nvSpPr>
          <p:spPr>
            <a:xfrm>
              <a:off x="6520850" y="3712588"/>
              <a:ext cx="295084" cy="2147885"/>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10" name="Freeform 9"/>
            <p:cNvSpPr/>
            <p:nvPr/>
          </p:nvSpPr>
          <p:spPr>
            <a:xfrm>
              <a:off x="6636662" y="4211062"/>
              <a:ext cx="498152" cy="1177924"/>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30416" name="Group 1756"/>
            <p:cNvGrpSpPr>
              <a:grpSpLocks/>
            </p:cNvGrpSpPr>
            <p:nvPr/>
          </p:nvGrpSpPr>
          <p:grpSpPr bwMode="auto">
            <a:xfrm>
              <a:off x="6324600" y="5098470"/>
              <a:ext cx="609600" cy="304800"/>
              <a:chOff x="5029200" y="3325090"/>
              <a:chExt cx="685800" cy="408710"/>
            </a:xfrm>
          </p:grpSpPr>
          <p:cxnSp>
            <p:nvCxnSpPr>
              <p:cNvPr id="124" name="Straight Connector 123"/>
              <p:cNvCxnSpPr/>
              <p:nvPr/>
            </p:nvCxnSpPr>
            <p:spPr>
              <a:xfrm>
                <a:off x="5028669" y="3580539"/>
                <a:ext cx="228452"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rot="16200000" flipH="1">
                <a:off x="5039775" y="3466485"/>
                <a:ext cx="304403" cy="23023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rot="16200000" flipH="1">
                <a:off x="5084450" y="3478134"/>
                <a:ext cx="381038" cy="749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5400000">
                <a:off x="5143348" y="3543287"/>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a:off x="5258411" y="3504858"/>
                <a:ext cx="304403" cy="1534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rot="10800000" flipV="1">
                <a:off x="5333866" y="3506035"/>
                <a:ext cx="305198"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10800000" flipV="1">
                <a:off x="5333866" y="3657172"/>
                <a:ext cx="381943"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17" name="Group 1757"/>
            <p:cNvGrpSpPr>
              <a:grpSpLocks/>
            </p:cNvGrpSpPr>
            <p:nvPr/>
          </p:nvGrpSpPr>
          <p:grpSpPr bwMode="auto">
            <a:xfrm>
              <a:off x="6393875" y="5105400"/>
              <a:ext cx="609600" cy="304800"/>
              <a:chOff x="5029200" y="3325090"/>
              <a:chExt cx="685800" cy="408710"/>
            </a:xfrm>
          </p:grpSpPr>
          <p:cxnSp>
            <p:nvCxnSpPr>
              <p:cNvPr id="117" name="Straight Connector 116"/>
              <p:cNvCxnSpPr/>
              <p:nvPr/>
            </p:nvCxnSpPr>
            <p:spPr>
              <a:xfrm>
                <a:off x="5029265" y="3579761"/>
                <a:ext cx="228452"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rot="16200000" flipH="1">
                <a:off x="5039478" y="3466600"/>
                <a:ext cx="304403" cy="22845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rot="16200000" flipH="1">
                <a:off x="5084153" y="3476465"/>
                <a:ext cx="381038" cy="7674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5143944"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5400000">
                <a:off x="5258114" y="3504973"/>
                <a:ext cx="304403" cy="15170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rot="10800000" flipV="1">
                <a:off x="5334462" y="3505258"/>
                <a:ext cx="303413"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rot="10800000" flipV="1">
                <a:off x="5334462" y="3656395"/>
                <a:ext cx="380159"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18" name="Group 1758"/>
            <p:cNvGrpSpPr>
              <a:grpSpLocks/>
            </p:cNvGrpSpPr>
            <p:nvPr/>
          </p:nvGrpSpPr>
          <p:grpSpPr bwMode="auto">
            <a:xfrm>
              <a:off x="6276110" y="4648200"/>
              <a:ext cx="609600" cy="304800"/>
              <a:chOff x="5029200" y="3325090"/>
              <a:chExt cx="685800" cy="408710"/>
            </a:xfrm>
          </p:grpSpPr>
          <p:cxnSp>
            <p:nvCxnSpPr>
              <p:cNvPr id="110" name="Straight Connector 109"/>
              <p:cNvCxnSpPr/>
              <p:nvPr/>
            </p:nvCxnSpPr>
            <p:spPr>
              <a:xfrm>
                <a:off x="5029677" y="3579761"/>
                <a:ext cx="228452"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rot="16200000" flipH="1">
                <a:off x="5039890" y="3466600"/>
                <a:ext cx="304403" cy="22845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rot="16200000" flipH="1">
                <a:off x="5084564" y="3476465"/>
                <a:ext cx="381038" cy="7674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rot="5400000">
                <a:off x="5144356"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rot="5400000">
                <a:off x="5258526" y="3504973"/>
                <a:ext cx="304403" cy="15170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rot="10800000" flipV="1">
                <a:off x="5334874" y="3505258"/>
                <a:ext cx="303413"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rot="10800000" flipV="1">
                <a:off x="5334874" y="3656395"/>
                <a:ext cx="380159"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19" name="Group 1759"/>
            <p:cNvGrpSpPr>
              <a:grpSpLocks/>
            </p:cNvGrpSpPr>
            <p:nvPr/>
          </p:nvGrpSpPr>
          <p:grpSpPr bwMode="auto">
            <a:xfrm rot="-1164026">
              <a:off x="6262252" y="4648200"/>
              <a:ext cx="609600" cy="304800"/>
              <a:chOff x="5029200" y="3325090"/>
              <a:chExt cx="685800" cy="408710"/>
            </a:xfrm>
          </p:grpSpPr>
          <p:cxnSp>
            <p:nvCxnSpPr>
              <p:cNvPr id="103" name="Straight Connector 102"/>
              <p:cNvCxnSpPr/>
              <p:nvPr/>
            </p:nvCxnSpPr>
            <p:spPr>
              <a:xfrm>
                <a:off x="5024801" y="3568497"/>
                <a:ext cx="228452"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rot="16200000" flipH="1">
                <a:off x="5039952" y="3466330"/>
                <a:ext cx="304403" cy="22845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16200000" flipH="1">
                <a:off x="5084306" y="3464065"/>
                <a:ext cx="381036" cy="7674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rot="5400000">
                <a:off x="5143474" y="3529548"/>
                <a:ext cx="38103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rot="5400000">
                <a:off x="5258294" y="3492597"/>
                <a:ext cx="304403" cy="15170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0800000" flipV="1">
                <a:off x="5333607" y="3492761"/>
                <a:ext cx="303413" cy="22777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rot="10800000" flipV="1">
                <a:off x="5332603" y="3643457"/>
                <a:ext cx="378374"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20" name="Group 1760"/>
            <p:cNvGrpSpPr>
              <a:grpSpLocks/>
            </p:cNvGrpSpPr>
            <p:nvPr/>
          </p:nvGrpSpPr>
          <p:grpSpPr bwMode="auto">
            <a:xfrm rot="-1164026">
              <a:off x="6291281" y="4131192"/>
              <a:ext cx="609600" cy="304800"/>
              <a:chOff x="5029200" y="3325090"/>
              <a:chExt cx="685800" cy="408710"/>
            </a:xfrm>
          </p:grpSpPr>
          <p:cxnSp>
            <p:nvCxnSpPr>
              <p:cNvPr id="96" name="Straight Connector 95"/>
              <p:cNvCxnSpPr/>
              <p:nvPr/>
            </p:nvCxnSpPr>
            <p:spPr>
              <a:xfrm>
                <a:off x="5024794" y="3579793"/>
                <a:ext cx="232022"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16200000" flipH="1">
                <a:off x="5039892" y="3466935"/>
                <a:ext cx="304404" cy="2302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rot="16200000" flipH="1">
                <a:off x="5084650" y="3477907"/>
                <a:ext cx="381036" cy="749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rot="5400000">
                <a:off x="5143570" y="3540136"/>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rot="5400000">
                <a:off x="5258637" y="3504654"/>
                <a:ext cx="304403" cy="1534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rot="10800000" flipV="1">
                <a:off x="5333058" y="3505711"/>
                <a:ext cx="305197" cy="22777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rot="10800000" flipV="1">
                <a:off x="5333686" y="3657467"/>
                <a:ext cx="381943"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21" name="Group 1761"/>
            <p:cNvGrpSpPr>
              <a:grpSpLocks/>
            </p:cNvGrpSpPr>
            <p:nvPr/>
          </p:nvGrpSpPr>
          <p:grpSpPr bwMode="auto">
            <a:xfrm>
              <a:off x="6292603" y="4174608"/>
              <a:ext cx="609600" cy="304800"/>
              <a:chOff x="5029200" y="3325090"/>
              <a:chExt cx="685800" cy="408710"/>
            </a:xfrm>
          </p:grpSpPr>
          <p:cxnSp>
            <p:nvCxnSpPr>
              <p:cNvPr id="89" name="Straight Connector 88"/>
              <p:cNvCxnSpPr/>
              <p:nvPr/>
            </p:nvCxnSpPr>
            <p:spPr>
              <a:xfrm>
                <a:off x="5028970" y="3580455"/>
                <a:ext cx="228452"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5039182" y="3467293"/>
                <a:ext cx="304403" cy="22845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rot="16200000" flipH="1">
                <a:off x="5083857" y="3477158"/>
                <a:ext cx="381038" cy="7674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5143648" y="3543203"/>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5400000">
                <a:off x="5257818" y="3505666"/>
                <a:ext cx="304403" cy="15170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10800000" flipV="1">
                <a:off x="5334167" y="3505951"/>
                <a:ext cx="303413"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10800000" flipV="1">
                <a:off x="5334167" y="3657088"/>
                <a:ext cx="380159"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22" name="Group 1762"/>
            <p:cNvGrpSpPr>
              <a:grpSpLocks/>
            </p:cNvGrpSpPr>
            <p:nvPr/>
          </p:nvGrpSpPr>
          <p:grpSpPr bwMode="auto">
            <a:xfrm>
              <a:off x="6400793" y="3962400"/>
              <a:ext cx="533399" cy="152400"/>
              <a:chOff x="5029200" y="3325090"/>
              <a:chExt cx="685800" cy="408710"/>
            </a:xfrm>
          </p:grpSpPr>
          <p:cxnSp>
            <p:nvCxnSpPr>
              <p:cNvPr id="82" name="Straight Connector 81"/>
              <p:cNvCxnSpPr/>
              <p:nvPr/>
            </p:nvCxnSpPr>
            <p:spPr>
              <a:xfrm>
                <a:off x="5028538" y="3578992"/>
                <a:ext cx="228452"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16200000" flipH="1">
                <a:off x="5038452" y="3464766"/>
                <a:ext cx="306533" cy="22845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5085894" y="3474246"/>
                <a:ext cx="378910" cy="7751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5145047" y="3542806"/>
                <a:ext cx="37890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5257725" y="3502501"/>
                <a:ext cx="306533" cy="152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0800000" flipV="1">
                <a:off x="5334501" y="3502359"/>
                <a:ext cx="305963" cy="2298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10800000" flipV="1">
                <a:off x="5334501" y="3655625"/>
                <a:ext cx="381433"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23" name="Group 1763"/>
            <p:cNvGrpSpPr>
              <a:grpSpLocks/>
            </p:cNvGrpSpPr>
            <p:nvPr/>
          </p:nvGrpSpPr>
          <p:grpSpPr bwMode="auto">
            <a:xfrm>
              <a:off x="6495146" y="3733792"/>
              <a:ext cx="404424" cy="168791"/>
              <a:chOff x="5029200" y="3325090"/>
              <a:chExt cx="685800" cy="408710"/>
            </a:xfrm>
          </p:grpSpPr>
          <p:cxnSp>
            <p:nvCxnSpPr>
              <p:cNvPr id="75" name="Straight Connector 74"/>
              <p:cNvCxnSpPr/>
              <p:nvPr/>
            </p:nvCxnSpPr>
            <p:spPr>
              <a:xfrm>
                <a:off x="5029744" y="3581264"/>
                <a:ext cx="228671"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5038746" y="3466928"/>
                <a:ext cx="307517" cy="22867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16200000" flipH="1">
                <a:off x="5083703" y="3476906"/>
                <a:ext cx="384397" cy="780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5400000">
                <a:off x="5141543" y="3542824"/>
                <a:ext cx="38439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5256656" y="3504591"/>
                <a:ext cx="307517" cy="15334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10800000" flipV="1">
                <a:off x="5333742" y="3504385"/>
                <a:ext cx="306689" cy="23063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0800000" flipV="1">
                <a:off x="5333742" y="3658143"/>
                <a:ext cx="382016"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24" name="Group 1764"/>
            <p:cNvGrpSpPr>
              <a:grpSpLocks/>
            </p:cNvGrpSpPr>
            <p:nvPr/>
          </p:nvGrpSpPr>
          <p:grpSpPr bwMode="auto">
            <a:xfrm>
              <a:off x="6477004" y="3793600"/>
              <a:ext cx="404424" cy="168791"/>
              <a:chOff x="5029200" y="3325090"/>
              <a:chExt cx="685800" cy="408710"/>
            </a:xfrm>
          </p:grpSpPr>
          <p:cxnSp>
            <p:nvCxnSpPr>
              <p:cNvPr id="68" name="Straight Connector 67"/>
              <p:cNvCxnSpPr/>
              <p:nvPr/>
            </p:nvCxnSpPr>
            <p:spPr>
              <a:xfrm>
                <a:off x="5028226" y="3578671"/>
                <a:ext cx="228671"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5039150" y="3466257"/>
                <a:ext cx="303672" cy="22867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5084105" y="3476238"/>
                <a:ext cx="380554" cy="780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5400000">
                <a:off x="5141947" y="3542154"/>
                <a:ext cx="38055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5257060" y="3503921"/>
                <a:ext cx="303672" cy="15334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0800000" flipV="1">
                <a:off x="5332223" y="3505637"/>
                <a:ext cx="306689" cy="2267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0800000" flipV="1">
                <a:off x="5332223" y="3655550"/>
                <a:ext cx="382016"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25" name="Group 1765"/>
            <p:cNvGrpSpPr>
              <a:grpSpLocks/>
            </p:cNvGrpSpPr>
            <p:nvPr/>
          </p:nvGrpSpPr>
          <p:grpSpPr bwMode="auto">
            <a:xfrm>
              <a:off x="6414659" y="3567537"/>
              <a:ext cx="404424" cy="168791"/>
              <a:chOff x="5029200" y="3325090"/>
              <a:chExt cx="685800" cy="408710"/>
            </a:xfrm>
          </p:grpSpPr>
          <p:cxnSp>
            <p:nvCxnSpPr>
              <p:cNvPr id="61" name="Straight Connector 60"/>
              <p:cNvCxnSpPr/>
              <p:nvPr/>
            </p:nvCxnSpPr>
            <p:spPr>
              <a:xfrm>
                <a:off x="5029025" y="3580216"/>
                <a:ext cx="228672"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5039950" y="3467802"/>
                <a:ext cx="303672" cy="22867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5084907" y="3477783"/>
                <a:ext cx="380554" cy="7801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5142749" y="3543699"/>
                <a:ext cx="38055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57861" y="3505465"/>
                <a:ext cx="303672" cy="15334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0800000" flipV="1">
                <a:off x="5333025" y="3507181"/>
                <a:ext cx="306689" cy="2267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10800000" flipV="1">
                <a:off x="5333025" y="3657095"/>
                <a:ext cx="382016"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26" name="Group 1766"/>
            <p:cNvGrpSpPr>
              <a:grpSpLocks/>
            </p:cNvGrpSpPr>
            <p:nvPr/>
          </p:nvGrpSpPr>
          <p:grpSpPr bwMode="auto">
            <a:xfrm>
              <a:off x="6439726" y="3498267"/>
              <a:ext cx="404424" cy="168791"/>
              <a:chOff x="5029200" y="3325090"/>
              <a:chExt cx="685800" cy="408710"/>
            </a:xfrm>
          </p:grpSpPr>
          <p:cxnSp>
            <p:nvCxnSpPr>
              <p:cNvPr id="54" name="Straight Connector 53"/>
              <p:cNvCxnSpPr/>
              <p:nvPr/>
            </p:nvCxnSpPr>
            <p:spPr>
              <a:xfrm>
                <a:off x="5029563" y="3578811"/>
                <a:ext cx="228672"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5040487" y="3466398"/>
                <a:ext cx="303672" cy="22867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16200000" flipH="1">
                <a:off x="5085444" y="3476378"/>
                <a:ext cx="380554" cy="7801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5143286" y="3542294"/>
                <a:ext cx="38055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5258399" y="3504061"/>
                <a:ext cx="303672" cy="15334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0800000" flipV="1">
                <a:off x="5333562" y="3505777"/>
                <a:ext cx="306689" cy="2267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0800000" flipV="1">
                <a:off x="5333562" y="3655691"/>
                <a:ext cx="382016"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27" name="Group 1767"/>
            <p:cNvGrpSpPr>
              <a:grpSpLocks/>
            </p:cNvGrpSpPr>
            <p:nvPr/>
          </p:nvGrpSpPr>
          <p:grpSpPr bwMode="auto">
            <a:xfrm>
              <a:off x="6982697" y="4003957"/>
              <a:ext cx="328224" cy="228599"/>
              <a:chOff x="5029200" y="3325090"/>
              <a:chExt cx="685800" cy="408710"/>
            </a:xfrm>
          </p:grpSpPr>
          <p:cxnSp>
            <p:nvCxnSpPr>
              <p:cNvPr id="47" name="Straight Connector 46"/>
              <p:cNvCxnSpPr/>
              <p:nvPr/>
            </p:nvCxnSpPr>
            <p:spPr>
              <a:xfrm>
                <a:off x="5028816" y="3581842"/>
                <a:ext cx="228723" cy="15326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5041051" y="3468900"/>
                <a:ext cx="303696" cy="2287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5085604" y="3478443"/>
                <a:ext cx="380329" cy="7624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5143613" y="3544945"/>
                <a:ext cx="380329"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5258171" y="3507020"/>
                <a:ext cx="303696" cy="1524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0800000" flipV="1">
                <a:off x="5333779" y="3505207"/>
                <a:ext cx="304963" cy="22990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10800000" flipV="1">
                <a:off x="5333779" y="3658474"/>
                <a:ext cx="381205" cy="7663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28" name="Group 1768"/>
            <p:cNvGrpSpPr>
              <a:grpSpLocks/>
            </p:cNvGrpSpPr>
            <p:nvPr/>
          </p:nvGrpSpPr>
          <p:grpSpPr bwMode="auto">
            <a:xfrm>
              <a:off x="6934193" y="4031675"/>
              <a:ext cx="187034" cy="554180"/>
              <a:chOff x="5029200" y="3325090"/>
              <a:chExt cx="685800" cy="408710"/>
            </a:xfrm>
          </p:grpSpPr>
          <p:cxnSp>
            <p:nvCxnSpPr>
              <p:cNvPr id="40" name="Straight Connector 39"/>
              <p:cNvCxnSpPr/>
              <p:nvPr/>
            </p:nvCxnSpPr>
            <p:spPr>
              <a:xfrm>
                <a:off x="5031860" y="3581493"/>
                <a:ext cx="226870" cy="15220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16200000" flipH="1">
                <a:off x="5039632" y="3468057"/>
                <a:ext cx="304405" cy="2268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6200000" flipH="1">
                <a:off x="5083021" y="3477532"/>
                <a:ext cx="380506" cy="756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5144099" y="3543442"/>
                <a:ext cx="38050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5257774" y="3505870"/>
                <a:ext cx="304405" cy="15124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0800000" flipV="1">
                <a:off x="5334352" y="3505391"/>
                <a:ext cx="302491" cy="2283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0800000" flipV="1">
                <a:off x="5334352" y="3657594"/>
                <a:ext cx="378116" cy="7610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29" name="Group 1769"/>
            <p:cNvGrpSpPr>
              <a:grpSpLocks/>
            </p:cNvGrpSpPr>
            <p:nvPr/>
          </p:nvGrpSpPr>
          <p:grpSpPr bwMode="auto">
            <a:xfrm>
              <a:off x="6795677" y="4572000"/>
              <a:ext cx="304803" cy="304800"/>
              <a:chOff x="5029200" y="3325090"/>
              <a:chExt cx="685800" cy="408710"/>
            </a:xfrm>
          </p:grpSpPr>
          <p:cxnSp>
            <p:nvCxnSpPr>
              <p:cNvPr id="33" name="Straight Connector 32"/>
              <p:cNvCxnSpPr/>
              <p:nvPr/>
            </p:nvCxnSpPr>
            <p:spPr>
              <a:xfrm>
                <a:off x="5028373" y="3579761"/>
                <a:ext cx="228449"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5040369" y="3466601"/>
                <a:ext cx="304403" cy="2284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5084151" y="3475572"/>
                <a:ext cx="381038" cy="7852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5141265"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5256326" y="3504082"/>
                <a:ext cx="304403" cy="1534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0800000" flipV="1">
                <a:off x="5331783" y="3505258"/>
                <a:ext cx="306979"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0800000" flipV="1">
                <a:off x="5331783" y="3656395"/>
                <a:ext cx="381938"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430" name="Group 1770"/>
            <p:cNvGrpSpPr>
              <a:grpSpLocks/>
            </p:cNvGrpSpPr>
            <p:nvPr/>
          </p:nvGrpSpPr>
          <p:grpSpPr bwMode="auto">
            <a:xfrm>
              <a:off x="6781822" y="4648200"/>
              <a:ext cx="304803" cy="304800"/>
              <a:chOff x="5029200" y="3325090"/>
              <a:chExt cx="685800" cy="408710"/>
            </a:xfrm>
          </p:grpSpPr>
          <p:cxnSp>
            <p:nvCxnSpPr>
              <p:cNvPr id="26" name="Straight Connector 25"/>
              <p:cNvCxnSpPr/>
              <p:nvPr/>
            </p:nvCxnSpPr>
            <p:spPr>
              <a:xfrm>
                <a:off x="5009573" y="3579761"/>
                <a:ext cx="246298"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5039418" y="3466601"/>
                <a:ext cx="304403" cy="2284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5083200" y="3475572"/>
                <a:ext cx="381038" cy="7852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5143882"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5258943" y="3504082"/>
                <a:ext cx="304403" cy="1534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flipV="1">
                <a:off x="5334400" y="3505258"/>
                <a:ext cx="306979"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0800000" flipV="1">
                <a:off x="5334400" y="3656395"/>
                <a:ext cx="381938"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25" name="Group 130"/>
          <p:cNvGrpSpPr>
            <a:grpSpLocks/>
          </p:cNvGrpSpPr>
          <p:nvPr/>
        </p:nvGrpSpPr>
        <p:grpSpPr bwMode="auto">
          <a:xfrm flipH="1">
            <a:off x="1828800" y="4419600"/>
            <a:ext cx="366713" cy="1447800"/>
            <a:chOff x="6262255" y="3498275"/>
            <a:chExt cx="1048658" cy="2362198"/>
          </a:xfrm>
        </p:grpSpPr>
        <p:sp>
          <p:nvSpPr>
            <p:cNvPr id="132" name="Freeform 131"/>
            <p:cNvSpPr/>
            <p:nvPr/>
          </p:nvSpPr>
          <p:spPr>
            <a:xfrm>
              <a:off x="6521016" y="3713257"/>
              <a:ext cx="295075" cy="2147216"/>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133" name="Freeform 132"/>
            <p:cNvSpPr/>
            <p:nvPr/>
          </p:nvSpPr>
          <p:spPr>
            <a:xfrm>
              <a:off x="6634505" y="4210561"/>
              <a:ext cx="499360" cy="1178508"/>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30294" name="Group 2002"/>
            <p:cNvGrpSpPr>
              <a:grpSpLocks/>
            </p:cNvGrpSpPr>
            <p:nvPr/>
          </p:nvGrpSpPr>
          <p:grpSpPr bwMode="auto">
            <a:xfrm>
              <a:off x="6324600" y="5098470"/>
              <a:ext cx="609600" cy="304800"/>
              <a:chOff x="5029200" y="3325090"/>
              <a:chExt cx="685800" cy="408710"/>
            </a:xfrm>
          </p:grpSpPr>
          <p:cxnSp>
            <p:nvCxnSpPr>
              <p:cNvPr id="247" name="Straight Connector 246"/>
              <p:cNvCxnSpPr/>
              <p:nvPr/>
            </p:nvCxnSpPr>
            <p:spPr>
              <a:xfrm>
                <a:off x="5030564" y="3579306"/>
                <a:ext cx="229820"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5040356" y="3466134"/>
                <a:ext cx="302164" cy="2298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5086418" y="3479302"/>
                <a:ext cx="378573"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5147702" y="3542838"/>
                <a:ext cx="3785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5400000">
                <a:off x="5259962" y="3506990"/>
                <a:ext cx="302164" cy="14810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10800000" flipV="1">
                <a:off x="5336989" y="3506369"/>
                <a:ext cx="301319" cy="2257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0800000" flipV="1">
                <a:off x="5336989" y="3655715"/>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295" name="Group 2003"/>
            <p:cNvGrpSpPr>
              <a:grpSpLocks/>
            </p:cNvGrpSpPr>
            <p:nvPr/>
          </p:nvGrpSpPr>
          <p:grpSpPr bwMode="auto">
            <a:xfrm>
              <a:off x="6393875" y="5105400"/>
              <a:ext cx="609600" cy="304800"/>
              <a:chOff x="5029200" y="3325090"/>
              <a:chExt cx="685800" cy="408710"/>
            </a:xfrm>
          </p:grpSpPr>
          <p:cxnSp>
            <p:nvCxnSpPr>
              <p:cNvPr id="240" name="Straight Connector 239"/>
              <p:cNvCxnSpPr/>
              <p:nvPr/>
            </p:nvCxnSpPr>
            <p:spPr>
              <a:xfrm>
                <a:off x="5029235" y="3580433"/>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5037290" y="3465523"/>
                <a:ext cx="305636"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5083351" y="3478694"/>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5144639" y="3542229"/>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5256893" y="3506380"/>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10800000" flipV="1">
                <a:off x="5335660" y="3504024"/>
                <a:ext cx="301316"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10800000" flipV="1">
                <a:off x="5335660" y="3656842"/>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296" name="Group 2004"/>
            <p:cNvGrpSpPr>
              <a:grpSpLocks/>
            </p:cNvGrpSpPr>
            <p:nvPr/>
          </p:nvGrpSpPr>
          <p:grpSpPr bwMode="auto">
            <a:xfrm>
              <a:off x="6276110" y="4648200"/>
              <a:ext cx="609600" cy="304800"/>
              <a:chOff x="5029200" y="3325090"/>
              <a:chExt cx="685800" cy="408710"/>
            </a:xfrm>
          </p:grpSpPr>
          <p:cxnSp>
            <p:nvCxnSpPr>
              <p:cNvPr id="233" name="Straight Connector 232"/>
              <p:cNvCxnSpPr/>
              <p:nvPr/>
            </p:nvCxnSpPr>
            <p:spPr>
              <a:xfrm>
                <a:off x="5028936" y="3582227"/>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rot="16200000" flipH="1">
                <a:off x="5036990" y="3467317"/>
                <a:ext cx="305636"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rot="16200000" flipH="1">
                <a:off x="5083052" y="3480488"/>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rot="5400000">
                <a:off x="5144340"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5400000">
                <a:off x="5256593" y="3508174"/>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0800000" flipV="1">
                <a:off x="5335361" y="3505818"/>
                <a:ext cx="301316"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10800000" flipV="1">
                <a:off x="5335361" y="3658636"/>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297" name="Group 2005"/>
            <p:cNvGrpSpPr>
              <a:grpSpLocks/>
            </p:cNvGrpSpPr>
            <p:nvPr/>
          </p:nvGrpSpPr>
          <p:grpSpPr bwMode="auto">
            <a:xfrm rot="-1164026">
              <a:off x="6262250" y="4648200"/>
              <a:ext cx="609600" cy="304800"/>
              <a:chOff x="5029200" y="3325090"/>
              <a:chExt cx="685800" cy="408710"/>
            </a:xfrm>
          </p:grpSpPr>
          <p:cxnSp>
            <p:nvCxnSpPr>
              <p:cNvPr id="226" name="Straight Connector 225"/>
              <p:cNvCxnSpPr/>
              <p:nvPr/>
            </p:nvCxnSpPr>
            <p:spPr>
              <a:xfrm>
                <a:off x="5030951" y="3580007"/>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5064002" y="3470962"/>
                <a:ext cx="312582"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085149" y="3478811"/>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5400000">
                <a:off x="5145802" y="3543817"/>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5400000">
                <a:off x="5259822" y="3506331"/>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rot="10800000" flipV="1">
                <a:off x="5338510" y="3506194"/>
                <a:ext cx="301319"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rot="10800000" flipV="1">
                <a:off x="5367288" y="3656360"/>
                <a:ext cx="367710"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298" name="Group 2006"/>
            <p:cNvGrpSpPr>
              <a:grpSpLocks/>
            </p:cNvGrpSpPr>
            <p:nvPr/>
          </p:nvGrpSpPr>
          <p:grpSpPr bwMode="auto">
            <a:xfrm rot="-1164026">
              <a:off x="6291279" y="4131192"/>
              <a:ext cx="609600" cy="304800"/>
              <a:chOff x="5029200" y="3325090"/>
              <a:chExt cx="685800" cy="408710"/>
            </a:xfrm>
          </p:grpSpPr>
          <p:cxnSp>
            <p:nvCxnSpPr>
              <p:cNvPr id="219" name="Straight Connector 218"/>
              <p:cNvCxnSpPr/>
              <p:nvPr/>
            </p:nvCxnSpPr>
            <p:spPr>
              <a:xfrm>
                <a:off x="5036358" y="3562266"/>
                <a:ext cx="234926" cy="15976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5060098" y="3449039"/>
                <a:ext cx="309108" cy="23492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5095972" y="3459528"/>
                <a:ext cx="392466" cy="8171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5143680" y="3540436"/>
                <a:ext cx="38551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5286166" y="3492486"/>
                <a:ext cx="309108" cy="15321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10800000" flipV="1">
                <a:off x="5359923" y="3492685"/>
                <a:ext cx="311530"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10800000" flipV="1">
                <a:off x="5359234" y="3648066"/>
                <a:ext cx="388138"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299" name="Group 2007"/>
            <p:cNvGrpSpPr>
              <a:grpSpLocks/>
            </p:cNvGrpSpPr>
            <p:nvPr/>
          </p:nvGrpSpPr>
          <p:grpSpPr bwMode="auto">
            <a:xfrm>
              <a:off x="6292603" y="4174608"/>
              <a:ext cx="609600" cy="304800"/>
              <a:chOff x="5029200" y="3325090"/>
              <a:chExt cx="685800" cy="408710"/>
            </a:xfrm>
          </p:grpSpPr>
          <p:cxnSp>
            <p:nvCxnSpPr>
              <p:cNvPr id="212" name="Straight Connector 211"/>
              <p:cNvCxnSpPr/>
              <p:nvPr/>
            </p:nvCxnSpPr>
            <p:spPr>
              <a:xfrm>
                <a:off x="5030812" y="3581689"/>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16200000" flipH="1">
                <a:off x="5038866" y="3466778"/>
                <a:ext cx="305636"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5084928" y="3479949"/>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5146216" y="3543485"/>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5400000">
                <a:off x="5258469" y="3507636"/>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10800000" flipV="1">
                <a:off x="5337237" y="3505280"/>
                <a:ext cx="301316"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0800000" flipV="1">
                <a:off x="5337237" y="3658098"/>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300" name="Group 2008"/>
            <p:cNvGrpSpPr>
              <a:grpSpLocks/>
            </p:cNvGrpSpPr>
            <p:nvPr/>
          </p:nvGrpSpPr>
          <p:grpSpPr bwMode="auto">
            <a:xfrm>
              <a:off x="6400793" y="3962400"/>
              <a:ext cx="533399" cy="152400"/>
              <a:chOff x="5029200" y="3325090"/>
              <a:chExt cx="685800" cy="408710"/>
            </a:xfrm>
          </p:grpSpPr>
          <p:cxnSp>
            <p:nvCxnSpPr>
              <p:cNvPr id="205" name="Straight Connector 204"/>
              <p:cNvCxnSpPr/>
              <p:nvPr/>
            </p:nvCxnSpPr>
            <p:spPr>
              <a:xfrm>
                <a:off x="5032016" y="3580782"/>
                <a:ext cx="227629" cy="1528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rot="16200000" flipH="1">
                <a:off x="5039707" y="3466967"/>
                <a:ext cx="305634" cy="22762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rot="16200000" flipH="1">
                <a:off x="5083218" y="3476854"/>
                <a:ext cx="382041" cy="75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rot="5400000">
                <a:off x="5144504" y="3542578"/>
                <a:ext cx="38204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5400000">
                <a:off x="5258583" y="3504902"/>
                <a:ext cx="305634" cy="15175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0800000" flipV="1">
                <a:off x="5335525" y="3504375"/>
                <a:ext cx="303508" cy="22922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0800000" flipV="1">
                <a:off x="5335525" y="3657192"/>
                <a:ext cx="379383" cy="7640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301" name="Group 2009"/>
            <p:cNvGrpSpPr>
              <a:grpSpLocks/>
            </p:cNvGrpSpPr>
            <p:nvPr/>
          </p:nvGrpSpPr>
          <p:grpSpPr bwMode="auto">
            <a:xfrm>
              <a:off x="6495144" y="3733792"/>
              <a:ext cx="404424" cy="168791"/>
              <a:chOff x="5029200" y="3325090"/>
              <a:chExt cx="685800" cy="408710"/>
            </a:xfrm>
          </p:grpSpPr>
          <p:cxnSp>
            <p:nvCxnSpPr>
              <p:cNvPr id="198" name="Straight Connector 197"/>
              <p:cNvCxnSpPr/>
              <p:nvPr/>
            </p:nvCxnSpPr>
            <p:spPr>
              <a:xfrm>
                <a:off x="5026882" y="3582678"/>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rot="16200000" flipH="1">
                <a:off x="5038018" y="3467205"/>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rot="16200000" flipH="1">
                <a:off x="5081932" y="3478336"/>
                <a:ext cx="382572"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rot="5400000">
                <a:off x="5143521" y="3541915"/>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rot="5400000">
                <a:off x="5257414" y="3509548"/>
                <a:ext cx="301042" cy="146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rot="10800000" flipV="1">
                <a:off x="5334805" y="3507418"/>
                <a:ext cx="300222"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rot="10800000" flipV="1">
                <a:off x="5334805" y="3657939"/>
                <a:ext cx="377203"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302" name="Group 2010"/>
            <p:cNvGrpSpPr>
              <a:grpSpLocks/>
            </p:cNvGrpSpPr>
            <p:nvPr/>
          </p:nvGrpSpPr>
          <p:grpSpPr bwMode="auto">
            <a:xfrm>
              <a:off x="6477002" y="3793600"/>
              <a:ext cx="404424" cy="168791"/>
              <a:chOff x="5029200" y="3325090"/>
              <a:chExt cx="685800" cy="408710"/>
            </a:xfrm>
          </p:grpSpPr>
          <p:cxnSp>
            <p:nvCxnSpPr>
              <p:cNvPr id="191" name="Straight Connector 190"/>
              <p:cNvCxnSpPr/>
              <p:nvPr/>
            </p:nvCxnSpPr>
            <p:spPr>
              <a:xfrm>
                <a:off x="5026853" y="3582110"/>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rot="16200000" flipH="1">
                <a:off x="5037989" y="3466637"/>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rot="16200000" flipH="1">
                <a:off x="5081898" y="3477763"/>
                <a:ext cx="382576"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rot="5400000">
                <a:off x="5143488" y="3541342"/>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rot="5400000">
                <a:off x="5257385" y="3508979"/>
                <a:ext cx="301042" cy="146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rot="10800000" flipV="1">
                <a:off x="5334776" y="3506849"/>
                <a:ext cx="300222"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rot="10800000" flipV="1">
                <a:off x="5334776" y="3657370"/>
                <a:ext cx="377203"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303" name="Group 2011"/>
            <p:cNvGrpSpPr>
              <a:grpSpLocks/>
            </p:cNvGrpSpPr>
            <p:nvPr/>
          </p:nvGrpSpPr>
          <p:grpSpPr bwMode="auto">
            <a:xfrm>
              <a:off x="6414657" y="3567537"/>
              <a:ext cx="404424" cy="168791"/>
              <a:chOff x="5029200" y="3325090"/>
              <a:chExt cx="685800" cy="408710"/>
            </a:xfrm>
          </p:grpSpPr>
          <p:cxnSp>
            <p:nvCxnSpPr>
              <p:cNvPr id="184" name="Straight Connector 183"/>
              <p:cNvCxnSpPr/>
              <p:nvPr/>
            </p:nvCxnSpPr>
            <p:spPr>
              <a:xfrm>
                <a:off x="5032497" y="3583856"/>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16200000" flipH="1">
                <a:off x="5043634" y="3468383"/>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5087552" y="3479513"/>
                <a:ext cx="382572"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5400000">
                <a:off x="5149137" y="3543093"/>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5400000">
                <a:off x="5263030" y="3510721"/>
                <a:ext cx="301042" cy="146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0800000" flipV="1">
                <a:off x="5340420" y="3508595"/>
                <a:ext cx="300227"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0800000" flipV="1">
                <a:off x="5340420" y="3659116"/>
                <a:ext cx="37720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304" name="Group 2012"/>
            <p:cNvGrpSpPr>
              <a:grpSpLocks/>
            </p:cNvGrpSpPr>
            <p:nvPr/>
          </p:nvGrpSpPr>
          <p:grpSpPr bwMode="auto">
            <a:xfrm>
              <a:off x="6439724" y="3498267"/>
              <a:ext cx="404424" cy="168791"/>
              <a:chOff x="5029200" y="3325090"/>
              <a:chExt cx="685800" cy="408710"/>
            </a:xfrm>
          </p:grpSpPr>
          <p:cxnSp>
            <p:nvCxnSpPr>
              <p:cNvPr id="177" name="Straight Connector 176"/>
              <p:cNvCxnSpPr/>
              <p:nvPr/>
            </p:nvCxnSpPr>
            <p:spPr>
              <a:xfrm>
                <a:off x="5028487" y="3582252"/>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16200000" flipH="1">
                <a:off x="5039623" y="3466779"/>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rot="16200000" flipH="1">
                <a:off x="5083533" y="3477906"/>
                <a:ext cx="382576"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rot="5400000">
                <a:off x="5145122" y="3541485"/>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5259019" y="3509121"/>
                <a:ext cx="301042" cy="146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0800000" flipV="1">
                <a:off x="5336410" y="3506991"/>
                <a:ext cx="300222"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0800000" flipV="1">
                <a:off x="5336410" y="3657512"/>
                <a:ext cx="377203"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305" name="Group 2013"/>
            <p:cNvGrpSpPr>
              <a:grpSpLocks/>
            </p:cNvGrpSpPr>
            <p:nvPr/>
          </p:nvGrpSpPr>
          <p:grpSpPr bwMode="auto">
            <a:xfrm>
              <a:off x="6982697" y="4003957"/>
              <a:ext cx="328224" cy="228599"/>
              <a:chOff x="5029200" y="3325090"/>
              <a:chExt cx="685800" cy="408710"/>
            </a:xfrm>
          </p:grpSpPr>
          <p:cxnSp>
            <p:nvCxnSpPr>
              <p:cNvPr id="170" name="Straight Connector 169"/>
              <p:cNvCxnSpPr/>
              <p:nvPr/>
            </p:nvCxnSpPr>
            <p:spPr>
              <a:xfrm>
                <a:off x="5032044" y="3578704"/>
                <a:ext cx="227646" cy="152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rot="16200000" flipH="1">
                <a:off x="5040474" y="3464884"/>
                <a:ext cx="305638" cy="22764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rot="16200000" flipH="1">
                <a:off x="5088798" y="3475934"/>
                <a:ext cx="379732" cy="758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5145709" y="3541660"/>
                <a:ext cx="37973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rot="5400000">
                <a:off x="5258638" y="3502825"/>
                <a:ext cx="305638" cy="15176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rot="10800000" flipV="1">
                <a:off x="5335572" y="3504610"/>
                <a:ext cx="303528" cy="2269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rot="10800000" flipV="1">
                <a:off x="5335572" y="3657431"/>
                <a:ext cx="379410" cy="740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306" name="Group 2014"/>
            <p:cNvGrpSpPr>
              <a:grpSpLocks/>
            </p:cNvGrpSpPr>
            <p:nvPr/>
          </p:nvGrpSpPr>
          <p:grpSpPr bwMode="auto">
            <a:xfrm>
              <a:off x="6934193" y="4031675"/>
              <a:ext cx="187034" cy="554180"/>
              <a:chOff x="5029200" y="3325090"/>
              <a:chExt cx="685800" cy="408710"/>
            </a:xfrm>
          </p:grpSpPr>
          <p:cxnSp>
            <p:nvCxnSpPr>
              <p:cNvPr id="163" name="Straight Connector 162"/>
              <p:cNvCxnSpPr/>
              <p:nvPr/>
            </p:nvCxnSpPr>
            <p:spPr>
              <a:xfrm>
                <a:off x="5028938" y="3581184"/>
                <a:ext cx="233039"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rot="16200000" flipH="1">
                <a:off x="5042576" y="3464664"/>
                <a:ext cx="305637" cy="2330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16200000" flipH="1">
                <a:off x="5080239" y="3473665"/>
                <a:ext cx="380137" cy="832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5138492" y="3543934"/>
                <a:ext cx="38013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rot="5400000">
                <a:off x="5250649" y="3506276"/>
                <a:ext cx="305637" cy="14981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rot="10800000" flipV="1">
                <a:off x="5328559" y="3504774"/>
                <a:ext cx="299621" cy="22922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10800000" flipV="1">
                <a:off x="5328559" y="3657593"/>
                <a:ext cx="382855"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307" name="Group 2015"/>
            <p:cNvGrpSpPr>
              <a:grpSpLocks/>
            </p:cNvGrpSpPr>
            <p:nvPr/>
          </p:nvGrpSpPr>
          <p:grpSpPr bwMode="auto">
            <a:xfrm>
              <a:off x="6795677" y="4572000"/>
              <a:ext cx="304803" cy="304800"/>
              <a:chOff x="5029200" y="3325090"/>
              <a:chExt cx="685800" cy="408710"/>
            </a:xfrm>
          </p:grpSpPr>
          <p:cxnSp>
            <p:nvCxnSpPr>
              <p:cNvPr id="156" name="Straight Connector 155"/>
              <p:cNvCxnSpPr/>
              <p:nvPr/>
            </p:nvCxnSpPr>
            <p:spPr>
              <a:xfrm>
                <a:off x="5034276" y="3580210"/>
                <a:ext cx="224710"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rot="16200000" flipH="1">
                <a:off x="5046621" y="3469591"/>
                <a:ext cx="302162" cy="22471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rot="16200000" flipH="1">
                <a:off x="5090132" y="3475102"/>
                <a:ext cx="378571" cy="8171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rot="5400000">
                <a:off x="5151416" y="3543743"/>
                <a:ext cx="37857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rot="5400000">
                <a:off x="5266222" y="3505339"/>
                <a:ext cx="302162" cy="1532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rot="10800000" flipV="1">
                <a:off x="5340699" y="3507275"/>
                <a:ext cx="306422" cy="2257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rot="10800000" flipV="1">
                <a:off x="5340699" y="3656619"/>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308" name="Group 2016"/>
            <p:cNvGrpSpPr>
              <a:grpSpLocks/>
            </p:cNvGrpSpPr>
            <p:nvPr/>
          </p:nvGrpSpPr>
          <p:grpSpPr bwMode="auto">
            <a:xfrm>
              <a:off x="6781822" y="4648200"/>
              <a:ext cx="304803" cy="304800"/>
              <a:chOff x="5029200" y="3325090"/>
              <a:chExt cx="685800" cy="408710"/>
            </a:xfrm>
          </p:grpSpPr>
          <p:cxnSp>
            <p:nvCxnSpPr>
              <p:cNvPr id="149" name="Straight Connector 148"/>
              <p:cNvCxnSpPr/>
              <p:nvPr/>
            </p:nvCxnSpPr>
            <p:spPr>
              <a:xfrm>
                <a:off x="5024593" y="3582227"/>
                <a:ext cx="23492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rot="16200000" flipH="1">
                <a:off x="5035200" y="3469871"/>
                <a:ext cx="305636" cy="22471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rot="16200000" flipH="1">
                <a:off x="5083820" y="3480491"/>
                <a:ext cx="382045" cy="7149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rot="5400000">
                <a:off x="5139996"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rot="5400000">
                <a:off x="5254801" y="3505619"/>
                <a:ext cx="305636" cy="1532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rot="10800000" flipV="1">
                <a:off x="5331015" y="3505818"/>
                <a:ext cx="306422"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rot="10800000" flipV="1">
                <a:off x="5331015" y="3658636"/>
                <a:ext cx="388135"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148" name="Group 253"/>
          <p:cNvGrpSpPr>
            <a:grpSpLocks/>
          </p:cNvGrpSpPr>
          <p:nvPr/>
        </p:nvGrpSpPr>
        <p:grpSpPr bwMode="auto">
          <a:xfrm flipH="1">
            <a:off x="14288" y="4419600"/>
            <a:ext cx="366712" cy="1447800"/>
            <a:chOff x="6262255" y="3498275"/>
            <a:chExt cx="1048658" cy="2362198"/>
          </a:xfrm>
        </p:grpSpPr>
        <p:sp>
          <p:nvSpPr>
            <p:cNvPr id="255" name="Freeform 254"/>
            <p:cNvSpPr/>
            <p:nvPr/>
          </p:nvSpPr>
          <p:spPr>
            <a:xfrm>
              <a:off x="6521014" y="3713257"/>
              <a:ext cx="295079" cy="2147216"/>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256" name="Freeform 255"/>
            <p:cNvSpPr/>
            <p:nvPr/>
          </p:nvSpPr>
          <p:spPr>
            <a:xfrm>
              <a:off x="6634506" y="4210561"/>
              <a:ext cx="499362" cy="1178508"/>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30172" name="Group 2125"/>
            <p:cNvGrpSpPr>
              <a:grpSpLocks/>
            </p:cNvGrpSpPr>
            <p:nvPr/>
          </p:nvGrpSpPr>
          <p:grpSpPr bwMode="auto">
            <a:xfrm>
              <a:off x="6324600" y="5098470"/>
              <a:ext cx="609600" cy="304800"/>
              <a:chOff x="5029200" y="3325090"/>
              <a:chExt cx="685800" cy="408710"/>
            </a:xfrm>
          </p:grpSpPr>
          <p:cxnSp>
            <p:nvCxnSpPr>
              <p:cNvPr id="370" name="Straight Connector 369"/>
              <p:cNvCxnSpPr/>
              <p:nvPr/>
            </p:nvCxnSpPr>
            <p:spPr>
              <a:xfrm>
                <a:off x="5030561" y="3579306"/>
                <a:ext cx="229818"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1" name="Straight Connector 370"/>
              <p:cNvCxnSpPr/>
              <p:nvPr/>
            </p:nvCxnSpPr>
            <p:spPr>
              <a:xfrm rot="16200000" flipH="1">
                <a:off x="5040353" y="3466133"/>
                <a:ext cx="302164" cy="2298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2" name="Straight Connector 371"/>
              <p:cNvCxnSpPr/>
              <p:nvPr/>
            </p:nvCxnSpPr>
            <p:spPr>
              <a:xfrm rot="16200000" flipH="1">
                <a:off x="5086412" y="3479302"/>
                <a:ext cx="378573"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3" name="Straight Connector 372"/>
              <p:cNvCxnSpPr/>
              <p:nvPr/>
            </p:nvCxnSpPr>
            <p:spPr>
              <a:xfrm rot="5400000">
                <a:off x="5147701" y="3542838"/>
                <a:ext cx="3785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4" name="Straight Connector 373"/>
              <p:cNvCxnSpPr/>
              <p:nvPr/>
            </p:nvCxnSpPr>
            <p:spPr>
              <a:xfrm rot="5400000">
                <a:off x="5259957" y="3506990"/>
                <a:ext cx="302164"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5" name="Straight Connector 374"/>
              <p:cNvCxnSpPr/>
              <p:nvPr/>
            </p:nvCxnSpPr>
            <p:spPr>
              <a:xfrm rot="10800000" flipV="1">
                <a:off x="5336987" y="3506369"/>
                <a:ext cx="301318" cy="2257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6" name="Straight Connector 375"/>
              <p:cNvCxnSpPr/>
              <p:nvPr/>
            </p:nvCxnSpPr>
            <p:spPr>
              <a:xfrm rot="10800000" flipV="1">
                <a:off x="5336987" y="3655715"/>
                <a:ext cx="377926"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73" name="Group 2126"/>
            <p:cNvGrpSpPr>
              <a:grpSpLocks/>
            </p:cNvGrpSpPr>
            <p:nvPr/>
          </p:nvGrpSpPr>
          <p:grpSpPr bwMode="auto">
            <a:xfrm>
              <a:off x="6393875" y="5105400"/>
              <a:ext cx="609600" cy="304800"/>
              <a:chOff x="5029200" y="3325090"/>
              <a:chExt cx="685800" cy="408710"/>
            </a:xfrm>
          </p:grpSpPr>
          <p:cxnSp>
            <p:nvCxnSpPr>
              <p:cNvPr id="363" name="Straight Connector 362"/>
              <p:cNvCxnSpPr/>
              <p:nvPr/>
            </p:nvCxnSpPr>
            <p:spPr>
              <a:xfrm>
                <a:off x="5029232" y="3580433"/>
                <a:ext cx="22982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4" name="Straight Connector 363"/>
              <p:cNvCxnSpPr/>
              <p:nvPr/>
            </p:nvCxnSpPr>
            <p:spPr>
              <a:xfrm rot="16200000" flipH="1">
                <a:off x="5037287" y="3465523"/>
                <a:ext cx="305636" cy="229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5" name="Straight Connector 364"/>
              <p:cNvCxnSpPr/>
              <p:nvPr/>
            </p:nvCxnSpPr>
            <p:spPr>
              <a:xfrm rot="16200000" flipH="1">
                <a:off x="5083352" y="3478693"/>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6" name="Straight Connector 365"/>
              <p:cNvCxnSpPr/>
              <p:nvPr/>
            </p:nvCxnSpPr>
            <p:spPr>
              <a:xfrm rot="5400000">
                <a:off x="5144638" y="3542229"/>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7" name="Straight Connector 366"/>
              <p:cNvCxnSpPr/>
              <p:nvPr/>
            </p:nvCxnSpPr>
            <p:spPr>
              <a:xfrm rot="5400000">
                <a:off x="5256894" y="3506379"/>
                <a:ext cx="305636" cy="14810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8" name="Straight Connector 367"/>
              <p:cNvCxnSpPr/>
              <p:nvPr/>
            </p:nvCxnSpPr>
            <p:spPr>
              <a:xfrm rot="10800000" flipV="1">
                <a:off x="5335659" y="3504024"/>
                <a:ext cx="301321"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9" name="Straight Connector 368"/>
              <p:cNvCxnSpPr/>
              <p:nvPr/>
            </p:nvCxnSpPr>
            <p:spPr>
              <a:xfrm rot="10800000" flipV="1">
                <a:off x="5335659" y="3656842"/>
                <a:ext cx="377926"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74" name="Group 2127"/>
            <p:cNvGrpSpPr>
              <a:grpSpLocks/>
            </p:cNvGrpSpPr>
            <p:nvPr/>
          </p:nvGrpSpPr>
          <p:grpSpPr bwMode="auto">
            <a:xfrm>
              <a:off x="6276110" y="4648200"/>
              <a:ext cx="609600" cy="304800"/>
              <a:chOff x="5029200" y="3325090"/>
              <a:chExt cx="685800" cy="408710"/>
            </a:xfrm>
          </p:grpSpPr>
          <p:cxnSp>
            <p:nvCxnSpPr>
              <p:cNvPr id="356" name="Straight Connector 355"/>
              <p:cNvCxnSpPr/>
              <p:nvPr/>
            </p:nvCxnSpPr>
            <p:spPr>
              <a:xfrm>
                <a:off x="5028933" y="3582227"/>
                <a:ext cx="22982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7" name="Straight Connector 356"/>
              <p:cNvCxnSpPr/>
              <p:nvPr/>
            </p:nvCxnSpPr>
            <p:spPr>
              <a:xfrm rot="16200000" flipH="1">
                <a:off x="5036988" y="3467317"/>
                <a:ext cx="305636" cy="229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8" name="Straight Connector 357"/>
              <p:cNvCxnSpPr/>
              <p:nvPr/>
            </p:nvCxnSpPr>
            <p:spPr>
              <a:xfrm rot="16200000" flipH="1">
                <a:off x="5083053" y="3480487"/>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9" name="Straight Connector 358"/>
              <p:cNvCxnSpPr/>
              <p:nvPr/>
            </p:nvCxnSpPr>
            <p:spPr>
              <a:xfrm rot="5400000">
                <a:off x="5144338"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0" name="Straight Connector 359"/>
              <p:cNvCxnSpPr/>
              <p:nvPr/>
            </p:nvCxnSpPr>
            <p:spPr>
              <a:xfrm rot="5400000">
                <a:off x="5256595" y="3508173"/>
                <a:ext cx="305636" cy="14810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1" name="Straight Connector 360"/>
              <p:cNvCxnSpPr/>
              <p:nvPr/>
            </p:nvCxnSpPr>
            <p:spPr>
              <a:xfrm rot="10800000" flipV="1">
                <a:off x="5335359" y="3505818"/>
                <a:ext cx="301321"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2" name="Straight Connector 361"/>
              <p:cNvCxnSpPr/>
              <p:nvPr/>
            </p:nvCxnSpPr>
            <p:spPr>
              <a:xfrm rot="10800000" flipV="1">
                <a:off x="5335359" y="3658636"/>
                <a:ext cx="377926"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75" name="Group 2128"/>
            <p:cNvGrpSpPr>
              <a:grpSpLocks/>
            </p:cNvGrpSpPr>
            <p:nvPr/>
          </p:nvGrpSpPr>
          <p:grpSpPr bwMode="auto">
            <a:xfrm rot="-1164026">
              <a:off x="6262249" y="4648200"/>
              <a:ext cx="609600" cy="304800"/>
              <a:chOff x="5029200" y="3325090"/>
              <a:chExt cx="685800" cy="408710"/>
            </a:xfrm>
          </p:grpSpPr>
          <p:cxnSp>
            <p:nvCxnSpPr>
              <p:cNvPr id="349" name="Straight Connector 348"/>
              <p:cNvCxnSpPr/>
              <p:nvPr/>
            </p:nvCxnSpPr>
            <p:spPr>
              <a:xfrm>
                <a:off x="5030948" y="3580007"/>
                <a:ext cx="22982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0" name="Straight Connector 349"/>
              <p:cNvCxnSpPr/>
              <p:nvPr/>
            </p:nvCxnSpPr>
            <p:spPr>
              <a:xfrm rot="16200000" flipH="1">
                <a:off x="5064001" y="3470961"/>
                <a:ext cx="312582" cy="229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1" name="Straight Connector 350"/>
              <p:cNvCxnSpPr/>
              <p:nvPr/>
            </p:nvCxnSpPr>
            <p:spPr>
              <a:xfrm rot="16200000" flipH="1">
                <a:off x="5085147" y="3478811"/>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2" name="Straight Connector 351"/>
              <p:cNvCxnSpPr/>
              <p:nvPr/>
            </p:nvCxnSpPr>
            <p:spPr>
              <a:xfrm rot="5400000">
                <a:off x="5145803" y="3543818"/>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3" name="Straight Connector 352"/>
              <p:cNvCxnSpPr/>
              <p:nvPr/>
            </p:nvCxnSpPr>
            <p:spPr>
              <a:xfrm rot="5400000">
                <a:off x="5259824" y="3506331"/>
                <a:ext cx="305636" cy="14810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4" name="Straight Connector 353"/>
              <p:cNvCxnSpPr/>
              <p:nvPr/>
            </p:nvCxnSpPr>
            <p:spPr>
              <a:xfrm rot="10800000" flipV="1">
                <a:off x="5338512" y="3506194"/>
                <a:ext cx="301318"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5" name="Straight Connector 354"/>
              <p:cNvCxnSpPr/>
              <p:nvPr/>
            </p:nvCxnSpPr>
            <p:spPr>
              <a:xfrm rot="10800000" flipV="1">
                <a:off x="5367290" y="3656361"/>
                <a:ext cx="367712"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76" name="Group 2129"/>
            <p:cNvGrpSpPr>
              <a:grpSpLocks/>
            </p:cNvGrpSpPr>
            <p:nvPr/>
          </p:nvGrpSpPr>
          <p:grpSpPr bwMode="auto">
            <a:xfrm rot="-1164026">
              <a:off x="6291278" y="4131192"/>
              <a:ext cx="609600" cy="304800"/>
              <a:chOff x="5029200" y="3325090"/>
              <a:chExt cx="685800" cy="408710"/>
            </a:xfrm>
          </p:grpSpPr>
          <p:cxnSp>
            <p:nvCxnSpPr>
              <p:cNvPr id="342" name="Straight Connector 341"/>
              <p:cNvCxnSpPr/>
              <p:nvPr/>
            </p:nvCxnSpPr>
            <p:spPr>
              <a:xfrm>
                <a:off x="5036355" y="3562265"/>
                <a:ext cx="234927" cy="15976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3" name="Straight Connector 342"/>
              <p:cNvCxnSpPr/>
              <p:nvPr/>
            </p:nvCxnSpPr>
            <p:spPr>
              <a:xfrm rot="16200000" flipH="1">
                <a:off x="5060096" y="3449038"/>
                <a:ext cx="309108" cy="2349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4" name="Straight Connector 343"/>
              <p:cNvCxnSpPr/>
              <p:nvPr/>
            </p:nvCxnSpPr>
            <p:spPr>
              <a:xfrm rot="16200000" flipH="1">
                <a:off x="5095973" y="3459528"/>
                <a:ext cx="392466" cy="817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5" name="Straight Connector 344"/>
              <p:cNvCxnSpPr/>
              <p:nvPr/>
            </p:nvCxnSpPr>
            <p:spPr>
              <a:xfrm rot="5400000">
                <a:off x="5143681" y="3540436"/>
                <a:ext cx="38551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6" name="Straight Connector 345"/>
              <p:cNvCxnSpPr/>
              <p:nvPr/>
            </p:nvCxnSpPr>
            <p:spPr>
              <a:xfrm rot="5400000">
                <a:off x="5286165" y="3492486"/>
                <a:ext cx="309108" cy="15321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7" name="Straight Connector 346"/>
              <p:cNvCxnSpPr/>
              <p:nvPr/>
            </p:nvCxnSpPr>
            <p:spPr>
              <a:xfrm rot="10800000" flipV="1">
                <a:off x="5359922" y="3492685"/>
                <a:ext cx="311535"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8" name="Straight Connector 347"/>
              <p:cNvCxnSpPr/>
              <p:nvPr/>
            </p:nvCxnSpPr>
            <p:spPr>
              <a:xfrm rot="10800000" flipV="1">
                <a:off x="5359236" y="3648066"/>
                <a:ext cx="388140"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77" name="Group 2130"/>
            <p:cNvGrpSpPr>
              <a:grpSpLocks/>
            </p:cNvGrpSpPr>
            <p:nvPr/>
          </p:nvGrpSpPr>
          <p:grpSpPr bwMode="auto">
            <a:xfrm>
              <a:off x="6292603" y="4174608"/>
              <a:ext cx="609600" cy="304800"/>
              <a:chOff x="5029200" y="3325090"/>
              <a:chExt cx="685800" cy="408710"/>
            </a:xfrm>
          </p:grpSpPr>
          <p:cxnSp>
            <p:nvCxnSpPr>
              <p:cNvPr id="335" name="Straight Connector 334"/>
              <p:cNvCxnSpPr/>
              <p:nvPr/>
            </p:nvCxnSpPr>
            <p:spPr>
              <a:xfrm>
                <a:off x="5030805" y="3581689"/>
                <a:ext cx="22982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6" name="Straight Connector 335"/>
              <p:cNvCxnSpPr/>
              <p:nvPr/>
            </p:nvCxnSpPr>
            <p:spPr>
              <a:xfrm rot="16200000" flipH="1">
                <a:off x="5038860" y="3466778"/>
                <a:ext cx="305636" cy="229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7" name="Straight Connector 336"/>
              <p:cNvCxnSpPr/>
              <p:nvPr/>
            </p:nvCxnSpPr>
            <p:spPr>
              <a:xfrm rot="16200000" flipH="1">
                <a:off x="5084926" y="3479949"/>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8" name="Straight Connector 337"/>
              <p:cNvCxnSpPr/>
              <p:nvPr/>
            </p:nvCxnSpPr>
            <p:spPr>
              <a:xfrm rot="5400000">
                <a:off x="5146211" y="3543485"/>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9" name="Straight Connector 338"/>
              <p:cNvCxnSpPr/>
              <p:nvPr/>
            </p:nvCxnSpPr>
            <p:spPr>
              <a:xfrm rot="5400000">
                <a:off x="5258468" y="3507635"/>
                <a:ext cx="305636" cy="14810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0" name="Straight Connector 339"/>
              <p:cNvCxnSpPr/>
              <p:nvPr/>
            </p:nvCxnSpPr>
            <p:spPr>
              <a:xfrm rot="10800000" flipV="1">
                <a:off x="5337232" y="3505280"/>
                <a:ext cx="301321"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1" name="Straight Connector 340"/>
              <p:cNvCxnSpPr/>
              <p:nvPr/>
            </p:nvCxnSpPr>
            <p:spPr>
              <a:xfrm rot="10800000" flipV="1">
                <a:off x="5337232" y="3658098"/>
                <a:ext cx="377926"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78" name="Group 2131"/>
            <p:cNvGrpSpPr>
              <a:grpSpLocks/>
            </p:cNvGrpSpPr>
            <p:nvPr/>
          </p:nvGrpSpPr>
          <p:grpSpPr bwMode="auto">
            <a:xfrm>
              <a:off x="6400793" y="3962400"/>
              <a:ext cx="533399" cy="152400"/>
              <a:chOff x="5029200" y="3325090"/>
              <a:chExt cx="685800" cy="408710"/>
            </a:xfrm>
          </p:grpSpPr>
          <p:cxnSp>
            <p:nvCxnSpPr>
              <p:cNvPr id="328" name="Straight Connector 327"/>
              <p:cNvCxnSpPr/>
              <p:nvPr/>
            </p:nvCxnSpPr>
            <p:spPr>
              <a:xfrm>
                <a:off x="5032016" y="3580782"/>
                <a:ext cx="227633" cy="1528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9" name="Straight Connector 328"/>
              <p:cNvCxnSpPr/>
              <p:nvPr/>
            </p:nvCxnSpPr>
            <p:spPr>
              <a:xfrm rot="16200000" flipH="1">
                <a:off x="5039707" y="3466963"/>
                <a:ext cx="305634" cy="227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0" name="Straight Connector 329"/>
              <p:cNvCxnSpPr/>
              <p:nvPr/>
            </p:nvCxnSpPr>
            <p:spPr>
              <a:xfrm rot="16200000" flipH="1">
                <a:off x="5083218" y="3476854"/>
                <a:ext cx="382041" cy="758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1" name="Straight Connector 330"/>
              <p:cNvCxnSpPr/>
              <p:nvPr/>
            </p:nvCxnSpPr>
            <p:spPr>
              <a:xfrm rot="5400000">
                <a:off x="5144504" y="3542578"/>
                <a:ext cx="38204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2" name="Straight Connector 331"/>
              <p:cNvCxnSpPr/>
              <p:nvPr/>
            </p:nvCxnSpPr>
            <p:spPr>
              <a:xfrm rot="5400000">
                <a:off x="5258583" y="3504902"/>
                <a:ext cx="305634" cy="15175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3" name="Straight Connector 332"/>
              <p:cNvCxnSpPr/>
              <p:nvPr/>
            </p:nvCxnSpPr>
            <p:spPr>
              <a:xfrm rot="10800000" flipV="1">
                <a:off x="5335525" y="3504375"/>
                <a:ext cx="303508" cy="22922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4" name="Straight Connector 333"/>
              <p:cNvCxnSpPr/>
              <p:nvPr/>
            </p:nvCxnSpPr>
            <p:spPr>
              <a:xfrm rot="10800000" flipV="1">
                <a:off x="5335525" y="3657192"/>
                <a:ext cx="379387" cy="7640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79" name="Group 2132"/>
            <p:cNvGrpSpPr>
              <a:grpSpLocks/>
            </p:cNvGrpSpPr>
            <p:nvPr/>
          </p:nvGrpSpPr>
          <p:grpSpPr bwMode="auto">
            <a:xfrm>
              <a:off x="6495143" y="3733792"/>
              <a:ext cx="404424" cy="168791"/>
              <a:chOff x="5029200" y="3325090"/>
              <a:chExt cx="685800" cy="408710"/>
            </a:xfrm>
          </p:grpSpPr>
          <p:cxnSp>
            <p:nvCxnSpPr>
              <p:cNvPr id="321" name="Straight Connector 320"/>
              <p:cNvCxnSpPr/>
              <p:nvPr/>
            </p:nvCxnSpPr>
            <p:spPr>
              <a:xfrm>
                <a:off x="5026882" y="3582678"/>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p:cNvCxnSpPr/>
              <p:nvPr/>
            </p:nvCxnSpPr>
            <p:spPr>
              <a:xfrm rot="16200000" flipH="1">
                <a:off x="5038018" y="3467205"/>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3" name="Straight Connector 322"/>
              <p:cNvCxnSpPr/>
              <p:nvPr/>
            </p:nvCxnSpPr>
            <p:spPr>
              <a:xfrm rot="16200000" flipH="1">
                <a:off x="5081937" y="3478336"/>
                <a:ext cx="382572"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4" name="Straight Connector 323"/>
              <p:cNvCxnSpPr/>
              <p:nvPr/>
            </p:nvCxnSpPr>
            <p:spPr>
              <a:xfrm rot="5400000">
                <a:off x="5143521" y="3541915"/>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5" name="Straight Connector 324"/>
              <p:cNvCxnSpPr/>
              <p:nvPr/>
            </p:nvCxnSpPr>
            <p:spPr>
              <a:xfrm rot="5400000">
                <a:off x="5257414" y="3509544"/>
                <a:ext cx="301042" cy="146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6" name="Straight Connector 325"/>
              <p:cNvCxnSpPr/>
              <p:nvPr/>
            </p:nvCxnSpPr>
            <p:spPr>
              <a:xfrm rot="10800000" flipV="1">
                <a:off x="5334805" y="3507418"/>
                <a:ext cx="300227"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7" name="Straight Connector 326"/>
              <p:cNvCxnSpPr/>
              <p:nvPr/>
            </p:nvCxnSpPr>
            <p:spPr>
              <a:xfrm rot="10800000" flipV="1">
                <a:off x="5334805" y="3657939"/>
                <a:ext cx="37720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80" name="Group 2133"/>
            <p:cNvGrpSpPr>
              <a:grpSpLocks/>
            </p:cNvGrpSpPr>
            <p:nvPr/>
          </p:nvGrpSpPr>
          <p:grpSpPr bwMode="auto">
            <a:xfrm>
              <a:off x="6477001" y="3793600"/>
              <a:ext cx="404424" cy="168791"/>
              <a:chOff x="5029200" y="3325090"/>
              <a:chExt cx="685800" cy="408710"/>
            </a:xfrm>
          </p:grpSpPr>
          <p:cxnSp>
            <p:nvCxnSpPr>
              <p:cNvPr id="314" name="Straight Connector 313"/>
              <p:cNvCxnSpPr/>
              <p:nvPr/>
            </p:nvCxnSpPr>
            <p:spPr>
              <a:xfrm>
                <a:off x="5026853" y="3582110"/>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5" name="Straight Connector 314"/>
              <p:cNvCxnSpPr/>
              <p:nvPr/>
            </p:nvCxnSpPr>
            <p:spPr>
              <a:xfrm rot="16200000" flipH="1">
                <a:off x="5037989" y="3466637"/>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6" name="Straight Connector 315"/>
              <p:cNvCxnSpPr/>
              <p:nvPr/>
            </p:nvCxnSpPr>
            <p:spPr>
              <a:xfrm rot="16200000" flipH="1">
                <a:off x="5081903" y="3477763"/>
                <a:ext cx="382576"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7" name="Straight Connector 316"/>
              <p:cNvCxnSpPr/>
              <p:nvPr/>
            </p:nvCxnSpPr>
            <p:spPr>
              <a:xfrm rot="5400000">
                <a:off x="5143488" y="3541342"/>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8" name="Straight Connector 317"/>
              <p:cNvCxnSpPr/>
              <p:nvPr/>
            </p:nvCxnSpPr>
            <p:spPr>
              <a:xfrm rot="5400000">
                <a:off x="5257385" y="3508975"/>
                <a:ext cx="301042" cy="146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9" name="Straight Connector 318"/>
              <p:cNvCxnSpPr/>
              <p:nvPr/>
            </p:nvCxnSpPr>
            <p:spPr>
              <a:xfrm rot="10800000" flipV="1">
                <a:off x="5334776" y="3506849"/>
                <a:ext cx="300227"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0" name="Straight Connector 319"/>
              <p:cNvCxnSpPr/>
              <p:nvPr/>
            </p:nvCxnSpPr>
            <p:spPr>
              <a:xfrm rot="10800000" flipV="1">
                <a:off x="5334776" y="3657370"/>
                <a:ext cx="37720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81" name="Group 2134"/>
            <p:cNvGrpSpPr>
              <a:grpSpLocks/>
            </p:cNvGrpSpPr>
            <p:nvPr/>
          </p:nvGrpSpPr>
          <p:grpSpPr bwMode="auto">
            <a:xfrm>
              <a:off x="6414656" y="3567537"/>
              <a:ext cx="404424" cy="168791"/>
              <a:chOff x="5029200" y="3325090"/>
              <a:chExt cx="685800" cy="408710"/>
            </a:xfrm>
          </p:grpSpPr>
          <p:cxnSp>
            <p:nvCxnSpPr>
              <p:cNvPr id="307" name="Straight Connector 306"/>
              <p:cNvCxnSpPr/>
              <p:nvPr/>
            </p:nvCxnSpPr>
            <p:spPr>
              <a:xfrm>
                <a:off x="5032502" y="3583856"/>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8" name="Straight Connector 307"/>
              <p:cNvCxnSpPr/>
              <p:nvPr/>
            </p:nvCxnSpPr>
            <p:spPr>
              <a:xfrm rot="16200000" flipH="1">
                <a:off x="5043638" y="3468383"/>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9" name="Straight Connector 308"/>
              <p:cNvCxnSpPr/>
              <p:nvPr/>
            </p:nvCxnSpPr>
            <p:spPr>
              <a:xfrm rot="16200000" flipH="1">
                <a:off x="5087552" y="3479513"/>
                <a:ext cx="382572"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0" name="Straight Connector 309"/>
              <p:cNvCxnSpPr/>
              <p:nvPr/>
            </p:nvCxnSpPr>
            <p:spPr>
              <a:xfrm rot="5400000">
                <a:off x="5149141" y="3543093"/>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1" name="Straight Connector 310"/>
              <p:cNvCxnSpPr/>
              <p:nvPr/>
            </p:nvCxnSpPr>
            <p:spPr>
              <a:xfrm rot="5400000">
                <a:off x="5263035" y="3510725"/>
                <a:ext cx="301042" cy="146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2" name="Straight Connector 311"/>
              <p:cNvCxnSpPr/>
              <p:nvPr/>
            </p:nvCxnSpPr>
            <p:spPr>
              <a:xfrm rot="10800000" flipV="1">
                <a:off x="5340425" y="3508595"/>
                <a:ext cx="300222"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3" name="Straight Connector 312"/>
              <p:cNvCxnSpPr/>
              <p:nvPr/>
            </p:nvCxnSpPr>
            <p:spPr>
              <a:xfrm rot="10800000" flipV="1">
                <a:off x="5340425" y="3659116"/>
                <a:ext cx="377203"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82" name="Group 2135"/>
            <p:cNvGrpSpPr>
              <a:grpSpLocks/>
            </p:cNvGrpSpPr>
            <p:nvPr/>
          </p:nvGrpSpPr>
          <p:grpSpPr bwMode="auto">
            <a:xfrm>
              <a:off x="6439723" y="3498267"/>
              <a:ext cx="404424" cy="168791"/>
              <a:chOff x="5029200" y="3325090"/>
              <a:chExt cx="685800" cy="408710"/>
            </a:xfrm>
          </p:grpSpPr>
          <p:cxnSp>
            <p:nvCxnSpPr>
              <p:cNvPr id="300" name="Straight Connector 299"/>
              <p:cNvCxnSpPr/>
              <p:nvPr/>
            </p:nvCxnSpPr>
            <p:spPr>
              <a:xfrm>
                <a:off x="5028482" y="3582252"/>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1" name="Straight Connector 300"/>
              <p:cNvCxnSpPr/>
              <p:nvPr/>
            </p:nvCxnSpPr>
            <p:spPr>
              <a:xfrm rot="16200000" flipH="1">
                <a:off x="5039618" y="3466779"/>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16200000" flipH="1">
                <a:off x="5083533" y="3477906"/>
                <a:ext cx="382576"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3" name="Straight Connector 302"/>
              <p:cNvCxnSpPr/>
              <p:nvPr/>
            </p:nvCxnSpPr>
            <p:spPr>
              <a:xfrm rot="5400000">
                <a:off x="5145117" y="3541485"/>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4" name="Straight Connector 303"/>
              <p:cNvCxnSpPr/>
              <p:nvPr/>
            </p:nvCxnSpPr>
            <p:spPr>
              <a:xfrm rot="5400000">
                <a:off x="5259015" y="3509117"/>
                <a:ext cx="301042" cy="146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5" name="Straight Connector 304"/>
              <p:cNvCxnSpPr/>
              <p:nvPr/>
            </p:nvCxnSpPr>
            <p:spPr>
              <a:xfrm rot="10800000" flipV="1">
                <a:off x="5336405" y="3506991"/>
                <a:ext cx="300227"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6" name="Straight Connector 305"/>
              <p:cNvCxnSpPr/>
              <p:nvPr/>
            </p:nvCxnSpPr>
            <p:spPr>
              <a:xfrm rot="10800000" flipV="1">
                <a:off x="5336405" y="3657512"/>
                <a:ext cx="37720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83" name="Group 2136"/>
            <p:cNvGrpSpPr>
              <a:grpSpLocks/>
            </p:cNvGrpSpPr>
            <p:nvPr/>
          </p:nvGrpSpPr>
          <p:grpSpPr bwMode="auto">
            <a:xfrm>
              <a:off x="6982697" y="4003957"/>
              <a:ext cx="328224" cy="228599"/>
              <a:chOff x="5029200" y="3325090"/>
              <a:chExt cx="685800" cy="408710"/>
            </a:xfrm>
          </p:grpSpPr>
          <p:cxnSp>
            <p:nvCxnSpPr>
              <p:cNvPr id="293" name="Straight Connector 292"/>
              <p:cNvCxnSpPr/>
              <p:nvPr/>
            </p:nvCxnSpPr>
            <p:spPr>
              <a:xfrm>
                <a:off x="5032044" y="3578704"/>
                <a:ext cx="227646" cy="152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16200000" flipH="1">
                <a:off x="5040480" y="3464884"/>
                <a:ext cx="305638" cy="22764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5" name="Straight Connector 294"/>
              <p:cNvCxnSpPr/>
              <p:nvPr/>
            </p:nvCxnSpPr>
            <p:spPr>
              <a:xfrm rot="16200000" flipH="1">
                <a:off x="5088798" y="3475934"/>
                <a:ext cx="379732" cy="758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6" name="Straight Connector 295"/>
              <p:cNvCxnSpPr/>
              <p:nvPr/>
            </p:nvCxnSpPr>
            <p:spPr>
              <a:xfrm rot="5400000">
                <a:off x="5145709" y="3541660"/>
                <a:ext cx="37973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7" name="Straight Connector 296"/>
              <p:cNvCxnSpPr/>
              <p:nvPr/>
            </p:nvCxnSpPr>
            <p:spPr>
              <a:xfrm rot="5400000">
                <a:off x="5258638" y="3502825"/>
                <a:ext cx="305638" cy="15176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0800000" flipV="1">
                <a:off x="5335572" y="3504610"/>
                <a:ext cx="303528" cy="2269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10800000" flipV="1">
                <a:off x="5335572" y="3657431"/>
                <a:ext cx="379410" cy="740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84" name="Group 2137"/>
            <p:cNvGrpSpPr>
              <a:grpSpLocks/>
            </p:cNvGrpSpPr>
            <p:nvPr/>
          </p:nvGrpSpPr>
          <p:grpSpPr bwMode="auto">
            <a:xfrm>
              <a:off x="6934193" y="4031675"/>
              <a:ext cx="187034" cy="554180"/>
              <a:chOff x="5029200" y="3325090"/>
              <a:chExt cx="685800" cy="408710"/>
            </a:xfrm>
          </p:grpSpPr>
          <p:cxnSp>
            <p:nvCxnSpPr>
              <p:cNvPr id="286" name="Straight Connector 285"/>
              <p:cNvCxnSpPr/>
              <p:nvPr/>
            </p:nvCxnSpPr>
            <p:spPr>
              <a:xfrm>
                <a:off x="5028948" y="3581184"/>
                <a:ext cx="233039"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7" name="Straight Connector 286"/>
              <p:cNvCxnSpPr/>
              <p:nvPr/>
            </p:nvCxnSpPr>
            <p:spPr>
              <a:xfrm rot="16200000" flipH="1">
                <a:off x="5042576" y="3464664"/>
                <a:ext cx="305637" cy="2330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8" name="Straight Connector 287"/>
              <p:cNvCxnSpPr/>
              <p:nvPr/>
            </p:nvCxnSpPr>
            <p:spPr>
              <a:xfrm rot="16200000" flipH="1">
                <a:off x="5080239" y="3473670"/>
                <a:ext cx="380137" cy="8322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5400000">
                <a:off x="5138502" y="3543934"/>
                <a:ext cx="38013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0" name="Straight Connector 289"/>
              <p:cNvCxnSpPr/>
              <p:nvPr/>
            </p:nvCxnSpPr>
            <p:spPr>
              <a:xfrm rot="5400000">
                <a:off x="5250649" y="3506280"/>
                <a:ext cx="305637" cy="14980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1" name="Straight Connector 290"/>
              <p:cNvCxnSpPr/>
              <p:nvPr/>
            </p:nvCxnSpPr>
            <p:spPr>
              <a:xfrm rot="10800000" flipV="1">
                <a:off x="5328570" y="3504774"/>
                <a:ext cx="299621" cy="22922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0800000" flipV="1">
                <a:off x="5328570" y="3657593"/>
                <a:ext cx="38284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85" name="Group 2138"/>
            <p:cNvGrpSpPr>
              <a:grpSpLocks/>
            </p:cNvGrpSpPr>
            <p:nvPr/>
          </p:nvGrpSpPr>
          <p:grpSpPr bwMode="auto">
            <a:xfrm>
              <a:off x="6795677" y="4572000"/>
              <a:ext cx="304803" cy="304800"/>
              <a:chOff x="5029200" y="3325090"/>
              <a:chExt cx="685800" cy="408710"/>
            </a:xfrm>
          </p:grpSpPr>
          <p:cxnSp>
            <p:nvCxnSpPr>
              <p:cNvPr id="279" name="Straight Connector 278"/>
              <p:cNvCxnSpPr/>
              <p:nvPr/>
            </p:nvCxnSpPr>
            <p:spPr>
              <a:xfrm>
                <a:off x="5034283" y="3580210"/>
                <a:ext cx="224710"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0" name="Straight Connector 279"/>
              <p:cNvCxnSpPr/>
              <p:nvPr/>
            </p:nvCxnSpPr>
            <p:spPr>
              <a:xfrm rot="16200000" flipH="1">
                <a:off x="5046621" y="3469591"/>
                <a:ext cx="302162" cy="22471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1" name="Straight Connector 280"/>
              <p:cNvCxnSpPr/>
              <p:nvPr/>
            </p:nvCxnSpPr>
            <p:spPr>
              <a:xfrm rot="16200000" flipH="1">
                <a:off x="5090138" y="3475102"/>
                <a:ext cx="378571" cy="8171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2" name="Straight Connector 281"/>
              <p:cNvCxnSpPr/>
              <p:nvPr/>
            </p:nvCxnSpPr>
            <p:spPr>
              <a:xfrm rot="5400000">
                <a:off x="5151423" y="3543743"/>
                <a:ext cx="37857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5266228" y="3505343"/>
                <a:ext cx="302162" cy="15320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4" name="Straight Connector 283"/>
              <p:cNvCxnSpPr/>
              <p:nvPr/>
            </p:nvCxnSpPr>
            <p:spPr>
              <a:xfrm rot="10800000" flipV="1">
                <a:off x="5340705" y="3507275"/>
                <a:ext cx="306422" cy="2257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5" name="Straight Connector 284"/>
              <p:cNvCxnSpPr/>
              <p:nvPr/>
            </p:nvCxnSpPr>
            <p:spPr>
              <a:xfrm rot="10800000" flipV="1">
                <a:off x="5340705" y="3656619"/>
                <a:ext cx="377917"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186" name="Group 2139"/>
            <p:cNvGrpSpPr>
              <a:grpSpLocks/>
            </p:cNvGrpSpPr>
            <p:nvPr/>
          </p:nvGrpSpPr>
          <p:grpSpPr bwMode="auto">
            <a:xfrm>
              <a:off x="6781822" y="4648200"/>
              <a:ext cx="304803" cy="304800"/>
              <a:chOff x="5029200" y="3325090"/>
              <a:chExt cx="685800" cy="408710"/>
            </a:xfrm>
          </p:grpSpPr>
          <p:cxnSp>
            <p:nvCxnSpPr>
              <p:cNvPr id="272" name="Straight Connector 271"/>
              <p:cNvCxnSpPr/>
              <p:nvPr/>
            </p:nvCxnSpPr>
            <p:spPr>
              <a:xfrm>
                <a:off x="5024600" y="3582227"/>
                <a:ext cx="234920"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3" name="Straight Connector 272"/>
              <p:cNvCxnSpPr/>
              <p:nvPr/>
            </p:nvCxnSpPr>
            <p:spPr>
              <a:xfrm rot="16200000" flipH="1">
                <a:off x="5035200" y="3469871"/>
                <a:ext cx="305636" cy="22471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4" name="Straight Connector 273"/>
              <p:cNvCxnSpPr/>
              <p:nvPr/>
            </p:nvCxnSpPr>
            <p:spPr>
              <a:xfrm rot="16200000" flipH="1">
                <a:off x="5083820" y="3480486"/>
                <a:ext cx="382045" cy="7150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5" name="Straight Connector 274"/>
              <p:cNvCxnSpPr/>
              <p:nvPr/>
            </p:nvCxnSpPr>
            <p:spPr>
              <a:xfrm rot="5400000">
                <a:off x="5140002"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6" name="Straight Connector 275"/>
              <p:cNvCxnSpPr/>
              <p:nvPr/>
            </p:nvCxnSpPr>
            <p:spPr>
              <a:xfrm rot="5400000">
                <a:off x="5254808" y="3505623"/>
                <a:ext cx="305636" cy="15320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7" name="Straight Connector 276"/>
              <p:cNvCxnSpPr/>
              <p:nvPr/>
            </p:nvCxnSpPr>
            <p:spPr>
              <a:xfrm rot="10800000" flipV="1">
                <a:off x="5331022" y="3505818"/>
                <a:ext cx="306422"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10800000" flipV="1">
                <a:off x="5331022" y="3658636"/>
                <a:ext cx="388135"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271" name="Group 376"/>
          <p:cNvGrpSpPr>
            <a:grpSpLocks/>
          </p:cNvGrpSpPr>
          <p:nvPr/>
        </p:nvGrpSpPr>
        <p:grpSpPr bwMode="auto">
          <a:xfrm flipH="1">
            <a:off x="381000" y="2895600"/>
            <a:ext cx="762000" cy="2971800"/>
            <a:chOff x="6262255" y="3498275"/>
            <a:chExt cx="1048658" cy="2362198"/>
          </a:xfrm>
        </p:grpSpPr>
        <p:sp>
          <p:nvSpPr>
            <p:cNvPr id="378" name="Freeform 377"/>
            <p:cNvSpPr/>
            <p:nvPr/>
          </p:nvSpPr>
          <p:spPr>
            <a:xfrm>
              <a:off x="6520050" y="3712791"/>
              <a:ext cx="297120" cy="2147682"/>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379" name="Freeform 378"/>
            <p:cNvSpPr/>
            <p:nvPr/>
          </p:nvSpPr>
          <p:spPr>
            <a:xfrm>
              <a:off x="6635839" y="4211225"/>
              <a:ext cx="500298" cy="1178575"/>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30050" name="Group 2248"/>
            <p:cNvGrpSpPr>
              <a:grpSpLocks/>
            </p:cNvGrpSpPr>
            <p:nvPr/>
          </p:nvGrpSpPr>
          <p:grpSpPr bwMode="auto">
            <a:xfrm>
              <a:off x="6324600" y="5098470"/>
              <a:ext cx="609600" cy="304800"/>
              <a:chOff x="5029200" y="3325090"/>
              <a:chExt cx="685800" cy="408710"/>
            </a:xfrm>
          </p:grpSpPr>
          <p:cxnSp>
            <p:nvCxnSpPr>
              <p:cNvPr id="493" name="Straight Connector 492"/>
              <p:cNvCxnSpPr/>
              <p:nvPr/>
            </p:nvCxnSpPr>
            <p:spPr>
              <a:xfrm>
                <a:off x="5030338" y="3582067"/>
                <a:ext cx="228575"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4" name="Straight Connector 493"/>
              <p:cNvCxnSpPr/>
              <p:nvPr/>
            </p:nvCxnSpPr>
            <p:spPr>
              <a:xfrm rot="16200000" flipH="1">
                <a:off x="5041498" y="3467780"/>
                <a:ext cx="304568"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5" name="Straight Connector 494"/>
              <p:cNvCxnSpPr/>
              <p:nvPr/>
            </p:nvCxnSpPr>
            <p:spPr>
              <a:xfrm rot="16200000" flipH="1">
                <a:off x="5086146" y="3477983"/>
                <a:ext cx="382402"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6" name="Straight Connector 495"/>
              <p:cNvCxnSpPr/>
              <p:nvPr/>
            </p:nvCxnSpPr>
            <p:spPr>
              <a:xfrm rot="5400000">
                <a:off x="5143904" y="3543151"/>
                <a:ext cx="38240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7" name="Straight Connector 496"/>
              <p:cNvCxnSpPr/>
              <p:nvPr/>
            </p:nvCxnSpPr>
            <p:spPr>
              <a:xfrm rot="5400000">
                <a:off x="5259011" y="3505875"/>
                <a:ext cx="304568"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8" name="Straight Connector 497"/>
              <p:cNvCxnSpPr/>
              <p:nvPr/>
            </p:nvCxnSpPr>
            <p:spPr>
              <a:xfrm rot="10800000" flipV="1">
                <a:off x="5335104" y="3505926"/>
                <a:ext cx="304766" cy="22842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9" name="Straight Connector 498"/>
              <p:cNvCxnSpPr/>
              <p:nvPr/>
            </p:nvCxnSpPr>
            <p:spPr>
              <a:xfrm rot="10800000" flipV="1">
                <a:off x="5335104" y="3658210"/>
                <a:ext cx="380958" cy="761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51" name="Group 2249"/>
            <p:cNvGrpSpPr>
              <a:grpSpLocks/>
            </p:cNvGrpSpPr>
            <p:nvPr/>
          </p:nvGrpSpPr>
          <p:grpSpPr bwMode="auto">
            <a:xfrm>
              <a:off x="6393875" y="5105400"/>
              <a:ext cx="609600" cy="304800"/>
              <a:chOff x="5029200" y="3325090"/>
              <a:chExt cx="685800" cy="408710"/>
            </a:xfrm>
          </p:grpSpPr>
          <p:cxnSp>
            <p:nvCxnSpPr>
              <p:cNvPr id="486" name="Straight Connector 485"/>
              <p:cNvCxnSpPr/>
              <p:nvPr/>
            </p:nvCxnSpPr>
            <p:spPr>
              <a:xfrm>
                <a:off x="5028596" y="3581235"/>
                <a:ext cx="228574"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7" name="Straight Connector 486"/>
              <p:cNvCxnSpPr/>
              <p:nvPr/>
            </p:nvCxnSpPr>
            <p:spPr>
              <a:xfrm rot="16200000" flipH="1">
                <a:off x="5039754" y="3466947"/>
                <a:ext cx="304568"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8" name="Straight Connector 487"/>
              <p:cNvCxnSpPr/>
              <p:nvPr/>
            </p:nvCxnSpPr>
            <p:spPr>
              <a:xfrm rot="16200000" flipH="1">
                <a:off x="5085248" y="3477994"/>
                <a:ext cx="380710"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9" name="Straight Connector 488"/>
              <p:cNvCxnSpPr/>
              <p:nvPr/>
            </p:nvCxnSpPr>
            <p:spPr>
              <a:xfrm rot="5400000">
                <a:off x="5143007" y="3543164"/>
                <a:ext cx="380710"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0" name="Straight Connector 489"/>
              <p:cNvCxnSpPr/>
              <p:nvPr/>
            </p:nvCxnSpPr>
            <p:spPr>
              <a:xfrm rot="5400000">
                <a:off x="5257269" y="3505043"/>
                <a:ext cx="304568"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1" name="Straight Connector 490"/>
              <p:cNvCxnSpPr/>
              <p:nvPr/>
            </p:nvCxnSpPr>
            <p:spPr>
              <a:xfrm rot="10800000" flipV="1">
                <a:off x="5333362" y="3505092"/>
                <a:ext cx="304766" cy="22842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2" name="Straight Connector 491"/>
              <p:cNvCxnSpPr/>
              <p:nvPr/>
            </p:nvCxnSpPr>
            <p:spPr>
              <a:xfrm rot="10800000" flipV="1">
                <a:off x="5333362" y="3657376"/>
                <a:ext cx="380957" cy="76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52" name="Group 2250"/>
            <p:cNvGrpSpPr>
              <a:grpSpLocks/>
            </p:cNvGrpSpPr>
            <p:nvPr/>
          </p:nvGrpSpPr>
          <p:grpSpPr bwMode="auto">
            <a:xfrm>
              <a:off x="6276110" y="4648200"/>
              <a:ext cx="609600" cy="304800"/>
              <a:chOff x="5029200" y="3325090"/>
              <a:chExt cx="685800" cy="408710"/>
            </a:xfrm>
          </p:grpSpPr>
          <p:cxnSp>
            <p:nvCxnSpPr>
              <p:cNvPr id="479" name="Straight Connector 478"/>
              <p:cNvCxnSpPr/>
              <p:nvPr/>
            </p:nvCxnSpPr>
            <p:spPr>
              <a:xfrm>
                <a:off x="5028361" y="3581782"/>
                <a:ext cx="228574"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0" name="Straight Connector 479"/>
              <p:cNvCxnSpPr/>
              <p:nvPr/>
            </p:nvCxnSpPr>
            <p:spPr>
              <a:xfrm rot="16200000" flipH="1">
                <a:off x="5039519" y="3467494"/>
                <a:ext cx="304568"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1" name="Straight Connector 480"/>
              <p:cNvCxnSpPr/>
              <p:nvPr/>
            </p:nvCxnSpPr>
            <p:spPr>
              <a:xfrm rot="16200000" flipH="1">
                <a:off x="5084168" y="3477696"/>
                <a:ext cx="382402"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2" name="Straight Connector 481"/>
              <p:cNvCxnSpPr/>
              <p:nvPr/>
            </p:nvCxnSpPr>
            <p:spPr>
              <a:xfrm rot="5400000">
                <a:off x="5141927" y="3542865"/>
                <a:ext cx="38240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3" name="Straight Connector 482"/>
              <p:cNvCxnSpPr/>
              <p:nvPr/>
            </p:nvCxnSpPr>
            <p:spPr>
              <a:xfrm rot="5400000">
                <a:off x="5257034" y="3505590"/>
                <a:ext cx="304568"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4" name="Straight Connector 483"/>
              <p:cNvCxnSpPr/>
              <p:nvPr/>
            </p:nvCxnSpPr>
            <p:spPr>
              <a:xfrm rot="10800000" flipV="1">
                <a:off x="5333127" y="3505639"/>
                <a:ext cx="304766" cy="22842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5" name="Straight Connector 484"/>
              <p:cNvCxnSpPr/>
              <p:nvPr/>
            </p:nvCxnSpPr>
            <p:spPr>
              <a:xfrm rot="10800000" flipV="1">
                <a:off x="5333127" y="3657923"/>
                <a:ext cx="380957" cy="76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53" name="Group 2251"/>
            <p:cNvGrpSpPr>
              <a:grpSpLocks/>
            </p:cNvGrpSpPr>
            <p:nvPr/>
          </p:nvGrpSpPr>
          <p:grpSpPr bwMode="auto">
            <a:xfrm rot="-1164026">
              <a:off x="6262250" y="4648200"/>
              <a:ext cx="609600" cy="304800"/>
              <a:chOff x="5029200" y="3325090"/>
              <a:chExt cx="685800" cy="408710"/>
            </a:xfrm>
          </p:grpSpPr>
          <p:cxnSp>
            <p:nvCxnSpPr>
              <p:cNvPr id="472" name="Straight Connector 471"/>
              <p:cNvCxnSpPr/>
              <p:nvPr/>
            </p:nvCxnSpPr>
            <p:spPr>
              <a:xfrm>
                <a:off x="5039423" y="3579622"/>
                <a:ext cx="228574"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3" name="Straight Connector 472"/>
              <p:cNvCxnSpPr/>
              <p:nvPr/>
            </p:nvCxnSpPr>
            <p:spPr>
              <a:xfrm rot="16200000" flipH="1">
                <a:off x="5054900" y="3465848"/>
                <a:ext cx="306260"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4" name="Straight Connector 473"/>
              <p:cNvCxnSpPr/>
              <p:nvPr/>
            </p:nvCxnSpPr>
            <p:spPr>
              <a:xfrm rot="16200000" flipH="1">
                <a:off x="5093327" y="3475786"/>
                <a:ext cx="385786"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5" name="Straight Connector 474"/>
              <p:cNvCxnSpPr/>
              <p:nvPr/>
            </p:nvCxnSpPr>
            <p:spPr>
              <a:xfrm rot="5400000">
                <a:off x="5154878" y="3537082"/>
                <a:ext cx="38747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6" name="Straight Connector 475"/>
              <p:cNvCxnSpPr/>
              <p:nvPr/>
            </p:nvCxnSpPr>
            <p:spPr>
              <a:xfrm rot="5400000">
                <a:off x="5269961" y="3498679"/>
                <a:ext cx="306260"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7" name="Straight Connector 476"/>
              <p:cNvCxnSpPr/>
              <p:nvPr/>
            </p:nvCxnSpPr>
            <p:spPr>
              <a:xfrm rot="10800000" flipV="1">
                <a:off x="5349006" y="3501168"/>
                <a:ext cx="304766" cy="22842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8" name="Straight Connector 477"/>
              <p:cNvCxnSpPr/>
              <p:nvPr/>
            </p:nvCxnSpPr>
            <p:spPr>
              <a:xfrm rot="10800000" flipV="1">
                <a:off x="5348959" y="3658290"/>
                <a:ext cx="380958" cy="76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54" name="Group 2252"/>
            <p:cNvGrpSpPr>
              <a:grpSpLocks/>
            </p:cNvGrpSpPr>
            <p:nvPr/>
          </p:nvGrpSpPr>
          <p:grpSpPr bwMode="auto">
            <a:xfrm rot="-1164026">
              <a:off x="6291279" y="4131192"/>
              <a:ext cx="609600" cy="304800"/>
              <a:chOff x="5029200" y="3325090"/>
              <a:chExt cx="685800" cy="408710"/>
            </a:xfrm>
          </p:grpSpPr>
          <p:cxnSp>
            <p:nvCxnSpPr>
              <p:cNvPr id="465" name="Straight Connector 464"/>
              <p:cNvCxnSpPr/>
              <p:nvPr/>
            </p:nvCxnSpPr>
            <p:spPr>
              <a:xfrm>
                <a:off x="5031622" y="3580663"/>
                <a:ext cx="228574" cy="14720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6" name="Straight Connector 465"/>
              <p:cNvCxnSpPr/>
              <p:nvPr/>
            </p:nvCxnSpPr>
            <p:spPr>
              <a:xfrm rot="16200000" flipH="1">
                <a:off x="5043995" y="3466981"/>
                <a:ext cx="304568"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7" name="Straight Connector 466"/>
              <p:cNvCxnSpPr/>
              <p:nvPr/>
            </p:nvCxnSpPr>
            <p:spPr>
              <a:xfrm rot="16200000" flipH="1">
                <a:off x="5086433" y="3477482"/>
                <a:ext cx="380709"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8" name="Straight Connector 467"/>
              <p:cNvCxnSpPr/>
              <p:nvPr/>
            </p:nvCxnSpPr>
            <p:spPr>
              <a:xfrm rot="5400000">
                <a:off x="5154939" y="3538541"/>
                <a:ext cx="37394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9" name="Straight Connector 468"/>
              <p:cNvCxnSpPr/>
              <p:nvPr/>
            </p:nvCxnSpPr>
            <p:spPr>
              <a:xfrm rot="5400000">
                <a:off x="5264699" y="3497182"/>
                <a:ext cx="301184"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0" name="Straight Connector 469"/>
              <p:cNvCxnSpPr/>
              <p:nvPr/>
            </p:nvCxnSpPr>
            <p:spPr>
              <a:xfrm rot="10800000" flipV="1">
                <a:off x="5335752" y="3504372"/>
                <a:ext cx="304766" cy="21996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1" name="Straight Connector 470"/>
              <p:cNvCxnSpPr/>
              <p:nvPr/>
            </p:nvCxnSpPr>
            <p:spPr>
              <a:xfrm rot="10800000" flipV="1">
                <a:off x="5338971" y="3653419"/>
                <a:ext cx="380958" cy="710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55" name="Group 2253"/>
            <p:cNvGrpSpPr>
              <a:grpSpLocks/>
            </p:cNvGrpSpPr>
            <p:nvPr/>
          </p:nvGrpSpPr>
          <p:grpSpPr bwMode="auto">
            <a:xfrm>
              <a:off x="6292603" y="4174608"/>
              <a:ext cx="609600" cy="304800"/>
              <a:chOff x="5029200" y="3325090"/>
              <a:chExt cx="685800" cy="408710"/>
            </a:xfrm>
          </p:grpSpPr>
          <p:cxnSp>
            <p:nvCxnSpPr>
              <p:cNvPr id="458" name="Straight Connector 457"/>
              <p:cNvCxnSpPr/>
              <p:nvPr/>
            </p:nvCxnSpPr>
            <p:spPr>
              <a:xfrm>
                <a:off x="5029468" y="3582311"/>
                <a:ext cx="228574"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9" name="Straight Connector 458"/>
              <p:cNvCxnSpPr/>
              <p:nvPr/>
            </p:nvCxnSpPr>
            <p:spPr>
              <a:xfrm rot="16200000" flipH="1">
                <a:off x="5040626" y="3468024"/>
                <a:ext cx="304568"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0" name="Straight Connector 459"/>
              <p:cNvCxnSpPr/>
              <p:nvPr/>
            </p:nvCxnSpPr>
            <p:spPr>
              <a:xfrm rot="16200000" flipH="1">
                <a:off x="5085275" y="3478226"/>
                <a:ext cx="382402"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1" name="Straight Connector 460"/>
              <p:cNvCxnSpPr/>
              <p:nvPr/>
            </p:nvCxnSpPr>
            <p:spPr>
              <a:xfrm rot="5400000">
                <a:off x="5143034" y="3543395"/>
                <a:ext cx="38240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2" name="Straight Connector 461"/>
              <p:cNvCxnSpPr/>
              <p:nvPr/>
            </p:nvCxnSpPr>
            <p:spPr>
              <a:xfrm rot="5400000">
                <a:off x="5258141" y="3506119"/>
                <a:ext cx="304568"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3" name="Straight Connector 462"/>
              <p:cNvCxnSpPr/>
              <p:nvPr/>
            </p:nvCxnSpPr>
            <p:spPr>
              <a:xfrm rot="10800000" flipV="1">
                <a:off x="5334234" y="3506170"/>
                <a:ext cx="304766" cy="22842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4" name="Straight Connector 463"/>
              <p:cNvCxnSpPr/>
              <p:nvPr/>
            </p:nvCxnSpPr>
            <p:spPr>
              <a:xfrm rot="10800000" flipV="1">
                <a:off x="5334234" y="3658454"/>
                <a:ext cx="380957" cy="761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56" name="Group 2254"/>
            <p:cNvGrpSpPr>
              <a:grpSpLocks/>
            </p:cNvGrpSpPr>
            <p:nvPr/>
          </p:nvGrpSpPr>
          <p:grpSpPr bwMode="auto">
            <a:xfrm>
              <a:off x="6400793" y="3962400"/>
              <a:ext cx="533399" cy="152400"/>
              <a:chOff x="5029200" y="3325090"/>
              <a:chExt cx="685800" cy="408710"/>
            </a:xfrm>
          </p:grpSpPr>
          <p:cxnSp>
            <p:nvCxnSpPr>
              <p:cNvPr id="451" name="Straight Connector 450"/>
              <p:cNvCxnSpPr/>
              <p:nvPr/>
            </p:nvCxnSpPr>
            <p:spPr>
              <a:xfrm>
                <a:off x="5028041" y="3582920"/>
                <a:ext cx="230330" cy="15228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2" name="Straight Connector 451"/>
              <p:cNvCxnSpPr/>
              <p:nvPr/>
            </p:nvCxnSpPr>
            <p:spPr>
              <a:xfrm rot="16200000" flipH="1">
                <a:off x="5038675" y="3467756"/>
                <a:ext cx="304568" cy="2303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3" name="Straight Connector 452"/>
              <p:cNvCxnSpPr/>
              <p:nvPr/>
            </p:nvCxnSpPr>
            <p:spPr>
              <a:xfrm rot="16200000" flipH="1">
                <a:off x="5082619" y="3479009"/>
                <a:ext cx="382403" cy="758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4" name="Straight Connector 453"/>
              <p:cNvCxnSpPr/>
              <p:nvPr/>
            </p:nvCxnSpPr>
            <p:spPr>
              <a:xfrm rot="5400000">
                <a:off x="5143012" y="3544003"/>
                <a:ext cx="38240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5" name="Straight Connector 454"/>
              <p:cNvCxnSpPr/>
              <p:nvPr/>
            </p:nvCxnSpPr>
            <p:spPr>
              <a:xfrm rot="5400000">
                <a:off x="5257770" y="3507080"/>
                <a:ext cx="304568" cy="1516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6" name="Straight Connector 455"/>
              <p:cNvCxnSpPr/>
              <p:nvPr/>
            </p:nvCxnSpPr>
            <p:spPr>
              <a:xfrm rot="10800000" flipV="1">
                <a:off x="5334213" y="3505087"/>
                <a:ext cx="306170" cy="2301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7" name="Straight Connector 456"/>
              <p:cNvCxnSpPr/>
              <p:nvPr/>
            </p:nvCxnSpPr>
            <p:spPr>
              <a:xfrm rot="10800000" flipV="1">
                <a:off x="5334213" y="3657370"/>
                <a:ext cx="382012" cy="7783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57" name="Group 2255"/>
            <p:cNvGrpSpPr>
              <a:grpSpLocks/>
            </p:cNvGrpSpPr>
            <p:nvPr/>
          </p:nvGrpSpPr>
          <p:grpSpPr bwMode="auto">
            <a:xfrm>
              <a:off x="6495144" y="3733792"/>
              <a:ext cx="404424" cy="168791"/>
              <a:chOff x="5029200" y="3325090"/>
              <a:chExt cx="685800" cy="408710"/>
            </a:xfrm>
          </p:grpSpPr>
          <p:cxnSp>
            <p:nvCxnSpPr>
              <p:cNvPr id="444" name="Straight Connector 443"/>
              <p:cNvCxnSpPr/>
              <p:nvPr/>
            </p:nvCxnSpPr>
            <p:spPr>
              <a:xfrm>
                <a:off x="5030682" y="3579784"/>
                <a:ext cx="229691" cy="15277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5" name="Straight Connector 444"/>
              <p:cNvCxnSpPr/>
              <p:nvPr/>
            </p:nvCxnSpPr>
            <p:spPr>
              <a:xfrm rot="16200000" flipH="1">
                <a:off x="5042444" y="3466465"/>
                <a:ext cx="302490"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6" name="Straight Connector 445"/>
              <p:cNvCxnSpPr/>
              <p:nvPr/>
            </p:nvCxnSpPr>
            <p:spPr>
              <a:xfrm rot="16200000" flipH="1">
                <a:off x="5087606" y="3476720"/>
                <a:ext cx="378877" cy="778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7" name="Straight Connector 446"/>
              <p:cNvCxnSpPr/>
              <p:nvPr/>
            </p:nvCxnSpPr>
            <p:spPr>
              <a:xfrm rot="5400000">
                <a:off x="5145029" y="3543118"/>
                <a:ext cx="37887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8" name="Straight Connector 447"/>
              <p:cNvCxnSpPr/>
              <p:nvPr/>
            </p:nvCxnSpPr>
            <p:spPr>
              <a:xfrm rot="5400000">
                <a:off x="5259169" y="3505365"/>
                <a:ext cx="302490" cy="1518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9" name="Straight Connector 448"/>
              <p:cNvCxnSpPr/>
              <p:nvPr/>
            </p:nvCxnSpPr>
            <p:spPr>
              <a:xfrm rot="10800000" flipV="1">
                <a:off x="5334467" y="3506453"/>
                <a:ext cx="303785" cy="226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0" name="Straight Connector 449"/>
              <p:cNvCxnSpPr/>
              <p:nvPr/>
            </p:nvCxnSpPr>
            <p:spPr>
              <a:xfrm rot="10800000" flipV="1">
                <a:off x="5334467" y="3656171"/>
                <a:ext cx="381585" cy="7638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58" name="Group 2256"/>
            <p:cNvGrpSpPr>
              <a:grpSpLocks/>
            </p:cNvGrpSpPr>
            <p:nvPr/>
          </p:nvGrpSpPr>
          <p:grpSpPr bwMode="auto">
            <a:xfrm>
              <a:off x="6477002" y="3793600"/>
              <a:ext cx="404424" cy="168791"/>
              <a:chOff x="5029200" y="3325090"/>
              <a:chExt cx="685800" cy="408710"/>
            </a:xfrm>
          </p:grpSpPr>
          <p:cxnSp>
            <p:nvCxnSpPr>
              <p:cNvPr id="437" name="Straight Connector 436"/>
              <p:cNvCxnSpPr/>
              <p:nvPr/>
            </p:nvCxnSpPr>
            <p:spPr>
              <a:xfrm>
                <a:off x="5028106" y="3581627"/>
                <a:ext cx="229691" cy="15277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8" name="Straight Connector 437"/>
              <p:cNvCxnSpPr/>
              <p:nvPr/>
            </p:nvCxnSpPr>
            <p:spPr>
              <a:xfrm rot="16200000" flipH="1">
                <a:off x="5038337" y="3466781"/>
                <a:ext cx="305546"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9" name="Straight Connector 438"/>
              <p:cNvCxnSpPr/>
              <p:nvPr/>
            </p:nvCxnSpPr>
            <p:spPr>
              <a:xfrm rot="16200000" flipH="1">
                <a:off x="5083499" y="3477036"/>
                <a:ext cx="381934" cy="77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0" name="Straight Connector 439"/>
              <p:cNvCxnSpPr/>
              <p:nvPr/>
            </p:nvCxnSpPr>
            <p:spPr>
              <a:xfrm rot="5400000">
                <a:off x="5140926" y="3543436"/>
                <a:ext cx="38193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1" name="Straight Connector 440"/>
              <p:cNvCxnSpPr/>
              <p:nvPr/>
            </p:nvCxnSpPr>
            <p:spPr>
              <a:xfrm rot="5400000">
                <a:off x="5255062" y="3505681"/>
                <a:ext cx="305546" cy="1518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2" name="Straight Connector 441"/>
              <p:cNvCxnSpPr/>
              <p:nvPr/>
            </p:nvCxnSpPr>
            <p:spPr>
              <a:xfrm rot="10800000" flipV="1">
                <a:off x="5331891" y="3505242"/>
                <a:ext cx="303785" cy="2291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3" name="Straight Connector 442"/>
              <p:cNvCxnSpPr/>
              <p:nvPr/>
            </p:nvCxnSpPr>
            <p:spPr>
              <a:xfrm rot="10800000" flipV="1">
                <a:off x="5331891" y="3658015"/>
                <a:ext cx="381583" cy="7638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59" name="Group 2257"/>
            <p:cNvGrpSpPr>
              <a:grpSpLocks/>
            </p:cNvGrpSpPr>
            <p:nvPr/>
          </p:nvGrpSpPr>
          <p:grpSpPr bwMode="auto">
            <a:xfrm>
              <a:off x="6414657" y="3567537"/>
              <a:ext cx="404424" cy="168791"/>
              <a:chOff x="5029200" y="3325090"/>
              <a:chExt cx="685800" cy="408710"/>
            </a:xfrm>
          </p:grpSpPr>
          <p:cxnSp>
            <p:nvCxnSpPr>
              <p:cNvPr id="430" name="Straight Connector 429"/>
              <p:cNvCxnSpPr/>
              <p:nvPr/>
            </p:nvCxnSpPr>
            <p:spPr>
              <a:xfrm>
                <a:off x="5030094" y="3582089"/>
                <a:ext cx="229691" cy="15277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1" name="Straight Connector 430"/>
              <p:cNvCxnSpPr/>
              <p:nvPr/>
            </p:nvCxnSpPr>
            <p:spPr>
              <a:xfrm rot="16200000" flipH="1">
                <a:off x="5040325" y="3467243"/>
                <a:ext cx="305546"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2" name="Straight Connector 431"/>
              <p:cNvCxnSpPr/>
              <p:nvPr/>
            </p:nvCxnSpPr>
            <p:spPr>
              <a:xfrm rot="16200000" flipH="1">
                <a:off x="5085490" y="3477498"/>
                <a:ext cx="381932" cy="77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3" name="Straight Connector 432"/>
              <p:cNvCxnSpPr/>
              <p:nvPr/>
            </p:nvCxnSpPr>
            <p:spPr>
              <a:xfrm rot="5400000">
                <a:off x="5142912" y="3543896"/>
                <a:ext cx="381934"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4" name="Straight Connector 433"/>
              <p:cNvCxnSpPr/>
              <p:nvPr/>
            </p:nvCxnSpPr>
            <p:spPr>
              <a:xfrm rot="5400000">
                <a:off x="5257051" y="3506143"/>
                <a:ext cx="305546" cy="1518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5" name="Straight Connector 434"/>
              <p:cNvCxnSpPr/>
              <p:nvPr/>
            </p:nvCxnSpPr>
            <p:spPr>
              <a:xfrm rot="10800000" flipV="1">
                <a:off x="5333879" y="3505702"/>
                <a:ext cx="303785" cy="2291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6" name="Straight Connector 435"/>
              <p:cNvCxnSpPr/>
              <p:nvPr/>
            </p:nvCxnSpPr>
            <p:spPr>
              <a:xfrm rot="10800000" flipV="1">
                <a:off x="5333879" y="3658475"/>
                <a:ext cx="381583" cy="7638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60" name="Group 2258"/>
            <p:cNvGrpSpPr>
              <a:grpSpLocks/>
            </p:cNvGrpSpPr>
            <p:nvPr/>
          </p:nvGrpSpPr>
          <p:grpSpPr bwMode="auto">
            <a:xfrm>
              <a:off x="6439724" y="3498267"/>
              <a:ext cx="404424" cy="168791"/>
              <a:chOff x="5029200" y="3325090"/>
              <a:chExt cx="685800" cy="408710"/>
            </a:xfrm>
          </p:grpSpPr>
          <p:cxnSp>
            <p:nvCxnSpPr>
              <p:cNvPr id="423" name="Straight Connector 422"/>
              <p:cNvCxnSpPr/>
              <p:nvPr/>
            </p:nvCxnSpPr>
            <p:spPr>
              <a:xfrm>
                <a:off x="5028339" y="3581768"/>
                <a:ext cx="229691" cy="15277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4" name="Straight Connector 423"/>
              <p:cNvCxnSpPr/>
              <p:nvPr/>
            </p:nvCxnSpPr>
            <p:spPr>
              <a:xfrm rot="16200000" flipH="1">
                <a:off x="5038573" y="3466921"/>
                <a:ext cx="305546"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5" name="Straight Connector 424"/>
              <p:cNvCxnSpPr/>
              <p:nvPr/>
            </p:nvCxnSpPr>
            <p:spPr>
              <a:xfrm rot="16200000" flipH="1">
                <a:off x="5083735" y="3477176"/>
                <a:ext cx="381934" cy="778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6" name="Straight Connector 425"/>
              <p:cNvCxnSpPr/>
              <p:nvPr/>
            </p:nvCxnSpPr>
            <p:spPr>
              <a:xfrm rot="5400000">
                <a:off x="5141160" y="3543576"/>
                <a:ext cx="38193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7" name="Straight Connector 426"/>
              <p:cNvCxnSpPr/>
              <p:nvPr/>
            </p:nvCxnSpPr>
            <p:spPr>
              <a:xfrm rot="5400000">
                <a:off x="5255298" y="3505821"/>
                <a:ext cx="305546" cy="1518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8" name="Straight Connector 427"/>
              <p:cNvCxnSpPr/>
              <p:nvPr/>
            </p:nvCxnSpPr>
            <p:spPr>
              <a:xfrm rot="10800000" flipV="1">
                <a:off x="5332124" y="3505382"/>
                <a:ext cx="303785" cy="2291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9" name="Straight Connector 428"/>
              <p:cNvCxnSpPr/>
              <p:nvPr/>
            </p:nvCxnSpPr>
            <p:spPr>
              <a:xfrm rot="10800000" flipV="1">
                <a:off x="5332124" y="3658155"/>
                <a:ext cx="381585" cy="7638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61" name="Group 2259"/>
            <p:cNvGrpSpPr>
              <a:grpSpLocks/>
            </p:cNvGrpSpPr>
            <p:nvPr/>
          </p:nvGrpSpPr>
          <p:grpSpPr bwMode="auto">
            <a:xfrm>
              <a:off x="6982697" y="4003957"/>
              <a:ext cx="328224" cy="228599"/>
              <a:chOff x="5029200" y="3325090"/>
              <a:chExt cx="685800" cy="408710"/>
            </a:xfrm>
          </p:grpSpPr>
          <p:cxnSp>
            <p:nvCxnSpPr>
              <p:cNvPr id="416" name="Straight Connector 415"/>
              <p:cNvCxnSpPr/>
              <p:nvPr/>
            </p:nvCxnSpPr>
            <p:spPr>
              <a:xfrm>
                <a:off x="5030267" y="3582859"/>
                <a:ext cx="228239" cy="1511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7" name="Straight Connector 416"/>
              <p:cNvCxnSpPr/>
              <p:nvPr/>
            </p:nvCxnSpPr>
            <p:spPr>
              <a:xfrm rot="16200000" flipH="1">
                <a:off x="5042312" y="3467611"/>
                <a:ext cx="304567" cy="2282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8" name="Straight Connector 417"/>
              <p:cNvCxnSpPr/>
              <p:nvPr/>
            </p:nvCxnSpPr>
            <p:spPr>
              <a:xfrm rot="16200000" flipH="1">
                <a:off x="5083846" y="3477505"/>
                <a:ext cx="381273" cy="7760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9" name="Straight Connector 418"/>
              <p:cNvCxnSpPr/>
              <p:nvPr/>
            </p:nvCxnSpPr>
            <p:spPr>
              <a:xfrm rot="5400000">
                <a:off x="5145470" y="3543379"/>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0" name="Straight Connector 419"/>
              <p:cNvCxnSpPr/>
              <p:nvPr/>
            </p:nvCxnSpPr>
            <p:spPr>
              <a:xfrm rot="5400000">
                <a:off x="5259141" y="3506411"/>
                <a:ext cx="304567" cy="1506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1" name="Straight Connector 420"/>
              <p:cNvCxnSpPr/>
              <p:nvPr/>
            </p:nvCxnSpPr>
            <p:spPr>
              <a:xfrm rot="10800000" flipV="1">
                <a:off x="5336105" y="3506153"/>
                <a:ext cx="301275" cy="227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2" name="Straight Connector 421"/>
              <p:cNvCxnSpPr/>
              <p:nvPr/>
            </p:nvCxnSpPr>
            <p:spPr>
              <a:xfrm rot="10800000" flipV="1">
                <a:off x="5336105" y="3657309"/>
                <a:ext cx="378878" cy="7670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62" name="Group 2260"/>
            <p:cNvGrpSpPr>
              <a:grpSpLocks/>
            </p:cNvGrpSpPr>
            <p:nvPr/>
          </p:nvGrpSpPr>
          <p:grpSpPr bwMode="auto">
            <a:xfrm>
              <a:off x="6934193" y="4031675"/>
              <a:ext cx="187034" cy="554180"/>
              <a:chOff x="5029200" y="3325090"/>
              <a:chExt cx="685800" cy="408710"/>
            </a:xfrm>
          </p:grpSpPr>
          <p:cxnSp>
            <p:nvCxnSpPr>
              <p:cNvPr id="409" name="Straight Connector 408"/>
              <p:cNvCxnSpPr/>
              <p:nvPr/>
            </p:nvCxnSpPr>
            <p:spPr>
              <a:xfrm>
                <a:off x="5032687" y="3581282"/>
                <a:ext cx="224299" cy="15262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0" name="Straight Connector 409"/>
              <p:cNvCxnSpPr/>
              <p:nvPr/>
            </p:nvCxnSpPr>
            <p:spPr>
              <a:xfrm rot="16200000" flipH="1">
                <a:off x="5040743" y="3469598"/>
                <a:ext cx="304314" cy="2242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1" name="Straight Connector 410"/>
              <p:cNvCxnSpPr/>
              <p:nvPr/>
            </p:nvCxnSpPr>
            <p:spPr>
              <a:xfrm rot="16200000" flipH="1">
                <a:off x="5086699" y="3479626"/>
                <a:ext cx="380625" cy="720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2" name="Straight Connector 411"/>
              <p:cNvCxnSpPr/>
              <p:nvPr/>
            </p:nvCxnSpPr>
            <p:spPr>
              <a:xfrm rot="5400000">
                <a:off x="5146783" y="3543592"/>
                <a:ext cx="38062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3" name="Straight Connector 412"/>
              <p:cNvCxnSpPr/>
              <p:nvPr/>
            </p:nvCxnSpPr>
            <p:spPr>
              <a:xfrm rot="5400000">
                <a:off x="5261036" y="3505647"/>
                <a:ext cx="304314" cy="1522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4" name="Straight Connector 413"/>
              <p:cNvCxnSpPr/>
              <p:nvPr/>
            </p:nvCxnSpPr>
            <p:spPr>
              <a:xfrm rot="10800000" flipV="1">
                <a:off x="5337093" y="3504971"/>
                <a:ext cx="304406" cy="22893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5" name="Straight Connector 414"/>
              <p:cNvCxnSpPr/>
              <p:nvPr/>
            </p:nvCxnSpPr>
            <p:spPr>
              <a:xfrm rot="10800000" flipV="1">
                <a:off x="5337093" y="3657593"/>
                <a:ext cx="376499" cy="7631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63" name="Group 2261"/>
            <p:cNvGrpSpPr>
              <a:grpSpLocks/>
            </p:cNvGrpSpPr>
            <p:nvPr/>
          </p:nvGrpSpPr>
          <p:grpSpPr bwMode="auto">
            <a:xfrm>
              <a:off x="6795677" y="4572000"/>
              <a:ext cx="304803" cy="304800"/>
              <a:chOff x="5029200" y="3325090"/>
              <a:chExt cx="685800" cy="408710"/>
            </a:xfrm>
          </p:grpSpPr>
          <p:cxnSp>
            <p:nvCxnSpPr>
              <p:cNvPr id="402" name="Straight Connector 401"/>
              <p:cNvCxnSpPr/>
              <p:nvPr/>
            </p:nvCxnSpPr>
            <p:spPr>
              <a:xfrm>
                <a:off x="5028404" y="3580745"/>
                <a:ext cx="231029"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3" name="Straight Connector 402"/>
              <p:cNvCxnSpPr/>
              <p:nvPr/>
            </p:nvCxnSpPr>
            <p:spPr>
              <a:xfrm rot="16200000" flipH="1">
                <a:off x="5040790" y="3465230"/>
                <a:ext cx="304568" cy="23102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4" name="Straight Connector 403"/>
              <p:cNvCxnSpPr/>
              <p:nvPr/>
            </p:nvCxnSpPr>
            <p:spPr>
              <a:xfrm rot="16200000" flipH="1">
                <a:off x="5083828" y="3476277"/>
                <a:ext cx="380709"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5" name="Straight Connector 404"/>
              <p:cNvCxnSpPr/>
              <p:nvPr/>
            </p:nvCxnSpPr>
            <p:spPr>
              <a:xfrm rot="5400000">
                <a:off x="5142814" y="3542674"/>
                <a:ext cx="380709"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6" name="Straight Connector 405"/>
              <p:cNvCxnSpPr/>
              <p:nvPr/>
            </p:nvCxnSpPr>
            <p:spPr>
              <a:xfrm rot="5400000">
                <a:off x="5257074" y="3504554"/>
                <a:ext cx="304568" cy="15238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7" name="Straight Connector 406"/>
              <p:cNvCxnSpPr/>
              <p:nvPr/>
            </p:nvCxnSpPr>
            <p:spPr>
              <a:xfrm rot="10800000" flipV="1">
                <a:off x="5333167" y="3504603"/>
                <a:ext cx="304763" cy="22842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8" name="Straight Connector 407"/>
              <p:cNvCxnSpPr/>
              <p:nvPr/>
            </p:nvCxnSpPr>
            <p:spPr>
              <a:xfrm rot="10800000" flipV="1">
                <a:off x="5333167" y="3656887"/>
                <a:ext cx="383412" cy="761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0064" name="Group 2262"/>
            <p:cNvGrpSpPr>
              <a:grpSpLocks/>
            </p:cNvGrpSpPr>
            <p:nvPr/>
          </p:nvGrpSpPr>
          <p:grpSpPr bwMode="auto">
            <a:xfrm>
              <a:off x="6781822" y="4648200"/>
              <a:ext cx="304803" cy="304800"/>
              <a:chOff x="5029200" y="3325090"/>
              <a:chExt cx="685800" cy="408710"/>
            </a:xfrm>
          </p:grpSpPr>
          <p:cxnSp>
            <p:nvCxnSpPr>
              <p:cNvPr id="395" name="Straight Connector 394"/>
              <p:cNvCxnSpPr/>
              <p:nvPr/>
            </p:nvCxnSpPr>
            <p:spPr>
              <a:xfrm>
                <a:off x="5030082" y="3581782"/>
                <a:ext cx="226115"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6" name="Straight Connector 395"/>
              <p:cNvCxnSpPr/>
              <p:nvPr/>
            </p:nvCxnSpPr>
            <p:spPr>
              <a:xfrm rot="16200000" flipH="1">
                <a:off x="5040010" y="3468724"/>
                <a:ext cx="304568" cy="22611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7" name="Straight Connector 396"/>
              <p:cNvCxnSpPr/>
              <p:nvPr/>
            </p:nvCxnSpPr>
            <p:spPr>
              <a:xfrm rot="16200000" flipH="1">
                <a:off x="5084660" y="3476468"/>
                <a:ext cx="382402"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8" name="Straight Connector 397"/>
              <p:cNvCxnSpPr/>
              <p:nvPr/>
            </p:nvCxnSpPr>
            <p:spPr>
              <a:xfrm rot="5400000">
                <a:off x="5143646" y="3542865"/>
                <a:ext cx="38240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9" name="Straight Connector 398"/>
              <p:cNvCxnSpPr/>
              <p:nvPr/>
            </p:nvCxnSpPr>
            <p:spPr>
              <a:xfrm rot="5400000">
                <a:off x="5258752" y="3505592"/>
                <a:ext cx="304568" cy="15238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0" name="Straight Connector 399"/>
              <p:cNvCxnSpPr/>
              <p:nvPr/>
            </p:nvCxnSpPr>
            <p:spPr>
              <a:xfrm rot="10800000" flipV="1">
                <a:off x="5334846" y="3505639"/>
                <a:ext cx="304763" cy="22842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1" name="Straight Connector 400"/>
              <p:cNvCxnSpPr/>
              <p:nvPr/>
            </p:nvCxnSpPr>
            <p:spPr>
              <a:xfrm rot="10800000" flipV="1">
                <a:off x="5334846" y="3657923"/>
                <a:ext cx="378495" cy="76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394" name="Group 499"/>
          <p:cNvGrpSpPr>
            <a:grpSpLocks/>
          </p:cNvGrpSpPr>
          <p:nvPr/>
        </p:nvGrpSpPr>
        <p:grpSpPr bwMode="auto">
          <a:xfrm>
            <a:off x="2133600" y="3124200"/>
            <a:ext cx="762000" cy="2743200"/>
            <a:chOff x="6262255" y="3498275"/>
            <a:chExt cx="1048658" cy="2362198"/>
          </a:xfrm>
        </p:grpSpPr>
        <p:sp>
          <p:nvSpPr>
            <p:cNvPr id="501" name="Freeform 500"/>
            <p:cNvSpPr/>
            <p:nvPr/>
          </p:nvSpPr>
          <p:spPr>
            <a:xfrm>
              <a:off x="6520050" y="3712896"/>
              <a:ext cx="297120" cy="2147577"/>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502" name="Freeform 501"/>
            <p:cNvSpPr/>
            <p:nvPr/>
          </p:nvSpPr>
          <p:spPr>
            <a:xfrm>
              <a:off x="6635840" y="4211856"/>
              <a:ext cx="500297" cy="1176998"/>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29928" name="Group 2371"/>
            <p:cNvGrpSpPr>
              <a:grpSpLocks/>
            </p:cNvGrpSpPr>
            <p:nvPr/>
          </p:nvGrpSpPr>
          <p:grpSpPr bwMode="auto">
            <a:xfrm>
              <a:off x="6324600" y="5098470"/>
              <a:ext cx="609600" cy="304800"/>
              <a:chOff x="5029200" y="3325090"/>
              <a:chExt cx="685800" cy="408710"/>
            </a:xfrm>
          </p:grpSpPr>
          <p:cxnSp>
            <p:nvCxnSpPr>
              <p:cNvPr id="616" name="Straight Connector 615"/>
              <p:cNvCxnSpPr/>
              <p:nvPr/>
            </p:nvCxnSpPr>
            <p:spPr>
              <a:xfrm>
                <a:off x="5030338" y="3582489"/>
                <a:ext cx="228574"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7" name="Straight Connector 616"/>
              <p:cNvCxnSpPr/>
              <p:nvPr/>
            </p:nvCxnSpPr>
            <p:spPr>
              <a:xfrm rot="16200000" flipH="1">
                <a:off x="5041638" y="3468202"/>
                <a:ext cx="304285"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8" name="Straight Connector 617"/>
              <p:cNvCxnSpPr/>
              <p:nvPr/>
            </p:nvCxnSpPr>
            <p:spPr>
              <a:xfrm rot="16200000" flipH="1">
                <a:off x="5086710" y="3478403"/>
                <a:ext cx="381273"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9" name="Straight Connector 618"/>
              <p:cNvCxnSpPr/>
              <p:nvPr/>
            </p:nvCxnSpPr>
            <p:spPr>
              <a:xfrm rot="5400000">
                <a:off x="5144468" y="3543995"/>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0" name="Straight Connector 619"/>
              <p:cNvCxnSpPr/>
              <p:nvPr/>
            </p:nvCxnSpPr>
            <p:spPr>
              <a:xfrm rot="5400000">
                <a:off x="5259153" y="3506297"/>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1" name="Straight Connector 620"/>
              <p:cNvCxnSpPr/>
              <p:nvPr/>
            </p:nvCxnSpPr>
            <p:spPr>
              <a:xfrm rot="10800000" flipV="1">
                <a:off x="5335104" y="3505502"/>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2" name="Straight Connector 621"/>
              <p:cNvCxnSpPr/>
              <p:nvPr/>
            </p:nvCxnSpPr>
            <p:spPr>
              <a:xfrm rot="10800000" flipV="1">
                <a:off x="5335104" y="3657644"/>
                <a:ext cx="380957"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29" name="Group 2372"/>
            <p:cNvGrpSpPr>
              <a:grpSpLocks/>
            </p:cNvGrpSpPr>
            <p:nvPr/>
          </p:nvGrpSpPr>
          <p:grpSpPr bwMode="auto">
            <a:xfrm>
              <a:off x="6393875" y="5105400"/>
              <a:ext cx="609600" cy="304800"/>
              <a:chOff x="5029200" y="3325090"/>
              <a:chExt cx="685800" cy="408710"/>
            </a:xfrm>
          </p:grpSpPr>
          <p:cxnSp>
            <p:nvCxnSpPr>
              <p:cNvPr id="609" name="Straight Connector 608"/>
              <p:cNvCxnSpPr/>
              <p:nvPr/>
            </p:nvCxnSpPr>
            <p:spPr>
              <a:xfrm>
                <a:off x="5028595" y="3582362"/>
                <a:ext cx="228575" cy="15214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0" name="Straight Connector 609"/>
              <p:cNvCxnSpPr/>
              <p:nvPr/>
            </p:nvCxnSpPr>
            <p:spPr>
              <a:xfrm rot="16200000" flipH="1">
                <a:off x="5039895" y="3468076"/>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1" name="Straight Connector 610"/>
              <p:cNvCxnSpPr/>
              <p:nvPr/>
            </p:nvCxnSpPr>
            <p:spPr>
              <a:xfrm rot="16200000" flipH="1">
                <a:off x="5084967" y="3478278"/>
                <a:ext cx="381273"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2" name="Straight Connector 611"/>
              <p:cNvCxnSpPr/>
              <p:nvPr/>
            </p:nvCxnSpPr>
            <p:spPr>
              <a:xfrm rot="5400000">
                <a:off x="5142724" y="3543869"/>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3" name="Straight Connector 612"/>
              <p:cNvCxnSpPr/>
              <p:nvPr/>
            </p:nvCxnSpPr>
            <p:spPr>
              <a:xfrm rot="5400000">
                <a:off x="5257410" y="3506172"/>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4" name="Straight Connector 613"/>
              <p:cNvCxnSpPr/>
              <p:nvPr/>
            </p:nvCxnSpPr>
            <p:spPr>
              <a:xfrm rot="10800000" flipV="1">
                <a:off x="5333361" y="3505375"/>
                <a:ext cx="304766" cy="229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5" name="Straight Connector 614"/>
              <p:cNvCxnSpPr/>
              <p:nvPr/>
            </p:nvCxnSpPr>
            <p:spPr>
              <a:xfrm rot="10800000" flipV="1">
                <a:off x="5333361" y="3657518"/>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30" name="Group 2373"/>
            <p:cNvGrpSpPr>
              <a:grpSpLocks/>
            </p:cNvGrpSpPr>
            <p:nvPr/>
          </p:nvGrpSpPr>
          <p:grpSpPr bwMode="auto">
            <a:xfrm>
              <a:off x="6276110" y="4648200"/>
              <a:ext cx="609600" cy="304800"/>
              <a:chOff x="5029200" y="3325090"/>
              <a:chExt cx="685800" cy="408710"/>
            </a:xfrm>
          </p:grpSpPr>
          <p:cxnSp>
            <p:nvCxnSpPr>
              <p:cNvPr id="602" name="Straight Connector 601"/>
              <p:cNvCxnSpPr/>
              <p:nvPr/>
            </p:nvCxnSpPr>
            <p:spPr>
              <a:xfrm>
                <a:off x="5028359" y="3581358"/>
                <a:ext cx="228575"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3" name="Straight Connector 602"/>
              <p:cNvCxnSpPr/>
              <p:nvPr/>
            </p:nvCxnSpPr>
            <p:spPr>
              <a:xfrm rot="16200000" flipH="1">
                <a:off x="5039659" y="3467070"/>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4" name="Straight Connector 603"/>
              <p:cNvCxnSpPr/>
              <p:nvPr/>
            </p:nvCxnSpPr>
            <p:spPr>
              <a:xfrm rot="16200000" flipH="1">
                <a:off x="5084731" y="3477273"/>
                <a:ext cx="381273"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5" name="Straight Connector 604"/>
              <p:cNvCxnSpPr/>
              <p:nvPr/>
            </p:nvCxnSpPr>
            <p:spPr>
              <a:xfrm rot="5400000">
                <a:off x="5142489" y="3542863"/>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6" name="Straight Connector 605"/>
              <p:cNvCxnSpPr/>
              <p:nvPr/>
            </p:nvCxnSpPr>
            <p:spPr>
              <a:xfrm rot="5400000">
                <a:off x="5257174" y="3505166"/>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7" name="Straight Connector 606"/>
              <p:cNvCxnSpPr/>
              <p:nvPr/>
            </p:nvCxnSpPr>
            <p:spPr>
              <a:xfrm rot="10800000" flipV="1">
                <a:off x="5333125" y="3504370"/>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8" name="Straight Connector 607"/>
              <p:cNvCxnSpPr/>
              <p:nvPr/>
            </p:nvCxnSpPr>
            <p:spPr>
              <a:xfrm rot="10800000" flipV="1">
                <a:off x="5333125" y="3656512"/>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31" name="Group 2374"/>
            <p:cNvGrpSpPr>
              <a:grpSpLocks/>
            </p:cNvGrpSpPr>
            <p:nvPr/>
          </p:nvGrpSpPr>
          <p:grpSpPr bwMode="auto">
            <a:xfrm rot="-1164026">
              <a:off x="6262249" y="4648200"/>
              <a:ext cx="609600" cy="304800"/>
              <a:chOff x="5029200" y="3325090"/>
              <a:chExt cx="685800" cy="408710"/>
            </a:xfrm>
          </p:grpSpPr>
          <p:cxnSp>
            <p:nvCxnSpPr>
              <p:cNvPr id="595" name="Straight Connector 594"/>
              <p:cNvCxnSpPr/>
              <p:nvPr/>
            </p:nvCxnSpPr>
            <p:spPr>
              <a:xfrm>
                <a:off x="5024365" y="3572445"/>
                <a:ext cx="228574" cy="15214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6" name="Straight Connector 595"/>
              <p:cNvCxnSpPr/>
              <p:nvPr/>
            </p:nvCxnSpPr>
            <p:spPr>
              <a:xfrm rot="16200000" flipH="1">
                <a:off x="5033745" y="3456268"/>
                <a:ext cx="304285"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7" name="Straight Connector 596"/>
              <p:cNvCxnSpPr/>
              <p:nvPr/>
            </p:nvCxnSpPr>
            <p:spPr>
              <a:xfrm rot="16200000" flipH="1">
                <a:off x="5078354" y="3466833"/>
                <a:ext cx="381273"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8" name="Straight Connector 597"/>
              <p:cNvCxnSpPr/>
              <p:nvPr/>
            </p:nvCxnSpPr>
            <p:spPr>
              <a:xfrm rot="5400000">
                <a:off x="5137207" y="3532047"/>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9" name="Straight Connector 598"/>
              <p:cNvCxnSpPr/>
              <p:nvPr/>
            </p:nvCxnSpPr>
            <p:spPr>
              <a:xfrm rot="5400000">
                <a:off x="5253311" y="3495674"/>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0" name="Straight Connector 599"/>
              <p:cNvCxnSpPr/>
              <p:nvPr/>
            </p:nvCxnSpPr>
            <p:spPr>
              <a:xfrm rot="10800000" flipV="1">
                <a:off x="5334094" y="3500930"/>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1" name="Straight Connector 600"/>
              <p:cNvCxnSpPr/>
              <p:nvPr/>
            </p:nvCxnSpPr>
            <p:spPr>
              <a:xfrm rot="10800000" flipV="1">
                <a:off x="5330213" y="3645261"/>
                <a:ext cx="380957"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32" name="Group 2375"/>
            <p:cNvGrpSpPr>
              <a:grpSpLocks/>
            </p:cNvGrpSpPr>
            <p:nvPr/>
          </p:nvGrpSpPr>
          <p:grpSpPr bwMode="auto">
            <a:xfrm rot="-1164026">
              <a:off x="6291278" y="4131192"/>
              <a:ext cx="609600" cy="304800"/>
              <a:chOff x="5029200" y="3325090"/>
              <a:chExt cx="685800" cy="408710"/>
            </a:xfrm>
          </p:grpSpPr>
          <p:cxnSp>
            <p:nvCxnSpPr>
              <p:cNvPr id="588" name="Straight Connector 587"/>
              <p:cNvCxnSpPr/>
              <p:nvPr/>
            </p:nvCxnSpPr>
            <p:spPr>
              <a:xfrm>
                <a:off x="5020399" y="3573742"/>
                <a:ext cx="228574"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9" name="Straight Connector 588"/>
              <p:cNvCxnSpPr/>
              <p:nvPr/>
            </p:nvCxnSpPr>
            <p:spPr>
              <a:xfrm rot="16200000" flipH="1">
                <a:off x="5025827" y="3460413"/>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0" name="Straight Connector 589"/>
              <p:cNvCxnSpPr/>
              <p:nvPr/>
            </p:nvCxnSpPr>
            <p:spPr>
              <a:xfrm rot="16200000" flipH="1">
                <a:off x="5074389" y="3468129"/>
                <a:ext cx="381273"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1" name="Straight Connector 590"/>
              <p:cNvCxnSpPr/>
              <p:nvPr/>
            </p:nvCxnSpPr>
            <p:spPr>
              <a:xfrm rot="5400000">
                <a:off x="5131100" y="3535937"/>
                <a:ext cx="38310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2" name="Straight Connector 591"/>
              <p:cNvCxnSpPr/>
              <p:nvPr/>
            </p:nvCxnSpPr>
            <p:spPr>
              <a:xfrm rot="5400000">
                <a:off x="5251025" y="3502510"/>
                <a:ext cx="306119"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3" name="Straight Connector 592"/>
              <p:cNvCxnSpPr/>
              <p:nvPr/>
            </p:nvCxnSpPr>
            <p:spPr>
              <a:xfrm rot="10800000" flipV="1">
                <a:off x="5325492" y="3501008"/>
                <a:ext cx="304766" cy="229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4" name="Straight Connector 593"/>
              <p:cNvCxnSpPr/>
              <p:nvPr/>
            </p:nvCxnSpPr>
            <p:spPr>
              <a:xfrm rot="10800000" flipV="1">
                <a:off x="5321479" y="3651135"/>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33" name="Group 2376"/>
            <p:cNvGrpSpPr>
              <a:grpSpLocks/>
            </p:cNvGrpSpPr>
            <p:nvPr/>
          </p:nvGrpSpPr>
          <p:grpSpPr bwMode="auto">
            <a:xfrm>
              <a:off x="6292603" y="4174608"/>
              <a:ext cx="609600" cy="304800"/>
              <a:chOff x="5029200" y="3325090"/>
              <a:chExt cx="685800" cy="408710"/>
            </a:xfrm>
          </p:grpSpPr>
          <p:cxnSp>
            <p:nvCxnSpPr>
              <p:cNvPr id="581" name="Straight Connector 580"/>
              <p:cNvCxnSpPr/>
              <p:nvPr/>
            </p:nvCxnSpPr>
            <p:spPr>
              <a:xfrm>
                <a:off x="5029468" y="3582170"/>
                <a:ext cx="228575"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2" name="Straight Connector 581"/>
              <p:cNvCxnSpPr/>
              <p:nvPr/>
            </p:nvCxnSpPr>
            <p:spPr>
              <a:xfrm rot="16200000" flipH="1">
                <a:off x="5040768" y="3467882"/>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3" name="Straight Connector 582"/>
              <p:cNvCxnSpPr/>
              <p:nvPr/>
            </p:nvCxnSpPr>
            <p:spPr>
              <a:xfrm rot="16200000" flipH="1">
                <a:off x="5085840" y="3478085"/>
                <a:ext cx="381273"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4" name="Straight Connector 583"/>
              <p:cNvCxnSpPr/>
              <p:nvPr/>
            </p:nvCxnSpPr>
            <p:spPr>
              <a:xfrm rot="5400000">
                <a:off x="5143597" y="3543675"/>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5" name="Straight Connector 584"/>
              <p:cNvCxnSpPr/>
              <p:nvPr/>
            </p:nvCxnSpPr>
            <p:spPr>
              <a:xfrm rot="5400000">
                <a:off x="5258283" y="3505978"/>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6" name="Straight Connector 585"/>
              <p:cNvCxnSpPr/>
              <p:nvPr/>
            </p:nvCxnSpPr>
            <p:spPr>
              <a:xfrm rot="10800000" flipV="1">
                <a:off x="5334234" y="3505182"/>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7" name="Straight Connector 586"/>
              <p:cNvCxnSpPr/>
              <p:nvPr/>
            </p:nvCxnSpPr>
            <p:spPr>
              <a:xfrm rot="10800000" flipV="1">
                <a:off x="5334234" y="3657324"/>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34" name="Group 2377"/>
            <p:cNvGrpSpPr>
              <a:grpSpLocks/>
            </p:cNvGrpSpPr>
            <p:nvPr/>
          </p:nvGrpSpPr>
          <p:grpSpPr bwMode="auto">
            <a:xfrm>
              <a:off x="6400793" y="3962400"/>
              <a:ext cx="533399" cy="152400"/>
              <a:chOff x="5029200" y="3325090"/>
              <a:chExt cx="685800" cy="408710"/>
            </a:xfrm>
          </p:grpSpPr>
          <p:cxnSp>
            <p:nvCxnSpPr>
              <p:cNvPr id="574" name="Straight Connector 573"/>
              <p:cNvCxnSpPr/>
              <p:nvPr/>
            </p:nvCxnSpPr>
            <p:spPr>
              <a:xfrm>
                <a:off x="5028041" y="3583485"/>
                <a:ext cx="230330" cy="15031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5" name="Straight Connector 574"/>
              <p:cNvCxnSpPr/>
              <p:nvPr/>
            </p:nvCxnSpPr>
            <p:spPr>
              <a:xfrm rot="16200000" flipH="1">
                <a:off x="5038814" y="3466487"/>
                <a:ext cx="304286" cy="2303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6" name="Straight Connector 575"/>
              <p:cNvCxnSpPr/>
              <p:nvPr/>
            </p:nvCxnSpPr>
            <p:spPr>
              <a:xfrm rot="16200000" flipH="1">
                <a:off x="5085015" y="3477744"/>
                <a:ext cx="377608" cy="7584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7" name="Straight Connector 576"/>
              <p:cNvCxnSpPr/>
              <p:nvPr/>
            </p:nvCxnSpPr>
            <p:spPr>
              <a:xfrm rot="5400000">
                <a:off x="5145406" y="3544993"/>
                <a:ext cx="37760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8" name="Straight Connector 577"/>
              <p:cNvCxnSpPr/>
              <p:nvPr/>
            </p:nvCxnSpPr>
            <p:spPr>
              <a:xfrm rot="5400000">
                <a:off x="5257909" y="3505812"/>
                <a:ext cx="304286" cy="1516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9" name="Straight Connector 578"/>
              <p:cNvCxnSpPr/>
              <p:nvPr/>
            </p:nvCxnSpPr>
            <p:spPr>
              <a:xfrm rot="10800000" flipV="1">
                <a:off x="5334211" y="3506498"/>
                <a:ext cx="306172" cy="22729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0" name="Straight Connector 579"/>
              <p:cNvCxnSpPr/>
              <p:nvPr/>
            </p:nvCxnSpPr>
            <p:spPr>
              <a:xfrm rot="10800000" flipV="1">
                <a:off x="5334211" y="3656806"/>
                <a:ext cx="382012" cy="7698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35" name="Group 2378"/>
            <p:cNvGrpSpPr>
              <a:grpSpLocks/>
            </p:cNvGrpSpPr>
            <p:nvPr/>
          </p:nvGrpSpPr>
          <p:grpSpPr bwMode="auto">
            <a:xfrm>
              <a:off x="6495143" y="3733792"/>
              <a:ext cx="404424" cy="168791"/>
              <a:chOff x="5029200" y="3325090"/>
              <a:chExt cx="685800" cy="408710"/>
            </a:xfrm>
          </p:grpSpPr>
          <p:cxnSp>
            <p:nvCxnSpPr>
              <p:cNvPr id="567" name="Straight Connector 566"/>
              <p:cNvCxnSpPr/>
              <p:nvPr/>
            </p:nvCxnSpPr>
            <p:spPr>
              <a:xfrm>
                <a:off x="5030687" y="3582329"/>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8" name="Straight Connector 567"/>
              <p:cNvCxnSpPr/>
              <p:nvPr/>
            </p:nvCxnSpPr>
            <p:spPr>
              <a:xfrm rot="16200000" flipH="1">
                <a:off x="5041430" y="3467482"/>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9" name="Straight Connector 568"/>
              <p:cNvCxnSpPr/>
              <p:nvPr/>
            </p:nvCxnSpPr>
            <p:spPr>
              <a:xfrm rot="16200000" flipH="1">
                <a:off x="5085065" y="3477228"/>
                <a:ext cx="383968" cy="77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0" name="Straight Connector 569"/>
              <p:cNvCxnSpPr/>
              <p:nvPr/>
            </p:nvCxnSpPr>
            <p:spPr>
              <a:xfrm rot="5400000">
                <a:off x="5142488" y="3542608"/>
                <a:ext cx="38396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1" name="Straight Connector 570"/>
              <p:cNvCxnSpPr/>
              <p:nvPr/>
            </p:nvCxnSpPr>
            <p:spPr>
              <a:xfrm rot="5400000">
                <a:off x="5258156" y="3506382"/>
                <a:ext cx="304527" cy="1518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2" name="Straight Connector 571"/>
              <p:cNvCxnSpPr/>
              <p:nvPr/>
            </p:nvCxnSpPr>
            <p:spPr>
              <a:xfrm rot="10800000" flipV="1">
                <a:off x="5334472" y="3506198"/>
                <a:ext cx="303785" cy="2283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3" name="Straight Connector 572"/>
              <p:cNvCxnSpPr/>
              <p:nvPr/>
            </p:nvCxnSpPr>
            <p:spPr>
              <a:xfrm rot="10800000" flipV="1">
                <a:off x="5334472" y="3658462"/>
                <a:ext cx="381583" cy="76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36" name="Group 2379"/>
            <p:cNvGrpSpPr>
              <a:grpSpLocks/>
            </p:cNvGrpSpPr>
            <p:nvPr/>
          </p:nvGrpSpPr>
          <p:grpSpPr bwMode="auto">
            <a:xfrm>
              <a:off x="6477001" y="3793600"/>
              <a:ext cx="404424" cy="168791"/>
              <a:chOff x="5029200" y="3325090"/>
              <a:chExt cx="685800" cy="408710"/>
            </a:xfrm>
          </p:grpSpPr>
          <p:cxnSp>
            <p:nvCxnSpPr>
              <p:cNvPr id="560" name="Straight Connector 559"/>
              <p:cNvCxnSpPr/>
              <p:nvPr/>
            </p:nvCxnSpPr>
            <p:spPr>
              <a:xfrm>
                <a:off x="5028106" y="3583155"/>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1" name="Straight Connector 560"/>
              <p:cNvCxnSpPr/>
              <p:nvPr/>
            </p:nvCxnSpPr>
            <p:spPr>
              <a:xfrm rot="16200000" flipH="1">
                <a:off x="5038851" y="3468308"/>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2" name="Straight Connector 561"/>
              <p:cNvCxnSpPr/>
              <p:nvPr/>
            </p:nvCxnSpPr>
            <p:spPr>
              <a:xfrm rot="16200000" flipH="1">
                <a:off x="5082484" y="3478053"/>
                <a:ext cx="383968" cy="778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3" name="Straight Connector 562"/>
              <p:cNvCxnSpPr/>
              <p:nvPr/>
            </p:nvCxnSpPr>
            <p:spPr>
              <a:xfrm rot="5400000">
                <a:off x="5139907" y="3543434"/>
                <a:ext cx="38396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4" name="Straight Connector 563"/>
              <p:cNvCxnSpPr/>
              <p:nvPr/>
            </p:nvCxnSpPr>
            <p:spPr>
              <a:xfrm rot="5400000">
                <a:off x="5255574" y="3507208"/>
                <a:ext cx="304527" cy="1518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5" name="Straight Connector 564"/>
              <p:cNvCxnSpPr/>
              <p:nvPr/>
            </p:nvCxnSpPr>
            <p:spPr>
              <a:xfrm rot="10800000" flipV="1">
                <a:off x="5331891" y="3507024"/>
                <a:ext cx="303785" cy="2283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6" name="Straight Connector 565"/>
              <p:cNvCxnSpPr/>
              <p:nvPr/>
            </p:nvCxnSpPr>
            <p:spPr>
              <a:xfrm rot="10800000" flipV="1">
                <a:off x="5331891" y="3659287"/>
                <a:ext cx="381585" cy="76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37" name="Group 2380"/>
            <p:cNvGrpSpPr>
              <a:grpSpLocks/>
            </p:cNvGrpSpPr>
            <p:nvPr/>
          </p:nvGrpSpPr>
          <p:grpSpPr bwMode="auto">
            <a:xfrm>
              <a:off x="6414656" y="3567537"/>
              <a:ext cx="404424" cy="168791"/>
              <a:chOff x="5029200" y="3325090"/>
              <a:chExt cx="685800" cy="408710"/>
            </a:xfrm>
          </p:grpSpPr>
          <p:cxnSp>
            <p:nvCxnSpPr>
              <p:cNvPr id="553" name="Straight Connector 552"/>
              <p:cNvCxnSpPr/>
              <p:nvPr/>
            </p:nvCxnSpPr>
            <p:spPr>
              <a:xfrm>
                <a:off x="5030096" y="3581070"/>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4" name="Straight Connector 553"/>
              <p:cNvCxnSpPr/>
              <p:nvPr/>
            </p:nvCxnSpPr>
            <p:spPr>
              <a:xfrm rot="16200000" flipH="1">
                <a:off x="5040842" y="3466223"/>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5" name="Straight Connector 554"/>
              <p:cNvCxnSpPr/>
              <p:nvPr/>
            </p:nvCxnSpPr>
            <p:spPr>
              <a:xfrm rot="16200000" flipH="1">
                <a:off x="5086131" y="3477624"/>
                <a:ext cx="380657" cy="778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6" name="Straight Connector 555"/>
              <p:cNvCxnSpPr/>
              <p:nvPr/>
            </p:nvCxnSpPr>
            <p:spPr>
              <a:xfrm rot="5400000">
                <a:off x="5143553" y="3543004"/>
                <a:ext cx="38065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7" name="Straight Connector 556"/>
              <p:cNvCxnSpPr/>
              <p:nvPr/>
            </p:nvCxnSpPr>
            <p:spPr>
              <a:xfrm rot="5400000">
                <a:off x="5257565" y="3505123"/>
                <a:ext cx="304527" cy="1518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8" name="Straight Connector 557"/>
              <p:cNvCxnSpPr/>
              <p:nvPr/>
            </p:nvCxnSpPr>
            <p:spPr>
              <a:xfrm rot="10800000" flipV="1">
                <a:off x="5333882" y="3504939"/>
                <a:ext cx="303785" cy="2283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9" name="Straight Connector 558"/>
              <p:cNvCxnSpPr/>
              <p:nvPr/>
            </p:nvCxnSpPr>
            <p:spPr>
              <a:xfrm rot="10800000" flipV="1">
                <a:off x="5333882" y="3657202"/>
                <a:ext cx="381585" cy="76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38" name="Group 2381"/>
            <p:cNvGrpSpPr>
              <a:grpSpLocks/>
            </p:cNvGrpSpPr>
            <p:nvPr/>
          </p:nvGrpSpPr>
          <p:grpSpPr bwMode="auto">
            <a:xfrm>
              <a:off x="6439723" y="3498267"/>
              <a:ext cx="404424" cy="168791"/>
              <a:chOff x="5029200" y="3325090"/>
              <a:chExt cx="685800" cy="408710"/>
            </a:xfrm>
          </p:grpSpPr>
          <p:cxnSp>
            <p:nvCxnSpPr>
              <p:cNvPr id="546" name="Straight Connector 545"/>
              <p:cNvCxnSpPr/>
              <p:nvPr/>
            </p:nvCxnSpPr>
            <p:spPr>
              <a:xfrm>
                <a:off x="5028341" y="3579985"/>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7" name="Straight Connector 546"/>
              <p:cNvCxnSpPr/>
              <p:nvPr/>
            </p:nvCxnSpPr>
            <p:spPr>
              <a:xfrm rot="16200000" flipH="1">
                <a:off x="5039085" y="3465139"/>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p:cNvCxnSpPr/>
              <p:nvPr/>
            </p:nvCxnSpPr>
            <p:spPr>
              <a:xfrm rot="16200000" flipH="1">
                <a:off x="5084373" y="3476540"/>
                <a:ext cx="380659" cy="77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9" name="Straight Connector 548"/>
              <p:cNvCxnSpPr/>
              <p:nvPr/>
            </p:nvCxnSpPr>
            <p:spPr>
              <a:xfrm rot="5400000">
                <a:off x="5141796" y="3541920"/>
                <a:ext cx="380659"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0" name="Straight Connector 549"/>
              <p:cNvCxnSpPr/>
              <p:nvPr/>
            </p:nvCxnSpPr>
            <p:spPr>
              <a:xfrm rot="5400000">
                <a:off x="5255810" y="3504039"/>
                <a:ext cx="304527" cy="1518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1" name="Straight Connector 550"/>
              <p:cNvCxnSpPr/>
              <p:nvPr/>
            </p:nvCxnSpPr>
            <p:spPr>
              <a:xfrm rot="10800000" flipV="1">
                <a:off x="5332127" y="3503853"/>
                <a:ext cx="303785" cy="22839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2" name="Straight Connector 551"/>
              <p:cNvCxnSpPr/>
              <p:nvPr/>
            </p:nvCxnSpPr>
            <p:spPr>
              <a:xfrm rot="10800000" flipV="1">
                <a:off x="5332127" y="3656116"/>
                <a:ext cx="381583" cy="761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39" name="Group 2382"/>
            <p:cNvGrpSpPr>
              <a:grpSpLocks/>
            </p:cNvGrpSpPr>
            <p:nvPr/>
          </p:nvGrpSpPr>
          <p:grpSpPr bwMode="auto">
            <a:xfrm>
              <a:off x="6982697" y="4003957"/>
              <a:ext cx="328224" cy="228599"/>
              <a:chOff x="5029200" y="3325090"/>
              <a:chExt cx="685800" cy="408710"/>
            </a:xfrm>
          </p:grpSpPr>
          <p:cxnSp>
            <p:nvCxnSpPr>
              <p:cNvPr id="539" name="Straight Connector 538"/>
              <p:cNvCxnSpPr/>
              <p:nvPr/>
            </p:nvCxnSpPr>
            <p:spPr>
              <a:xfrm>
                <a:off x="5030267" y="3581920"/>
                <a:ext cx="228239" cy="15153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0" name="Straight Connector 539"/>
              <p:cNvCxnSpPr/>
              <p:nvPr/>
            </p:nvCxnSpPr>
            <p:spPr>
              <a:xfrm rot="16200000" flipH="1">
                <a:off x="5041847" y="3466577"/>
                <a:ext cx="305509" cy="2282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1" name="Straight Connector 540"/>
              <p:cNvCxnSpPr/>
              <p:nvPr/>
            </p:nvCxnSpPr>
            <p:spPr>
              <a:xfrm rot="16200000" flipH="1">
                <a:off x="5083847" y="3477128"/>
                <a:ext cx="381275" cy="776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2" name="Straight Connector 541"/>
              <p:cNvCxnSpPr/>
              <p:nvPr/>
            </p:nvCxnSpPr>
            <p:spPr>
              <a:xfrm rot="5400000">
                <a:off x="5145471" y="3542815"/>
                <a:ext cx="38127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3" name="Straight Connector 542"/>
              <p:cNvCxnSpPr/>
              <p:nvPr/>
            </p:nvCxnSpPr>
            <p:spPr>
              <a:xfrm rot="5400000">
                <a:off x="5258673" y="3505379"/>
                <a:ext cx="305509" cy="1506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4" name="Straight Connector 543"/>
              <p:cNvCxnSpPr/>
              <p:nvPr/>
            </p:nvCxnSpPr>
            <p:spPr>
              <a:xfrm rot="10800000" flipV="1">
                <a:off x="5336108" y="3506153"/>
                <a:ext cx="301275" cy="2272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5" name="Straight Connector 544"/>
              <p:cNvCxnSpPr/>
              <p:nvPr/>
            </p:nvCxnSpPr>
            <p:spPr>
              <a:xfrm rot="10800000" flipV="1">
                <a:off x="5336108" y="3657685"/>
                <a:ext cx="378875" cy="7576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40" name="Group 2383"/>
            <p:cNvGrpSpPr>
              <a:grpSpLocks/>
            </p:cNvGrpSpPr>
            <p:nvPr/>
          </p:nvGrpSpPr>
          <p:grpSpPr bwMode="auto">
            <a:xfrm>
              <a:off x="6934193" y="4031675"/>
              <a:ext cx="187034" cy="554180"/>
              <a:chOff x="5029200" y="3325090"/>
              <a:chExt cx="685800" cy="408710"/>
            </a:xfrm>
          </p:grpSpPr>
          <p:cxnSp>
            <p:nvCxnSpPr>
              <p:cNvPr id="532" name="Straight Connector 531"/>
              <p:cNvCxnSpPr/>
              <p:nvPr/>
            </p:nvCxnSpPr>
            <p:spPr>
              <a:xfrm>
                <a:off x="5032687" y="3581980"/>
                <a:ext cx="224299" cy="15223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3" name="Straight Connector 532"/>
              <p:cNvCxnSpPr/>
              <p:nvPr/>
            </p:nvCxnSpPr>
            <p:spPr>
              <a:xfrm rot="16200000" flipH="1">
                <a:off x="5040162" y="3469326"/>
                <a:ext cx="305478" cy="2242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4" name="Straight Connector 533"/>
              <p:cNvCxnSpPr/>
              <p:nvPr/>
            </p:nvCxnSpPr>
            <p:spPr>
              <a:xfrm rot="16200000" flipH="1">
                <a:off x="5086466" y="3479391"/>
                <a:ext cx="381091" cy="720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rot="5400000">
                <a:off x="5146545" y="3543669"/>
                <a:ext cx="38109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rot="5400000">
                <a:off x="5260459" y="3505373"/>
                <a:ext cx="305478" cy="15220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7" name="Straight Connector 536"/>
              <p:cNvCxnSpPr/>
              <p:nvPr/>
            </p:nvCxnSpPr>
            <p:spPr>
              <a:xfrm rot="10800000" flipV="1">
                <a:off x="5337093" y="3505359"/>
                <a:ext cx="304406" cy="22885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8" name="Straight Connector 537"/>
              <p:cNvCxnSpPr/>
              <p:nvPr/>
            </p:nvCxnSpPr>
            <p:spPr>
              <a:xfrm rot="10800000" flipV="1">
                <a:off x="5337093" y="3657593"/>
                <a:ext cx="376504" cy="7662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41" name="Group 2384"/>
            <p:cNvGrpSpPr>
              <a:grpSpLocks/>
            </p:cNvGrpSpPr>
            <p:nvPr/>
          </p:nvGrpSpPr>
          <p:grpSpPr bwMode="auto">
            <a:xfrm>
              <a:off x="6795677" y="4572000"/>
              <a:ext cx="304803" cy="304800"/>
              <a:chOff x="5029200" y="3325090"/>
              <a:chExt cx="685800" cy="408710"/>
            </a:xfrm>
          </p:grpSpPr>
          <p:cxnSp>
            <p:nvCxnSpPr>
              <p:cNvPr id="525" name="Straight Connector 524"/>
              <p:cNvCxnSpPr/>
              <p:nvPr/>
            </p:nvCxnSpPr>
            <p:spPr>
              <a:xfrm>
                <a:off x="5028404" y="3580884"/>
                <a:ext cx="231032"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6" name="Straight Connector 525"/>
              <p:cNvCxnSpPr/>
              <p:nvPr/>
            </p:nvCxnSpPr>
            <p:spPr>
              <a:xfrm rot="16200000" flipH="1">
                <a:off x="5040933" y="3465368"/>
                <a:ext cx="304285" cy="23103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7" name="Straight Connector 526"/>
              <p:cNvCxnSpPr/>
              <p:nvPr/>
            </p:nvCxnSpPr>
            <p:spPr>
              <a:xfrm rot="16200000" flipH="1">
                <a:off x="5083545" y="3475571"/>
                <a:ext cx="381273"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rot="5400000">
                <a:off x="5142531" y="3542390"/>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rot="5400000">
                <a:off x="5257217" y="3504692"/>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rot="10800000" flipV="1">
                <a:off x="5333167" y="3503897"/>
                <a:ext cx="304763"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rot="10800000" flipV="1">
                <a:off x="5333167" y="3656039"/>
                <a:ext cx="383412"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942" name="Group 2385"/>
            <p:cNvGrpSpPr>
              <a:grpSpLocks/>
            </p:cNvGrpSpPr>
            <p:nvPr/>
          </p:nvGrpSpPr>
          <p:grpSpPr bwMode="auto">
            <a:xfrm>
              <a:off x="6781822" y="4648200"/>
              <a:ext cx="304803" cy="304800"/>
              <a:chOff x="5029200" y="3325090"/>
              <a:chExt cx="685800" cy="408710"/>
            </a:xfrm>
          </p:grpSpPr>
          <p:cxnSp>
            <p:nvCxnSpPr>
              <p:cNvPr id="518" name="Straight Connector 517"/>
              <p:cNvCxnSpPr/>
              <p:nvPr/>
            </p:nvCxnSpPr>
            <p:spPr>
              <a:xfrm>
                <a:off x="5030082" y="3581358"/>
                <a:ext cx="226115"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9" name="Straight Connector 518"/>
              <p:cNvCxnSpPr/>
              <p:nvPr/>
            </p:nvCxnSpPr>
            <p:spPr>
              <a:xfrm rot="16200000" flipH="1">
                <a:off x="5040153" y="3468300"/>
                <a:ext cx="304285" cy="22611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0" name="Straight Connector 519"/>
              <p:cNvCxnSpPr/>
              <p:nvPr/>
            </p:nvCxnSpPr>
            <p:spPr>
              <a:xfrm rot="16200000" flipH="1">
                <a:off x="5085223" y="3476044"/>
                <a:ext cx="381273"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1" name="Straight Connector 520"/>
              <p:cNvCxnSpPr/>
              <p:nvPr/>
            </p:nvCxnSpPr>
            <p:spPr>
              <a:xfrm rot="5400000">
                <a:off x="5144209" y="3542863"/>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2" name="Straight Connector 521"/>
              <p:cNvCxnSpPr/>
              <p:nvPr/>
            </p:nvCxnSpPr>
            <p:spPr>
              <a:xfrm rot="5400000">
                <a:off x="5258895" y="3505166"/>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3" name="Straight Connector 522"/>
              <p:cNvCxnSpPr/>
              <p:nvPr/>
            </p:nvCxnSpPr>
            <p:spPr>
              <a:xfrm rot="10800000" flipV="1">
                <a:off x="5334846" y="3504370"/>
                <a:ext cx="304763"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4" name="Straight Connector 523"/>
              <p:cNvCxnSpPr/>
              <p:nvPr/>
            </p:nvCxnSpPr>
            <p:spPr>
              <a:xfrm rot="10800000" flipV="1">
                <a:off x="5334846" y="3656512"/>
                <a:ext cx="37849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623" name="Freeform 622"/>
          <p:cNvSpPr/>
          <p:nvPr/>
        </p:nvSpPr>
        <p:spPr>
          <a:xfrm>
            <a:off x="2957513" y="5846763"/>
            <a:ext cx="2909887" cy="928687"/>
          </a:xfrm>
          <a:custGeom>
            <a:avLst/>
            <a:gdLst>
              <a:gd name="connsiteX0" fmla="*/ 41563 w 2909454"/>
              <a:gd name="connsiteY0" fmla="*/ 41564 h 928255"/>
              <a:gd name="connsiteX1" fmla="*/ 346363 w 2909454"/>
              <a:gd name="connsiteY1" fmla="*/ 512618 h 928255"/>
              <a:gd name="connsiteX2" fmla="*/ 623454 w 2909454"/>
              <a:gd name="connsiteY2" fmla="*/ 595746 h 928255"/>
              <a:gd name="connsiteX3" fmla="*/ 1080654 w 2909454"/>
              <a:gd name="connsiteY3" fmla="*/ 775855 h 928255"/>
              <a:gd name="connsiteX4" fmla="*/ 1233054 w 2909454"/>
              <a:gd name="connsiteY4" fmla="*/ 872837 h 928255"/>
              <a:gd name="connsiteX5" fmla="*/ 1745672 w 2909454"/>
              <a:gd name="connsiteY5" fmla="*/ 928255 h 928255"/>
              <a:gd name="connsiteX6" fmla="*/ 2036618 w 2909454"/>
              <a:gd name="connsiteY6" fmla="*/ 900546 h 928255"/>
              <a:gd name="connsiteX7" fmla="*/ 2216727 w 2909454"/>
              <a:gd name="connsiteY7" fmla="*/ 651164 h 928255"/>
              <a:gd name="connsiteX8" fmla="*/ 2521527 w 2909454"/>
              <a:gd name="connsiteY8" fmla="*/ 401782 h 928255"/>
              <a:gd name="connsiteX9" fmla="*/ 2715491 w 2909454"/>
              <a:gd name="connsiteY9" fmla="*/ 249382 h 928255"/>
              <a:gd name="connsiteX10" fmla="*/ 2909454 w 2909454"/>
              <a:gd name="connsiteY10" fmla="*/ 13855 h 928255"/>
              <a:gd name="connsiteX11" fmla="*/ 0 w 2909454"/>
              <a:gd name="connsiteY11" fmla="*/ 0 h 928255"/>
              <a:gd name="connsiteX12" fmla="*/ 0 w 2909454"/>
              <a:gd name="connsiteY12" fmla="*/ 0 h 928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9454" h="928255">
                <a:moveTo>
                  <a:pt x="41563" y="41564"/>
                </a:moveTo>
                <a:lnTo>
                  <a:pt x="346363" y="512618"/>
                </a:lnTo>
                <a:lnTo>
                  <a:pt x="623454" y="595746"/>
                </a:lnTo>
                <a:lnTo>
                  <a:pt x="1080654" y="775855"/>
                </a:lnTo>
                <a:lnTo>
                  <a:pt x="1233054" y="872837"/>
                </a:lnTo>
                <a:lnTo>
                  <a:pt x="1745672" y="928255"/>
                </a:lnTo>
                <a:lnTo>
                  <a:pt x="2036618" y="900546"/>
                </a:lnTo>
                <a:lnTo>
                  <a:pt x="2216727" y="651164"/>
                </a:lnTo>
                <a:lnTo>
                  <a:pt x="2521527" y="401782"/>
                </a:lnTo>
                <a:lnTo>
                  <a:pt x="2715491" y="249382"/>
                </a:lnTo>
                <a:lnTo>
                  <a:pt x="2909454" y="13855"/>
                </a:lnTo>
                <a:lnTo>
                  <a:pt x="0" y="0"/>
                </a:lnTo>
                <a:lnTo>
                  <a:pt x="0" y="0"/>
                </a:lnTo>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pic>
        <p:nvPicPr>
          <p:cNvPr id="624"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b="48318"/>
          <a:stretch>
            <a:fillRect/>
          </a:stretch>
        </p:blipFill>
        <p:spPr bwMode="auto">
          <a:xfrm rot="-4405943">
            <a:off x="2952750" y="4105275"/>
            <a:ext cx="3146425"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7" name="Group 624"/>
          <p:cNvGrpSpPr>
            <a:grpSpLocks/>
          </p:cNvGrpSpPr>
          <p:nvPr/>
        </p:nvGrpSpPr>
        <p:grpSpPr bwMode="auto">
          <a:xfrm>
            <a:off x="3956050" y="3505200"/>
            <a:ext cx="1047750" cy="2362200"/>
            <a:chOff x="6262255" y="3498275"/>
            <a:chExt cx="1048658" cy="2362198"/>
          </a:xfrm>
        </p:grpSpPr>
        <p:sp>
          <p:nvSpPr>
            <p:cNvPr id="626" name="Freeform 625"/>
            <p:cNvSpPr/>
            <p:nvPr/>
          </p:nvSpPr>
          <p:spPr>
            <a:xfrm>
              <a:off x="6521242" y="3712588"/>
              <a:ext cx="295531" cy="2147885"/>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627" name="Freeform 626"/>
            <p:cNvSpPr/>
            <p:nvPr/>
          </p:nvSpPr>
          <p:spPr>
            <a:xfrm>
              <a:off x="6635641" y="4211062"/>
              <a:ext cx="498907" cy="1177924"/>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29806" name="Group 3239"/>
            <p:cNvGrpSpPr>
              <a:grpSpLocks/>
            </p:cNvGrpSpPr>
            <p:nvPr/>
          </p:nvGrpSpPr>
          <p:grpSpPr bwMode="auto">
            <a:xfrm>
              <a:off x="6324600" y="5098470"/>
              <a:ext cx="609600" cy="304800"/>
              <a:chOff x="5029200" y="3325090"/>
              <a:chExt cx="685800" cy="408710"/>
            </a:xfrm>
          </p:grpSpPr>
          <p:cxnSp>
            <p:nvCxnSpPr>
              <p:cNvPr id="741" name="Straight Connector 740"/>
              <p:cNvCxnSpPr/>
              <p:nvPr/>
            </p:nvCxnSpPr>
            <p:spPr>
              <a:xfrm>
                <a:off x="5028774" y="3580539"/>
                <a:ext cx="228798"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2" name="Straight Connector 741"/>
              <p:cNvCxnSpPr/>
              <p:nvPr/>
            </p:nvCxnSpPr>
            <p:spPr>
              <a:xfrm rot="16200000" flipH="1">
                <a:off x="5039233" y="3467205"/>
                <a:ext cx="304403"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3" name="Straight Connector 742"/>
              <p:cNvCxnSpPr/>
              <p:nvPr/>
            </p:nvCxnSpPr>
            <p:spPr>
              <a:xfrm rot="16200000" flipH="1">
                <a:off x="5084034" y="3477184"/>
                <a:ext cx="381038" cy="76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4" name="Straight Connector 743"/>
              <p:cNvCxnSpPr/>
              <p:nvPr/>
            </p:nvCxnSpPr>
            <p:spPr>
              <a:xfrm rot="5400000">
                <a:off x="5143916" y="3543287"/>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5" name="Straight Connector 744"/>
              <p:cNvCxnSpPr/>
              <p:nvPr/>
            </p:nvCxnSpPr>
            <p:spPr>
              <a:xfrm rot="5400000">
                <a:off x="5258201" y="3505635"/>
                <a:ext cx="304403" cy="15193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6" name="Straight Connector 745"/>
              <p:cNvCxnSpPr/>
              <p:nvPr/>
            </p:nvCxnSpPr>
            <p:spPr>
              <a:xfrm rot="10800000" flipV="1">
                <a:off x="5334434" y="3506035"/>
                <a:ext cx="303873"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7" name="Straight Connector 746"/>
              <p:cNvCxnSpPr/>
              <p:nvPr/>
            </p:nvCxnSpPr>
            <p:spPr>
              <a:xfrm rot="10800000" flipV="1">
                <a:off x="5334434" y="3657172"/>
                <a:ext cx="380735"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07" name="Group 3240"/>
            <p:cNvGrpSpPr>
              <a:grpSpLocks/>
            </p:cNvGrpSpPr>
            <p:nvPr/>
          </p:nvGrpSpPr>
          <p:grpSpPr bwMode="auto">
            <a:xfrm>
              <a:off x="6393875" y="5105400"/>
              <a:ext cx="609600" cy="304800"/>
              <a:chOff x="5029200" y="3325090"/>
              <a:chExt cx="685800" cy="408710"/>
            </a:xfrm>
          </p:grpSpPr>
          <p:cxnSp>
            <p:nvCxnSpPr>
              <p:cNvPr id="734" name="Straight Connector 733"/>
              <p:cNvCxnSpPr/>
              <p:nvPr/>
            </p:nvCxnSpPr>
            <p:spPr>
              <a:xfrm>
                <a:off x="5029489" y="3579761"/>
                <a:ext cx="228798"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5" name="Straight Connector 734"/>
              <p:cNvCxnSpPr/>
              <p:nvPr/>
            </p:nvCxnSpPr>
            <p:spPr>
              <a:xfrm rot="16200000" flipH="1">
                <a:off x="5039948" y="3466427"/>
                <a:ext cx="304403"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6" name="Straight Connector 735"/>
              <p:cNvCxnSpPr/>
              <p:nvPr/>
            </p:nvCxnSpPr>
            <p:spPr>
              <a:xfrm rot="16200000" flipH="1">
                <a:off x="5084749" y="3476406"/>
                <a:ext cx="381038" cy="76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7" name="Straight Connector 736"/>
              <p:cNvCxnSpPr/>
              <p:nvPr/>
            </p:nvCxnSpPr>
            <p:spPr>
              <a:xfrm rot="5400000">
                <a:off x="5144631"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8" name="Straight Connector 737"/>
              <p:cNvCxnSpPr/>
              <p:nvPr/>
            </p:nvCxnSpPr>
            <p:spPr>
              <a:xfrm rot="5400000">
                <a:off x="5258916" y="3504858"/>
                <a:ext cx="304403" cy="15193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9" name="Straight Connector 738"/>
              <p:cNvCxnSpPr/>
              <p:nvPr/>
            </p:nvCxnSpPr>
            <p:spPr>
              <a:xfrm rot="10800000" flipV="1">
                <a:off x="5335149" y="3505258"/>
                <a:ext cx="303873"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0" name="Straight Connector 739"/>
              <p:cNvCxnSpPr/>
              <p:nvPr/>
            </p:nvCxnSpPr>
            <p:spPr>
              <a:xfrm rot="10800000" flipV="1">
                <a:off x="5335149" y="3656395"/>
                <a:ext cx="380735"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08" name="Group 3241"/>
            <p:cNvGrpSpPr>
              <a:grpSpLocks/>
            </p:cNvGrpSpPr>
            <p:nvPr/>
          </p:nvGrpSpPr>
          <p:grpSpPr bwMode="auto">
            <a:xfrm>
              <a:off x="6276110" y="4648200"/>
              <a:ext cx="609600" cy="304800"/>
              <a:chOff x="5029200" y="3325090"/>
              <a:chExt cx="685800" cy="408710"/>
            </a:xfrm>
          </p:grpSpPr>
          <p:cxnSp>
            <p:nvCxnSpPr>
              <p:cNvPr id="727" name="Straight Connector 726"/>
              <p:cNvCxnSpPr/>
              <p:nvPr/>
            </p:nvCxnSpPr>
            <p:spPr>
              <a:xfrm>
                <a:off x="5029701" y="3579761"/>
                <a:ext cx="228798"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8" name="Straight Connector 727"/>
              <p:cNvCxnSpPr/>
              <p:nvPr/>
            </p:nvCxnSpPr>
            <p:spPr>
              <a:xfrm rot="16200000" flipH="1">
                <a:off x="5040160" y="3466427"/>
                <a:ext cx="304403"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9" name="Straight Connector 728"/>
              <p:cNvCxnSpPr/>
              <p:nvPr/>
            </p:nvCxnSpPr>
            <p:spPr>
              <a:xfrm rot="16200000" flipH="1">
                <a:off x="5084961" y="3476406"/>
                <a:ext cx="381038" cy="76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0" name="Straight Connector 729"/>
              <p:cNvCxnSpPr/>
              <p:nvPr/>
            </p:nvCxnSpPr>
            <p:spPr>
              <a:xfrm rot="5400000">
                <a:off x="5143056"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1" name="Straight Connector 730"/>
              <p:cNvCxnSpPr/>
              <p:nvPr/>
            </p:nvCxnSpPr>
            <p:spPr>
              <a:xfrm rot="5400000">
                <a:off x="5257340" y="3504858"/>
                <a:ext cx="304403" cy="1519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2" name="Straight Connector 731"/>
              <p:cNvCxnSpPr/>
              <p:nvPr/>
            </p:nvCxnSpPr>
            <p:spPr>
              <a:xfrm rot="10800000" flipV="1">
                <a:off x="5333574" y="3505258"/>
                <a:ext cx="303873"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3" name="Straight Connector 732"/>
              <p:cNvCxnSpPr/>
              <p:nvPr/>
            </p:nvCxnSpPr>
            <p:spPr>
              <a:xfrm rot="10800000" flipV="1">
                <a:off x="5333574" y="3656395"/>
                <a:ext cx="380734"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09" name="Group 3242"/>
            <p:cNvGrpSpPr>
              <a:grpSpLocks/>
            </p:cNvGrpSpPr>
            <p:nvPr/>
          </p:nvGrpSpPr>
          <p:grpSpPr bwMode="auto">
            <a:xfrm rot="-1164026">
              <a:off x="6262251" y="4648200"/>
              <a:ext cx="609600" cy="304800"/>
              <a:chOff x="5029200" y="3325090"/>
              <a:chExt cx="685800" cy="408710"/>
            </a:xfrm>
          </p:grpSpPr>
          <p:cxnSp>
            <p:nvCxnSpPr>
              <p:cNvPr id="720" name="Straight Connector 719"/>
              <p:cNvCxnSpPr/>
              <p:nvPr/>
            </p:nvCxnSpPr>
            <p:spPr>
              <a:xfrm>
                <a:off x="5029135" y="3579563"/>
                <a:ext cx="228798"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1" name="Straight Connector 720"/>
              <p:cNvCxnSpPr/>
              <p:nvPr/>
            </p:nvCxnSpPr>
            <p:spPr>
              <a:xfrm rot="16200000" flipH="1">
                <a:off x="5040171" y="3466363"/>
                <a:ext cx="304403"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2" name="Straight Connector 721"/>
              <p:cNvCxnSpPr/>
              <p:nvPr/>
            </p:nvCxnSpPr>
            <p:spPr>
              <a:xfrm rot="16200000" flipH="1">
                <a:off x="5085493" y="3463673"/>
                <a:ext cx="381036"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3" name="Straight Connector 722"/>
              <p:cNvCxnSpPr/>
              <p:nvPr/>
            </p:nvCxnSpPr>
            <p:spPr>
              <a:xfrm rot="5400000">
                <a:off x="5145594" y="3530461"/>
                <a:ext cx="38103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4" name="Straight Connector 723"/>
              <p:cNvCxnSpPr/>
              <p:nvPr/>
            </p:nvCxnSpPr>
            <p:spPr>
              <a:xfrm rot="5400000">
                <a:off x="5261373" y="3492855"/>
                <a:ext cx="304403" cy="15372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5" name="Straight Connector 724"/>
              <p:cNvCxnSpPr/>
              <p:nvPr/>
            </p:nvCxnSpPr>
            <p:spPr>
              <a:xfrm rot="10800000" flipV="1">
                <a:off x="5334040" y="3492967"/>
                <a:ext cx="303873" cy="22777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6" name="Straight Connector 725"/>
              <p:cNvCxnSpPr/>
              <p:nvPr/>
            </p:nvCxnSpPr>
            <p:spPr>
              <a:xfrm rot="10800000" flipV="1">
                <a:off x="5335072" y="3656177"/>
                <a:ext cx="380735"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10" name="Group 3243"/>
            <p:cNvGrpSpPr>
              <a:grpSpLocks/>
            </p:cNvGrpSpPr>
            <p:nvPr/>
          </p:nvGrpSpPr>
          <p:grpSpPr bwMode="auto">
            <a:xfrm rot="-1164026">
              <a:off x="6291280" y="4131192"/>
              <a:ext cx="609600" cy="304800"/>
              <a:chOff x="5029200" y="3325090"/>
              <a:chExt cx="685800" cy="408710"/>
            </a:xfrm>
          </p:grpSpPr>
          <p:cxnSp>
            <p:nvCxnSpPr>
              <p:cNvPr id="713" name="Straight Connector 712"/>
              <p:cNvCxnSpPr/>
              <p:nvPr/>
            </p:nvCxnSpPr>
            <p:spPr>
              <a:xfrm>
                <a:off x="5026542" y="3580372"/>
                <a:ext cx="230586"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4" name="Straight Connector 713"/>
              <p:cNvCxnSpPr/>
              <p:nvPr/>
            </p:nvCxnSpPr>
            <p:spPr>
              <a:xfrm rot="16200000" flipH="1">
                <a:off x="5039314" y="3467527"/>
                <a:ext cx="304404"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5" name="Straight Connector 714"/>
              <p:cNvCxnSpPr/>
              <p:nvPr/>
            </p:nvCxnSpPr>
            <p:spPr>
              <a:xfrm rot="16200000" flipH="1">
                <a:off x="5084197" y="3476829"/>
                <a:ext cx="381036" cy="76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6" name="Straight Connector 715"/>
              <p:cNvCxnSpPr/>
              <p:nvPr/>
            </p:nvCxnSpPr>
            <p:spPr>
              <a:xfrm rot="5400000">
                <a:off x="5143455" y="3542370"/>
                <a:ext cx="38103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7" name="Straight Connector 716"/>
              <p:cNvCxnSpPr/>
              <p:nvPr/>
            </p:nvCxnSpPr>
            <p:spPr>
              <a:xfrm rot="5400000">
                <a:off x="5258390" y="3505304"/>
                <a:ext cx="304403" cy="15193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8" name="Straight Connector 717"/>
              <p:cNvCxnSpPr/>
              <p:nvPr/>
            </p:nvCxnSpPr>
            <p:spPr>
              <a:xfrm rot="10800000" flipV="1">
                <a:off x="5328472" y="3497792"/>
                <a:ext cx="309234"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9" name="Straight Connector 718"/>
              <p:cNvCxnSpPr/>
              <p:nvPr/>
            </p:nvCxnSpPr>
            <p:spPr>
              <a:xfrm rot="10800000" flipV="1">
                <a:off x="5334216" y="3657339"/>
                <a:ext cx="380735"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11" name="Group 3244"/>
            <p:cNvGrpSpPr>
              <a:grpSpLocks/>
            </p:cNvGrpSpPr>
            <p:nvPr/>
          </p:nvGrpSpPr>
          <p:grpSpPr bwMode="auto">
            <a:xfrm>
              <a:off x="6292603" y="4174608"/>
              <a:ext cx="609600" cy="304800"/>
              <a:chOff x="5029200" y="3325090"/>
              <a:chExt cx="685800" cy="408710"/>
            </a:xfrm>
          </p:grpSpPr>
          <p:cxnSp>
            <p:nvCxnSpPr>
              <p:cNvPr id="706" name="Straight Connector 705"/>
              <p:cNvCxnSpPr/>
              <p:nvPr/>
            </p:nvCxnSpPr>
            <p:spPr>
              <a:xfrm>
                <a:off x="5029021" y="3580455"/>
                <a:ext cx="228798"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7" name="Straight Connector 706"/>
              <p:cNvCxnSpPr/>
              <p:nvPr/>
            </p:nvCxnSpPr>
            <p:spPr>
              <a:xfrm rot="16200000" flipH="1">
                <a:off x="5039480" y="3467120"/>
                <a:ext cx="304403"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8" name="Straight Connector 707"/>
              <p:cNvCxnSpPr/>
              <p:nvPr/>
            </p:nvCxnSpPr>
            <p:spPr>
              <a:xfrm rot="16200000" flipH="1">
                <a:off x="5084281" y="3477100"/>
                <a:ext cx="381038" cy="76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9" name="Straight Connector 708"/>
              <p:cNvCxnSpPr/>
              <p:nvPr/>
            </p:nvCxnSpPr>
            <p:spPr>
              <a:xfrm rot="5400000">
                <a:off x="5144162" y="3543203"/>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0" name="Straight Connector 709"/>
              <p:cNvCxnSpPr/>
              <p:nvPr/>
            </p:nvCxnSpPr>
            <p:spPr>
              <a:xfrm rot="5400000">
                <a:off x="5258447" y="3505551"/>
                <a:ext cx="304403" cy="15193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1" name="Straight Connector 710"/>
              <p:cNvCxnSpPr/>
              <p:nvPr/>
            </p:nvCxnSpPr>
            <p:spPr>
              <a:xfrm rot="10800000" flipV="1">
                <a:off x="5334680" y="3505951"/>
                <a:ext cx="303873"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2" name="Straight Connector 711"/>
              <p:cNvCxnSpPr/>
              <p:nvPr/>
            </p:nvCxnSpPr>
            <p:spPr>
              <a:xfrm rot="10800000" flipV="1">
                <a:off x="5334680" y="3657088"/>
                <a:ext cx="380735"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12" name="Group 3245"/>
            <p:cNvGrpSpPr>
              <a:grpSpLocks/>
            </p:cNvGrpSpPr>
            <p:nvPr/>
          </p:nvGrpSpPr>
          <p:grpSpPr bwMode="auto">
            <a:xfrm>
              <a:off x="6400793" y="3962400"/>
              <a:ext cx="533399" cy="152400"/>
              <a:chOff x="5029200" y="3325090"/>
              <a:chExt cx="685800" cy="408710"/>
            </a:xfrm>
          </p:grpSpPr>
          <p:cxnSp>
            <p:nvCxnSpPr>
              <p:cNvPr id="699" name="Straight Connector 698"/>
              <p:cNvCxnSpPr/>
              <p:nvPr/>
            </p:nvCxnSpPr>
            <p:spPr>
              <a:xfrm>
                <a:off x="5028808" y="3578992"/>
                <a:ext cx="228799"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0" name="Straight Connector 699"/>
              <p:cNvCxnSpPr/>
              <p:nvPr/>
            </p:nvCxnSpPr>
            <p:spPr>
              <a:xfrm rot="16200000" flipH="1">
                <a:off x="5038969" y="3464592"/>
                <a:ext cx="306533" cy="2287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1" name="Straight Connector 700"/>
              <p:cNvCxnSpPr/>
              <p:nvPr/>
            </p:nvCxnSpPr>
            <p:spPr>
              <a:xfrm rot="16200000" flipH="1">
                <a:off x="5085516" y="3475209"/>
                <a:ext cx="378910" cy="7558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2" name="Straight Connector 701"/>
              <p:cNvCxnSpPr/>
              <p:nvPr/>
            </p:nvCxnSpPr>
            <p:spPr>
              <a:xfrm rot="5400000">
                <a:off x="5143737" y="3542806"/>
                <a:ext cx="37890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3" name="Straight Connector 702"/>
              <p:cNvCxnSpPr/>
              <p:nvPr/>
            </p:nvCxnSpPr>
            <p:spPr>
              <a:xfrm rot="5400000">
                <a:off x="5256532" y="3502383"/>
                <a:ext cx="306533" cy="1532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4" name="Straight Connector 703"/>
              <p:cNvCxnSpPr/>
              <p:nvPr/>
            </p:nvCxnSpPr>
            <p:spPr>
              <a:xfrm rot="10800000" flipV="1">
                <a:off x="5333191" y="3502359"/>
                <a:ext cx="306427" cy="2298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5" name="Straight Connector 704"/>
              <p:cNvCxnSpPr/>
              <p:nvPr/>
            </p:nvCxnSpPr>
            <p:spPr>
              <a:xfrm rot="10800000" flipV="1">
                <a:off x="5333191" y="3655625"/>
                <a:ext cx="382013"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13" name="Group 3246"/>
            <p:cNvGrpSpPr>
              <a:grpSpLocks/>
            </p:cNvGrpSpPr>
            <p:nvPr/>
          </p:nvGrpSpPr>
          <p:grpSpPr bwMode="auto">
            <a:xfrm>
              <a:off x="6495145" y="3733792"/>
              <a:ext cx="404424" cy="168791"/>
              <a:chOff x="5029200" y="3325090"/>
              <a:chExt cx="685800" cy="408710"/>
            </a:xfrm>
          </p:grpSpPr>
          <p:cxnSp>
            <p:nvCxnSpPr>
              <p:cNvPr id="692" name="Straight Connector 691"/>
              <p:cNvCxnSpPr/>
              <p:nvPr/>
            </p:nvCxnSpPr>
            <p:spPr>
              <a:xfrm>
                <a:off x="5030346" y="3581264"/>
                <a:ext cx="229017"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3" name="Straight Connector 692"/>
              <p:cNvCxnSpPr/>
              <p:nvPr/>
            </p:nvCxnSpPr>
            <p:spPr>
              <a:xfrm rot="16200000" flipH="1">
                <a:off x="5039594" y="3466754"/>
                <a:ext cx="307517" cy="2290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4" name="Straight Connector 693"/>
              <p:cNvCxnSpPr/>
              <p:nvPr/>
            </p:nvCxnSpPr>
            <p:spPr>
              <a:xfrm rot="16200000" flipH="1">
                <a:off x="5083330" y="3478195"/>
                <a:ext cx="384397" cy="754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5" name="Straight Connector 694"/>
              <p:cNvCxnSpPr/>
              <p:nvPr/>
            </p:nvCxnSpPr>
            <p:spPr>
              <a:xfrm rot="5400000">
                <a:off x="5142605" y="3542824"/>
                <a:ext cx="38439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6" name="Straight Connector 695"/>
              <p:cNvCxnSpPr/>
              <p:nvPr/>
            </p:nvCxnSpPr>
            <p:spPr>
              <a:xfrm rot="5400000">
                <a:off x="5256486" y="3505823"/>
                <a:ext cx="307517" cy="1508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7" name="Straight Connector 696"/>
              <p:cNvCxnSpPr/>
              <p:nvPr/>
            </p:nvCxnSpPr>
            <p:spPr>
              <a:xfrm rot="10800000" flipV="1">
                <a:off x="5334804" y="3504385"/>
                <a:ext cx="304460" cy="23063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8" name="Straight Connector 697"/>
              <p:cNvCxnSpPr/>
              <p:nvPr/>
            </p:nvCxnSpPr>
            <p:spPr>
              <a:xfrm rot="10800000" flipV="1">
                <a:off x="5334804" y="3658143"/>
                <a:ext cx="379901"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14" name="Group 3247"/>
            <p:cNvGrpSpPr>
              <a:grpSpLocks/>
            </p:cNvGrpSpPr>
            <p:nvPr/>
          </p:nvGrpSpPr>
          <p:grpSpPr bwMode="auto">
            <a:xfrm>
              <a:off x="6477003" y="3793600"/>
              <a:ext cx="404424" cy="168791"/>
              <a:chOff x="5029200" y="3325090"/>
              <a:chExt cx="685800" cy="408710"/>
            </a:xfrm>
          </p:grpSpPr>
          <p:cxnSp>
            <p:nvCxnSpPr>
              <p:cNvPr id="685" name="Straight Connector 684"/>
              <p:cNvCxnSpPr/>
              <p:nvPr/>
            </p:nvCxnSpPr>
            <p:spPr>
              <a:xfrm>
                <a:off x="5028777" y="3578671"/>
                <a:ext cx="229017"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6" name="Straight Connector 685"/>
              <p:cNvCxnSpPr/>
              <p:nvPr/>
            </p:nvCxnSpPr>
            <p:spPr>
              <a:xfrm rot="16200000" flipH="1">
                <a:off x="5039948" y="3466084"/>
                <a:ext cx="303672" cy="2290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7" name="Straight Connector 686"/>
              <p:cNvCxnSpPr/>
              <p:nvPr/>
            </p:nvCxnSpPr>
            <p:spPr>
              <a:xfrm rot="16200000" flipH="1">
                <a:off x="5085030" y="3476179"/>
                <a:ext cx="380554" cy="781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8" name="Straight Connector 687"/>
              <p:cNvCxnSpPr/>
              <p:nvPr/>
            </p:nvCxnSpPr>
            <p:spPr>
              <a:xfrm rot="5400000">
                <a:off x="5142960" y="3542154"/>
                <a:ext cx="38055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9" name="Straight Connector 688"/>
              <p:cNvCxnSpPr/>
              <p:nvPr/>
            </p:nvCxnSpPr>
            <p:spPr>
              <a:xfrm rot="5400000">
                <a:off x="5258188" y="3503805"/>
                <a:ext cx="303672" cy="15357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0" name="Straight Connector 689"/>
              <p:cNvCxnSpPr/>
              <p:nvPr/>
            </p:nvCxnSpPr>
            <p:spPr>
              <a:xfrm rot="10800000" flipV="1">
                <a:off x="5333235" y="3505637"/>
                <a:ext cx="307153" cy="2267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1" name="Straight Connector 690"/>
              <p:cNvCxnSpPr/>
              <p:nvPr/>
            </p:nvCxnSpPr>
            <p:spPr>
              <a:xfrm rot="10800000" flipV="1">
                <a:off x="5333235" y="3655550"/>
                <a:ext cx="382594"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15" name="Group 3248"/>
            <p:cNvGrpSpPr>
              <a:grpSpLocks/>
            </p:cNvGrpSpPr>
            <p:nvPr/>
          </p:nvGrpSpPr>
          <p:grpSpPr bwMode="auto">
            <a:xfrm>
              <a:off x="6414658" y="3567537"/>
              <a:ext cx="404424" cy="168791"/>
              <a:chOff x="5029200" y="3325090"/>
              <a:chExt cx="685800" cy="408710"/>
            </a:xfrm>
          </p:grpSpPr>
          <p:cxnSp>
            <p:nvCxnSpPr>
              <p:cNvPr id="678" name="Straight Connector 677"/>
              <p:cNvCxnSpPr/>
              <p:nvPr/>
            </p:nvCxnSpPr>
            <p:spPr>
              <a:xfrm>
                <a:off x="5029419" y="3580216"/>
                <a:ext cx="229019"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9" name="Straight Connector 678"/>
              <p:cNvCxnSpPr/>
              <p:nvPr/>
            </p:nvCxnSpPr>
            <p:spPr>
              <a:xfrm rot="16200000" flipH="1">
                <a:off x="5040590" y="3467629"/>
                <a:ext cx="303672" cy="22901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0" name="Straight Connector 679"/>
              <p:cNvCxnSpPr/>
              <p:nvPr/>
            </p:nvCxnSpPr>
            <p:spPr>
              <a:xfrm rot="16200000" flipH="1">
                <a:off x="5084326" y="3479071"/>
                <a:ext cx="380554" cy="754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1" name="Straight Connector 680"/>
              <p:cNvCxnSpPr/>
              <p:nvPr/>
            </p:nvCxnSpPr>
            <p:spPr>
              <a:xfrm rot="5400000">
                <a:off x="5143603" y="3543699"/>
                <a:ext cx="38055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2" name="Straight Connector 681"/>
              <p:cNvCxnSpPr/>
              <p:nvPr/>
            </p:nvCxnSpPr>
            <p:spPr>
              <a:xfrm rot="5400000">
                <a:off x="5257484" y="3506697"/>
                <a:ext cx="303672" cy="1508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3" name="Straight Connector 682"/>
              <p:cNvCxnSpPr/>
              <p:nvPr/>
            </p:nvCxnSpPr>
            <p:spPr>
              <a:xfrm rot="10800000" flipV="1">
                <a:off x="5333879" y="3507181"/>
                <a:ext cx="304458" cy="2267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4" name="Straight Connector 683"/>
              <p:cNvCxnSpPr/>
              <p:nvPr/>
            </p:nvCxnSpPr>
            <p:spPr>
              <a:xfrm rot="10800000" flipV="1">
                <a:off x="5333879" y="3657095"/>
                <a:ext cx="379899"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16" name="Group 3249"/>
            <p:cNvGrpSpPr>
              <a:grpSpLocks/>
            </p:cNvGrpSpPr>
            <p:nvPr/>
          </p:nvGrpSpPr>
          <p:grpSpPr bwMode="auto">
            <a:xfrm>
              <a:off x="6439725" y="3498267"/>
              <a:ext cx="404424" cy="168791"/>
              <a:chOff x="5029200" y="3325090"/>
              <a:chExt cx="685800" cy="408710"/>
            </a:xfrm>
          </p:grpSpPr>
          <p:cxnSp>
            <p:nvCxnSpPr>
              <p:cNvPr id="671" name="Straight Connector 670"/>
              <p:cNvCxnSpPr/>
              <p:nvPr/>
            </p:nvCxnSpPr>
            <p:spPr>
              <a:xfrm>
                <a:off x="5030021" y="3578811"/>
                <a:ext cx="229019"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2" name="Straight Connector 671"/>
              <p:cNvCxnSpPr/>
              <p:nvPr/>
            </p:nvCxnSpPr>
            <p:spPr>
              <a:xfrm rot="16200000" flipH="1">
                <a:off x="5041193" y="3466224"/>
                <a:ext cx="303672" cy="22901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3" name="Straight Connector 672"/>
              <p:cNvCxnSpPr/>
              <p:nvPr/>
            </p:nvCxnSpPr>
            <p:spPr>
              <a:xfrm rot="16200000" flipH="1">
                <a:off x="5084928" y="3477667"/>
                <a:ext cx="380554" cy="754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4" name="Straight Connector 673"/>
              <p:cNvCxnSpPr/>
              <p:nvPr/>
            </p:nvCxnSpPr>
            <p:spPr>
              <a:xfrm rot="5400000">
                <a:off x="5144205" y="3542294"/>
                <a:ext cx="38055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5" name="Straight Connector 674"/>
              <p:cNvCxnSpPr/>
              <p:nvPr/>
            </p:nvCxnSpPr>
            <p:spPr>
              <a:xfrm rot="5400000">
                <a:off x="5258086" y="3505293"/>
                <a:ext cx="303672" cy="1508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6" name="Straight Connector 675"/>
              <p:cNvCxnSpPr/>
              <p:nvPr/>
            </p:nvCxnSpPr>
            <p:spPr>
              <a:xfrm rot="10800000" flipV="1">
                <a:off x="5334481" y="3505777"/>
                <a:ext cx="304458" cy="2267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7" name="Straight Connector 676"/>
              <p:cNvCxnSpPr/>
              <p:nvPr/>
            </p:nvCxnSpPr>
            <p:spPr>
              <a:xfrm rot="10800000" flipV="1">
                <a:off x="5334481" y="3655691"/>
                <a:ext cx="379899"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17" name="Group 3250"/>
            <p:cNvGrpSpPr>
              <a:grpSpLocks/>
            </p:cNvGrpSpPr>
            <p:nvPr/>
          </p:nvGrpSpPr>
          <p:grpSpPr bwMode="auto">
            <a:xfrm>
              <a:off x="6982697" y="4003957"/>
              <a:ext cx="328224" cy="228599"/>
              <a:chOff x="5029200" y="3325090"/>
              <a:chExt cx="685800" cy="408710"/>
            </a:xfrm>
          </p:grpSpPr>
          <p:cxnSp>
            <p:nvCxnSpPr>
              <p:cNvPr id="664" name="Straight Connector 663"/>
              <p:cNvCxnSpPr/>
              <p:nvPr/>
            </p:nvCxnSpPr>
            <p:spPr>
              <a:xfrm>
                <a:off x="5027778" y="3581842"/>
                <a:ext cx="229068" cy="15326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5" name="Straight Connector 664"/>
              <p:cNvCxnSpPr/>
              <p:nvPr/>
            </p:nvCxnSpPr>
            <p:spPr>
              <a:xfrm rot="16200000" flipH="1">
                <a:off x="5040260" y="3468726"/>
                <a:ext cx="303696" cy="2290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6" name="Straight Connector 665"/>
              <p:cNvCxnSpPr/>
              <p:nvPr/>
            </p:nvCxnSpPr>
            <p:spPr>
              <a:xfrm rot="16200000" flipH="1">
                <a:off x="5084941" y="3478383"/>
                <a:ext cx="380329" cy="7635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7" name="Straight Connector 666"/>
              <p:cNvCxnSpPr/>
              <p:nvPr/>
            </p:nvCxnSpPr>
            <p:spPr>
              <a:xfrm rot="5400000">
                <a:off x="5143037" y="3544945"/>
                <a:ext cx="380329"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8" name="Straight Connector 667"/>
              <p:cNvCxnSpPr/>
              <p:nvPr/>
            </p:nvCxnSpPr>
            <p:spPr>
              <a:xfrm rot="5400000">
                <a:off x="5257711" y="3506904"/>
                <a:ext cx="303696" cy="15271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9" name="Straight Connector 668"/>
              <p:cNvCxnSpPr/>
              <p:nvPr/>
            </p:nvCxnSpPr>
            <p:spPr>
              <a:xfrm rot="10800000" flipV="1">
                <a:off x="5333203" y="3505207"/>
                <a:ext cx="305425" cy="22990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0" name="Straight Connector 669"/>
              <p:cNvCxnSpPr/>
              <p:nvPr/>
            </p:nvCxnSpPr>
            <p:spPr>
              <a:xfrm rot="10800000" flipV="1">
                <a:off x="5333203" y="3658474"/>
                <a:ext cx="381780" cy="7663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18" name="Group 3251"/>
            <p:cNvGrpSpPr>
              <a:grpSpLocks/>
            </p:cNvGrpSpPr>
            <p:nvPr/>
          </p:nvGrpSpPr>
          <p:grpSpPr bwMode="auto">
            <a:xfrm>
              <a:off x="6934193" y="4031675"/>
              <a:ext cx="187034" cy="554180"/>
              <a:chOff x="5029200" y="3325090"/>
              <a:chExt cx="685800" cy="408710"/>
            </a:xfrm>
          </p:grpSpPr>
          <p:cxnSp>
            <p:nvCxnSpPr>
              <p:cNvPr id="657" name="Straight Connector 656"/>
              <p:cNvCxnSpPr/>
              <p:nvPr/>
            </p:nvCxnSpPr>
            <p:spPr>
              <a:xfrm>
                <a:off x="5029776" y="3581493"/>
                <a:ext cx="227210" cy="15220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8" name="Straight Connector 657"/>
              <p:cNvCxnSpPr/>
              <p:nvPr/>
            </p:nvCxnSpPr>
            <p:spPr>
              <a:xfrm rot="16200000" flipH="1">
                <a:off x="5040700" y="3464974"/>
                <a:ext cx="304405" cy="23303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9" name="Straight Connector 658"/>
              <p:cNvCxnSpPr/>
              <p:nvPr/>
            </p:nvCxnSpPr>
            <p:spPr>
              <a:xfrm rot="16200000" flipH="1">
                <a:off x="5087127" y="3477475"/>
                <a:ext cx="380506" cy="757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0" name="Straight Connector 659"/>
              <p:cNvCxnSpPr/>
              <p:nvPr/>
            </p:nvCxnSpPr>
            <p:spPr>
              <a:xfrm rot="5400000">
                <a:off x="5142473" y="3543442"/>
                <a:ext cx="38050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1" name="Straight Connector 660"/>
              <p:cNvCxnSpPr/>
              <p:nvPr/>
            </p:nvCxnSpPr>
            <p:spPr>
              <a:xfrm rot="5400000">
                <a:off x="5259173" y="3502843"/>
                <a:ext cx="304405" cy="1572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2" name="Straight Connector 661"/>
              <p:cNvCxnSpPr/>
              <p:nvPr/>
            </p:nvCxnSpPr>
            <p:spPr>
              <a:xfrm rot="10800000" flipV="1">
                <a:off x="5332726" y="3505391"/>
                <a:ext cx="308774" cy="2283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3" name="Straight Connector 662"/>
              <p:cNvCxnSpPr/>
              <p:nvPr/>
            </p:nvCxnSpPr>
            <p:spPr>
              <a:xfrm rot="10800000" flipV="1">
                <a:off x="5332726" y="3657594"/>
                <a:ext cx="384513" cy="7610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19" name="Group 3252"/>
            <p:cNvGrpSpPr>
              <a:grpSpLocks/>
            </p:cNvGrpSpPr>
            <p:nvPr/>
          </p:nvGrpSpPr>
          <p:grpSpPr bwMode="auto">
            <a:xfrm>
              <a:off x="6795677" y="4572000"/>
              <a:ext cx="304803" cy="304800"/>
              <a:chOff x="5029200" y="3325090"/>
              <a:chExt cx="685800" cy="408710"/>
            </a:xfrm>
          </p:grpSpPr>
          <p:cxnSp>
            <p:nvCxnSpPr>
              <p:cNvPr id="650" name="Straight Connector 649"/>
              <p:cNvCxnSpPr/>
              <p:nvPr/>
            </p:nvCxnSpPr>
            <p:spPr>
              <a:xfrm>
                <a:off x="5030191" y="3579761"/>
                <a:ext cx="228796"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1" name="Straight Connector 650"/>
              <p:cNvCxnSpPr/>
              <p:nvPr/>
            </p:nvCxnSpPr>
            <p:spPr>
              <a:xfrm rot="16200000" flipH="1">
                <a:off x="5042436" y="3466428"/>
                <a:ext cx="304403" cy="22879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2" name="Straight Connector 651"/>
              <p:cNvCxnSpPr/>
              <p:nvPr/>
            </p:nvCxnSpPr>
            <p:spPr>
              <a:xfrm rot="16200000" flipH="1">
                <a:off x="5086343" y="3475512"/>
                <a:ext cx="381038"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3" name="Straight Connector 652"/>
              <p:cNvCxnSpPr/>
              <p:nvPr/>
            </p:nvCxnSpPr>
            <p:spPr>
              <a:xfrm rot="5400000">
                <a:off x="5143543"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4" name="Straight Connector 653"/>
              <p:cNvCxnSpPr/>
              <p:nvPr/>
            </p:nvCxnSpPr>
            <p:spPr>
              <a:xfrm rot="5400000">
                <a:off x="5258721" y="3503966"/>
                <a:ext cx="304403" cy="1537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5" name="Straight Connector 654"/>
              <p:cNvCxnSpPr/>
              <p:nvPr/>
            </p:nvCxnSpPr>
            <p:spPr>
              <a:xfrm rot="10800000" flipV="1">
                <a:off x="5334062" y="3505258"/>
                <a:ext cx="307445"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6" name="Straight Connector 655"/>
              <p:cNvCxnSpPr/>
              <p:nvPr/>
            </p:nvCxnSpPr>
            <p:spPr>
              <a:xfrm rot="10800000" flipV="1">
                <a:off x="5334062" y="3656395"/>
                <a:ext cx="382517"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820" name="Group 3253"/>
            <p:cNvGrpSpPr>
              <a:grpSpLocks/>
            </p:cNvGrpSpPr>
            <p:nvPr/>
          </p:nvGrpSpPr>
          <p:grpSpPr bwMode="auto">
            <a:xfrm>
              <a:off x="6781822" y="4648200"/>
              <a:ext cx="304803" cy="304800"/>
              <a:chOff x="5029200" y="3325090"/>
              <a:chExt cx="685800" cy="408710"/>
            </a:xfrm>
          </p:grpSpPr>
          <p:cxnSp>
            <p:nvCxnSpPr>
              <p:cNvPr id="643" name="Straight Connector 642"/>
              <p:cNvCxnSpPr/>
              <p:nvPr/>
            </p:nvCxnSpPr>
            <p:spPr>
              <a:xfrm>
                <a:off x="5029191" y="3579761"/>
                <a:ext cx="228796"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4" name="Straight Connector 643"/>
              <p:cNvCxnSpPr/>
              <p:nvPr/>
            </p:nvCxnSpPr>
            <p:spPr>
              <a:xfrm rot="16200000" flipH="1">
                <a:off x="5041436" y="3466428"/>
                <a:ext cx="304403" cy="22879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5" name="Straight Connector 644"/>
              <p:cNvCxnSpPr/>
              <p:nvPr/>
            </p:nvCxnSpPr>
            <p:spPr>
              <a:xfrm rot="16200000" flipH="1">
                <a:off x="5085343" y="3475512"/>
                <a:ext cx="381038"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6" name="Straight Connector 645"/>
              <p:cNvCxnSpPr/>
              <p:nvPr/>
            </p:nvCxnSpPr>
            <p:spPr>
              <a:xfrm rot="5400000">
                <a:off x="5142541"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7" name="Straight Connector 646"/>
              <p:cNvCxnSpPr/>
              <p:nvPr/>
            </p:nvCxnSpPr>
            <p:spPr>
              <a:xfrm rot="5400000">
                <a:off x="5257721" y="3503964"/>
                <a:ext cx="304403" cy="15372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8" name="Straight Connector 647"/>
              <p:cNvCxnSpPr/>
              <p:nvPr/>
            </p:nvCxnSpPr>
            <p:spPr>
              <a:xfrm rot="10800000" flipV="1">
                <a:off x="5333059" y="3505258"/>
                <a:ext cx="307445"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9" name="Straight Connector 648"/>
              <p:cNvCxnSpPr/>
              <p:nvPr/>
            </p:nvCxnSpPr>
            <p:spPr>
              <a:xfrm rot="10800000" flipV="1">
                <a:off x="5333059" y="3656395"/>
                <a:ext cx="382519"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642" name="Group 747"/>
          <p:cNvGrpSpPr>
            <a:grpSpLocks/>
          </p:cNvGrpSpPr>
          <p:nvPr/>
        </p:nvGrpSpPr>
        <p:grpSpPr bwMode="auto">
          <a:xfrm flipH="1">
            <a:off x="4718050" y="4419600"/>
            <a:ext cx="366713" cy="1447800"/>
            <a:chOff x="6262255" y="3498275"/>
            <a:chExt cx="1048658" cy="2362198"/>
          </a:xfrm>
        </p:grpSpPr>
        <p:sp>
          <p:nvSpPr>
            <p:cNvPr id="749" name="Freeform 748"/>
            <p:cNvSpPr/>
            <p:nvPr/>
          </p:nvSpPr>
          <p:spPr>
            <a:xfrm>
              <a:off x="6521016" y="3713257"/>
              <a:ext cx="295075" cy="2147216"/>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750" name="Freeform 749"/>
            <p:cNvSpPr/>
            <p:nvPr/>
          </p:nvSpPr>
          <p:spPr>
            <a:xfrm>
              <a:off x="6634505" y="4210561"/>
              <a:ext cx="499360" cy="1178508"/>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29684" name="Group 3362"/>
            <p:cNvGrpSpPr>
              <a:grpSpLocks/>
            </p:cNvGrpSpPr>
            <p:nvPr/>
          </p:nvGrpSpPr>
          <p:grpSpPr bwMode="auto">
            <a:xfrm>
              <a:off x="6324600" y="5098470"/>
              <a:ext cx="609600" cy="304800"/>
              <a:chOff x="5029200" y="3325090"/>
              <a:chExt cx="685800" cy="408710"/>
            </a:xfrm>
          </p:grpSpPr>
          <p:cxnSp>
            <p:nvCxnSpPr>
              <p:cNvPr id="864" name="Straight Connector 863"/>
              <p:cNvCxnSpPr/>
              <p:nvPr/>
            </p:nvCxnSpPr>
            <p:spPr>
              <a:xfrm>
                <a:off x="5030564" y="3579306"/>
                <a:ext cx="229820"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5" name="Straight Connector 864"/>
              <p:cNvCxnSpPr/>
              <p:nvPr/>
            </p:nvCxnSpPr>
            <p:spPr>
              <a:xfrm rot="16200000" flipH="1">
                <a:off x="5040356" y="3466134"/>
                <a:ext cx="302164" cy="2298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6" name="Straight Connector 865"/>
              <p:cNvCxnSpPr/>
              <p:nvPr/>
            </p:nvCxnSpPr>
            <p:spPr>
              <a:xfrm rot="16200000" flipH="1">
                <a:off x="5086418" y="3479302"/>
                <a:ext cx="378573"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7" name="Straight Connector 866"/>
              <p:cNvCxnSpPr/>
              <p:nvPr/>
            </p:nvCxnSpPr>
            <p:spPr>
              <a:xfrm rot="5400000">
                <a:off x="5147702" y="3542838"/>
                <a:ext cx="3785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8" name="Straight Connector 867"/>
              <p:cNvCxnSpPr/>
              <p:nvPr/>
            </p:nvCxnSpPr>
            <p:spPr>
              <a:xfrm rot="5400000">
                <a:off x="5259962" y="3506990"/>
                <a:ext cx="302164" cy="14810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9" name="Straight Connector 868"/>
              <p:cNvCxnSpPr/>
              <p:nvPr/>
            </p:nvCxnSpPr>
            <p:spPr>
              <a:xfrm rot="10800000" flipV="1">
                <a:off x="5336989" y="3506369"/>
                <a:ext cx="301319" cy="2257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0" name="Straight Connector 869"/>
              <p:cNvCxnSpPr/>
              <p:nvPr/>
            </p:nvCxnSpPr>
            <p:spPr>
              <a:xfrm rot="10800000" flipV="1">
                <a:off x="5336989" y="3655715"/>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85" name="Group 3363"/>
            <p:cNvGrpSpPr>
              <a:grpSpLocks/>
            </p:cNvGrpSpPr>
            <p:nvPr/>
          </p:nvGrpSpPr>
          <p:grpSpPr bwMode="auto">
            <a:xfrm>
              <a:off x="6393875" y="5105400"/>
              <a:ext cx="609600" cy="304800"/>
              <a:chOff x="5029200" y="3325090"/>
              <a:chExt cx="685800" cy="408710"/>
            </a:xfrm>
          </p:grpSpPr>
          <p:cxnSp>
            <p:nvCxnSpPr>
              <p:cNvPr id="857" name="Straight Connector 856"/>
              <p:cNvCxnSpPr/>
              <p:nvPr/>
            </p:nvCxnSpPr>
            <p:spPr>
              <a:xfrm>
                <a:off x="5029235" y="3580433"/>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8" name="Straight Connector 857"/>
              <p:cNvCxnSpPr/>
              <p:nvPr/>
            </p:nvCxnSpPr>
            <p:spPr>
              <a:xfrm rot="16200000" flipH="1">
                <a:off x="5037290" y="3465523"/>
                <a:ext cx="305636"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9" name="Straight Connector 858"/>
              <p:cNvCxnSpPr/>
              <p:nvPr/>
            </p:nvCxnSpPr>
            <p:spPr>
              <a:xfrm rot="16200000" flipH="1">
                <a:off x="5083351" y="3478694"/>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0" name="Straight Connector 859"/>
              <p:cNvCxnSpPr/>
              <p:nvPr/>
            </p:nvCxnSpPr>
            <p:spPr>
              <a:xfrm rot="5400000">
                <a:off x="5144639" y="3542229"/>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1" name="Straight Connector 860"/>
              <p:cNvCxnSpPr/>
              <p:nvPr/>
            </p:nvCxnSpPr>
            <p:spPr>
              <a:xfrm rot="5400000">
                <a:off x="5256893" y="3506380"/>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2" name="Straight Connector 861"/>
              <p:cNvCxnSpPr/>
              <p:nvPr/>
            </p:nvCxnSpPr>
            <p:spPr>
              <a:xfrm rot="10800000" flipV="1">
                <a:off x="5335660" y="3504024"/>
                <a:ext cx="301316"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3" name="Straight Connector 862"/>
              <p:cNvCxnSpPr/>
              <p:nvPr/>
            </p:nvCxnSpPr>
            <p:spPr>
              <a:xfrm rot="10800000" flipV="1">
                <a:off x="5335660" y="3656842"/>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86" name="Group 3364"/>
            <p:cNvGrpSpPr>
              <a:grpSpLocks/>
            </p:cNvGrpSpPr>
            <p:nvPr/>
          </p:nvGrpSpPr>
          <p:grpSpPr bwMode="auto">
            <a:xfrm>
              <a:off x="6276110" y="4648200"/>
              <a:ext cx="609600" cy="304800"/>
              <a:chOff x="5029200" y="3325090"/>
              <a:chExt cx="685800" cy="408710"/>
            </a:xfrm>
          </p:grpSpPr>
          <p:cxnSp>
            <p:nvCxnSpPr>
              <p:cNvPr id="850" name="Straight Connector 849"/>
              <p:cNvCxnSpPr/>
              <p:nvPr/>
            </p:nvCxnSpPr>
            <p:spPr>
              <a:xfrm>
                <a:off x="5028936" y="3582227"/>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1" name="Straight Connector 850"/>
              <p:cNvCxnSpPr/>
              <p:nvPr/>
            </p:nvCxnSpPr>
            <p:spPr>
              <a:xfrm rot="16200000" flipH="1">
                <a:off x="5036990" y="3467317"/>
                <a:ext cx="305636"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2" name="Straight Connector 851"/>
              <p:cNvCxnSpPr/>
              <p:nvPr/>
            </p:nvCxnSpPr>
            <p:spPr>
              <a:xfrm rot="16200000" flipH="1">
                <a:off x="5083052" y="3480488"/>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3" name="Straight Connector 852"/>
              <p:cNvCxnSpPr/>
              <p:nvPr/>
            </p:nvCxnSpPr>
            <p:spPr>
              <a:xfrm rot="5400000">
                <a:off x="5144340"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4" name="Straight Connector 853"/>
              <p:cNvCxnSpPr/>
              <p:nvPr/>
            </p:nvCxnSpPr>
            <p:spPr>
              <a:xfrm rot="5400000">
                <a:off x="5256593" y="3508174"/>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5" name="Straight Connector 854"/>
              <p:cNvCxnSpPr/>
              <p:nvPr/>
            </p:nvCxnSpPr>
            <p:spPr>
              <a:xfrm rot="10800000" flipV="1">
                <a:off x="5335361" y="3505818"/>
                <a:ext cx="301316"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6" name="Straight Connector 855"/>
              <p:cNvCxnSpPr/>
              <p:nvPr/>
            </p:nvCxnSpPr>
            <p:spPr>
              <a:xfrm rot="10800000" flipV="1">
                <a:off x="5335361" y="3658636"/>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87" name="Group 3365"/>
            <p:cNvGrpSpPr>
              <a:grpSpLocks/>
            </p:cNvGrpSpPr>
            <p:nvPr/>
          </p:nvGrpSpPr>
          <p:grpSpPr bwMode="auto">
            <a:xfrm rot="-1164026">
              <a:off x="6262249" y="4648200"/>
              <a:ext cx="609600" cy="304800"/>
              <a:chOff x="5029200" y="3325090"/>
              <a:chExt cx="685800" cy="408710"/>
            </a:xfrm>
          </p:grpSpPr>
          <p:cxnSp>
            <p:nvCxnSpPr>
              <p:cNvPr id="843" name="Straight Connector 842"/>
              <p:cNvCxnSpPr/>
              <p:nvPr/>
            </p:nvCxnSpPr>
            <p:spPr>
              <a:xfrm>
                <a:off x="5030954" y="3580008"/>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4" name="Straight Connector 843"/>
              <p:cNvCxnSpPr/>
              <p:nvPr/>
            </p:nvCxnSpPr>
            <p:spPr>
              <a:xfrm rot="16200000" flipH="1">
                <a:off x="5064005" y="3470962"/>
                <a:ext cx="312582"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5" name="Straight Connector 844"/>
              <p:cNvCxnSpPr/>
              <p:nvPr/>
            </p:nvCxnSpPr>
            <p:spPr>
              <a:xfrm rot="16200000" flipH="1">
                <a:off x="5085152" y="3478812"/>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6" name="Straight Connector 845"/>
              <p:cNvCxnSpPr/>
              <p:nvPr/>
            </p:nvCxnSpPr>
            <p:spPr>
              <a:xfrm rot="5400000">
                <a:off x="5145805" y="3543818"/>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7" name="Straight Connector 846"/>
              <p:cNvCxnSpPr/>
              <p:nvPr/>
            </p:nvCxnSpPr>
            <p:spPr>
              <a:xfrm rot="5400000">
                <a:off x="5259825" y="3506332"/>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8" name="Straight Connector 847"/>
              <p:cNvCxnSpPr/>
              <p:nvPr/>
            </p:nvCxnSpPr>
            <p:spPr>
              <a:xfrm rot="10800000" flipV="1">
                <a:off x="5338514" y="3506195"/>
                <a:ext cx="301319"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9" name="Straight Connector 848"/>
              <p:cNvCxnSpPr/>
              <p:nvPr/>
            </p:nvCxnSpPr>
            <p:spPr>
              <a:xfrm rot="10800000" flipV="1">
                <a:off x="5367291" y="3656361"/>
                <a:ext cx="367710"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88" name="Group 3366"/>
            <p:cNvGrpSpPr>
              <a:grpSpLocks/>
            </p:cNvGrpSpPr>
            <p:nvPr/>
          </p:nvGrpSpPr>
          <p:grpSpPr bwMode="auto">
            <a:xfrm rot="-1164026">
              <a:off x="6291278" y="4131192"/>
              <a:ext cx="609600" cy="304800"/>
              <a:chOff x="5029200" y="3325090"/>
              <a:chExt cx="685800" cy="408710"/>
            </a:xfrm>
          </p:grpSpPr>
          <p:cxnSp>
            <p:nvCxnSpPr>
              <p:cNvPr id="836" name="Straight Connector 835"/>
              <p:cNvCxnSpPr/>
              <p:nvPr/>
            </p:nvCxnSpPr>
            <p:spPr>
              <a:xfrm>
                <a:off x="5036358" y="3562266"/>
                <a:ext cx="234926" cy="15976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7" name="Straight Connector 836"/>
              <p:cNvCxnSpPr/>
              <p:nvPr/>
            </p:nvCxnSpPr>
            <p:spPr>
              <a:xfrm rot="16200000" flipH="1">
                <a:off x="5060098" y="3449039"/>
                <a:ext cx="309108" cy="23492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8" name="Straight Connector 837"/>
              <p:cNvCxnSpPr/>
              <p:nvPr/>
            </p:nvCxnSpPr>
            <p:spPr>
              <a:xfrm rot="16200000" flipH="1">
                <a:off x="5095972" y="3459528"/>
                <a:ext cx="392466" cy="8171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9" name="Straight Connector 838"/>
              <p:cNvCxnSpPr/>
              <p:nvPr/>
            </p:nvCxnSpPr>
            <p:spPr>
              <a:xfrm rot="5400000">
                <a:off x="5143680" y="3540436"/>
                <a:ext cx="38551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0" name="Straight Connector 839"/>
              <p:cNvCxnSpPr/>
              <p:nvPr/>
            </p:nvCxnSpPr>
            <p:spPr>
              <a:xfrm rot="5400000">
                <a:off x="5286166" y="3492486"/>
                <a:ext cx="309108" cy="15321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1" name="Straight Connector 840"/>
              <p:cNvCxnSpPr/>
              <p:nvPr/>
            </p:nvCxnSpPr>
            <p:spPr>
              <a:xfrm rot="10800000" flipV="1">
                <a:off x="5359923" y="3492685"/>
                <a:ext cx="311530"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2" name="Straight Connector 841"/>
              <p:cNvCxnSpPr/>
              <p:nvPr/>
            </p:nvCxnSpPr>
            <p:spPr>
              <a:xfrm rot="10800000" flipV="1">
                <a:off x="5359234" y="3648066"/>
                <a:ext cx="388138"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89" name="Group 3367"/>
            <p:cNvGrpSpPr>
              <a:grpSpLocks/>
            </p:cNvGrpSpPr>
            <p:nvPr/>
          </p:nvGrpSpPr>
          <p:grpSpPr bwMode="auto">
            <a:xfrm>
              <a:off x="6292603" y="4174608"/>
              <a:ext cx="609600" cy="304800"/>
              <a:chOff x="5029200" y="3325090"/>
              <a:chExt cx="685800" cy="408710"/>
            </a:xfrm>
          </p:grpSpPr>
          <p:cxnSp>
            <p:nvCxnSpPr>
              <p:cNvPr id="829" name="Straight Connector 828"/>
              <p:cNvCxnSpPr/>
              <p:nvPr/>
            </p:nvCxnSpPr>
            <p:spPr>
              <a:xfrm>
                <a:off x="5030812" y="3581689"/>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0" name="Straight Connector 829"/>
              <p:cNvCxnSpPr/>
              <p:nvPr/>
            </p:nvCxnSpPr>
            <p:spPr>
              <a:xfrm rot="16200000" flipH="1">
                <a:off x="5038866" y="3466778"/>
                <a:ext cx="305636"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1" name="Straight Connector 830"/>
              <p:cNvCxnSpPr/>
              <p:nvPr/>
            </p:nvCxnSpPr>
            <p:spPr>
              <a:xfrm rot="16200000" flipH="1">
                <a:off x="5084928" y="3479949"/>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2" name="Straight Connector 831"/>
              <p:cNvCxnSpPr/>
              <p:nvPr/>
            </p:nvCxnSpPr>
            <p:spPr>
              <a:xfrm rot="5400000">
                <a:off x="5146216" y="3543485"/>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3" name="Straight Connector 832"/>
              <p:cNvCxnSpPr/>
              <p:nvPr/>
            </p:nvCxnSpPr>
            <p:spPr>
              <a:xfrm rot="5400000">
                <a:off x="5258469" y="3507636"/>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4" name="Straight Connector 833"/>
              <p:cNvCxnSpPr/>
              <p:nvPr/>
            </p:nvCxnSpPr>
            <p:spPr>
              <a:xfrm rot="10800000" flipV="1">
                <a:off x="5337237" y="3505280"/>
                <a:ext cx="301316"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5" name="Straight Connector 834"/>
              <p:cNvCxnSpPr/>
              <p:nvPr/>
            </p:nvCxnSpPr>
            <p:spPr>
              <a:xfrm rot="10800000" flipV="1">
                <a:off x="5337237" y="3658098"/>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90" name="Group 3368"/>
            <p:cNvGrpSpPr>
              <a:grpSpLocks/>
            </p:cNvGrpSpPr>
            <p:nvPr/>
          </p:nvGrpSpPr>
          <p:grpSpPr bwMode="auto">
            <a:xfrm>
              <a:off x="6400793" y="3962400"/>
              <a:ext cx="533399" cy="152400"/>
              <a:chOff x="5029200" y="3325090"/>
              <a:chExt cx="685800" cy="408710"/>
            </a:xfrm>
          </p:grpSpPr>
          <p:cxnSp>
            <p:nvCxnSpPr>
              <p:cNvPr id="822" name="Straight Connector 821"/>
              <p:cNvCxnSpPr/>
              <p:nvPr/>
            </p:nvCxnSpPr>
            <p:spPr>
              <a:xfrm>
                <a:off x="5032016" y="3580782"/>
                <a:ext cx="227629" cy="1528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3" name="Straight Connector 822"/>
              <p:cNvCxnSpPr/>
              <p:nvPr/>
            </p:nvCxnSpPr>
            <p:spPr>
              <a:xfrm rot="16200000" flipH="1">
                <a:off x="5039707" y="3466967"/>
                <a:ext cx="305634" cy="22762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4" name="Straight Connector 823"/>
              <p:cNvCxnSpPr/>
              <p:nvPr/>
            </p:nvCxnSpPr>
            <p:spPr>
              <a:xfrm rot="16200000" flipH="1">
                <a:off x="5083218" y="3476854"/>
                <a:ext cx="382041" cy="75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5" name="Straight Connector 824"/>
              <p:cNvCxnSpPr/>
              <p:nvPr/>
            </p:nvCxnSpPr>
            <p:spPr>
              <a:xfrm rot="5400000">
                <a:off x="5144504" y="3542578"/>
                <a:ext cx="38204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6" name="Straight Connector 825"/>
              <p:cNvCxnSpPr/>
              <p:nvPr/>
            </p:nvCxnSpPr>
            <p:spPr>
              <a:xfrm rot="5400000">
                <a:off x="5258583" y="3504902"/>
                <a:ext cx="305634" cy="15175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7" name="Straight Connector 826"/>
              <p:cNvCxnSpPr/>
              <p:nvPr/>
            </p:nvCxnSpPr>
            <p:spPr>
              <a:xfrm rot="10800000" flipV="1">
                <a:off x="5335525" y="3504375"/>
                <a:ext cx="303508" cy="22922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8" name="Straight Connector 827"/>
              <p:cNvCxnSpPr/>
              <p:nvPr/>
            </p:nvCxnSpPr>
            <p:spPr>
              <a:xfrm rot="10800000" flipV="1">
                <a:off x="5335525" y="3657192"/>
                <a:ext cx="379383" cy="7640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91" name="Group 3369"/>
            <p:cNvGrpSpPr>
              <a:grpSpLocks/>
            </p:cNvGrpSpPr>
            <p:nvPr/>
          </p:nvGrpSpPr>
          <p:grpSpPr bwMode="auto">
            <a:xfrm>
              <a:off x="6495143" y="3733792"/>
              <a:ext cx="404424" cy="168791"/>
              <a:chOff x="5029200" y="3325090"/>
              <a:chExt cx="685800" cy="408710"/>
            </a:xfrm>
          </p:grpSpPr>
          <p:cxnSp>
            <p:nvCxnSpPr>
              <p:cNvPr id="815" name="Straight Connector 814"/>
              <p:cNvCxnSpPr/>
              <p:nvPr/>
            </p:nvCxnSpPr>
            <p:spPr>
              <a:xfrm>
                <a:off x="5026887" y="3582678"/>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6" name="Straight Connector 815"/>
              <p:cNvCxnSpPr/>
              <p:nvPr/>
            </p:nvCxnSpPr>
            <p:spPr>
              <a:xfrm rot="16200000" flipH="1">
                <a:off x="5038023" y="3467205"/>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7" name="Straight Connector 816"/>
              <p:cNvCxnSpPr/>
              <p:nvPr/>
            </p:nvCxnSpPr>
            <p:spPr>
              <a:xfrm rot="16200000" flipH="1">
                <a:off x="5081937" y="3478336"/>
                <a:ext cx="382572"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8" name="Straight Connector 817"/>
              <p:cNvCxnSpPr/>
              <p:nvPr/>
            </p:nvCxnSpPr>
            <p:spPr>
              <a:xfrm rot="5400000">
                <a:off x="5143526" y="3541915"/>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9" name="Straight Connector 818"/>
              <p:cNvCxnSpPr/>
              <p:nvPr/>
            </p:nvCxnSpPr>
            <p:spPr>
              <a:xfrm rot="5400000">
                <a:off x="5257419" y="3509548"/>
                <a:ext cx="301042" cy="146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0" name="Straight Connector 819"/>
              <p:cNvCxnSpPr/>
              <p:nvPr/>
            </p:nvCxnSpPr>
            <p:spPr>
              <a:xfrm rot="10800000" flipV="1">
                <a:off x="5334810" y="3507418"/>
                <a:ext cx="300222"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1" name="Straight Connector 820"/>
              <p:cNvCxnSpPr/>
              <p:nvPr/>
            </p:nvCxnSpPr>
            <p:spPr>
              <a:xfrm rot="10800000" flipV="1">
                <a:off x="5334810" y="3657939"/>
                <a:ext cx="377203"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92" name="Group 3370"/>
            <p:cNvGrpSpPr>
              <a:grpSpLocks/>
            </p:cNvGrpSpPr>
            <p:nvPr/>
          </p:nvGrpSpPr>
          <p:grpSpPr bwMode="auto">
            <a:xfrm>
              <a:off x="6477001" y="3793600"/>
              <a:ext cx="404424" cy="168791"/>
              <a:chOff x="5029200" y="3325090"/>
              <a:chExt cx="685800" cy="408710"/>
            </a:xfrm>
          </p:grpSpPr>
          <p:cxnSp>
            <p:nvCxnSpPr>
              <p:cNvPr id="808" name="Straight Connector 807"/>
              <p:cNvCxnSpPr/>
              <p:nvPr/>
            </p:nvCxnSpPr>
            <p:spPr>
              <a:xfrm>
                <a:off x="5026858" y="3582110"/>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9" name="Straight Connector 808"/>
              <p:cNvCxnSpPr/>
              <p:nvPr/>
            </p:nvCxnSpPr>
            <p:spPr>
              <a:xfrm rot="16200000" flipH="1">
                <a:off x="5037994" y="3466637"/>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0" name="Straight Connector 809"/>
              <p:cNvCxnSpPr/>
              <p:nvPr/>
            </p:nvCxnSpPr>
            <p:spPr>
              <a:xfrm rot="16200000" flipH="1">
                <a:off x="5081903" y="3477763"/>
                <a:ext cx="382576"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1" name="Straight Connector 810"/>
              <p:cNvCxnSpPr/>
              <p:nvPr/>
            </p:nvCxnSpPr>
            <p:spPr>
              <a:xfrm rot="5400000">
                <a:off x="5143493" y="3541342"/>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2" name="Straight Connector 811"/>
              <p:cNvCxnSpPr/>
              <p:nvPr/>
            </p:nvCxnSpPr>
            <p:spPr>
              <a:xfrm rot="5400000">
                <a:off x="5257390" y="3508979"/>
                <a:ext cx="301042" cy="146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3" name="Straight Connector 812"/>
              <p:cNvCxnSpPr/>
              <p:nvPr/>
            </p:nvCxnSpPr>
            <p:spPr>
              <a:xfrm rot="10800000" flipV="1">
                <a:off x="5334781" y="3506849"/>
                <a:ext cx="300222"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4" name="Straight Connector 813"/>
              <p:cNvCxnSpPr/>
              <p:nvPr/>
            </p:nvCxnSpPr>
            <p:spPr>
              <a:xfrm rot="10800000" flipV="1">
                <a:off x="5334781" y="3657370"/>
                <a:ext cx="377203"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93" name="Group 3371"/>
            <p:cNvGrpSpPr>
              <a:grpSpLocks/>
            </p:cNvGrpSpPr>
            <p:nvPr/>
          </p:nvGrpSpPr>
          <p:grpSpPr bwMode="auto">
            <a:xfrm>
              <a:off x="6414656" y="3567537"/>
              <a:ext cx="404424" cy="168791"/>
              <a:chOff x="5029200" y="3325090"/>
              <a:chExt cx="685800" cy="408710"/>
            </a:xfrm>
          </p:grpSpPr>
          <p:cxnSp>
            <p:nvCxnSpPr>
              <p:cNvPr id="801" name="Straight Connector 800"/>
              <p:cNvCxnSpPr/>
              <p:nvPr/>
            </p:nvCxnSpPr>
            <p:spPr>
              <a:xfrm>
                <a:off x="5032502" y="3583856"/>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2" name="Straight Connector 801"/>
              <p:cNvCxnSpPr/>
              <p:nvPr/>
            </p:nvCxnSpPr>
            <p:spPr>
              <a:xfrm rot="16200000" flipH="1">
                <a:off x="5043638" y="3468383"/>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3" name="Straight Connector 802"/>
              <p:cNvCxnSpPr/>
              <p:nvPr/>
            </p:nvCxnSpPr>
            <p:spPr>
              <a:xfrm rot="16200000" flipH="1">
                <a:off x="5087557" y="3479513"/>
                <a:ext cx="382572"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4" name="Straight Connector 803"/>
              <p:cNvCxnSpPr/>
              <p:nvPr/>
            </p:nvCxnSpPr>
            <p:spPr>
              <a:xfrm rot="5400000">
                <a:off x="5149141" y="3543093"/>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5" name="Straight Connector 804"/>
              <p:cNvCxnSpPr/>
              <p:nvPr/>
            </p:nvCxnSpPr>
            <p:spPr>
              <a:xfrm rot="5400000">
                <a:off x="5263035" y="3510721"/>
                <a:ext cx="301042" cy="146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6" name="Straight Connector 805"/>
              <p:cNvCxnSpPr/>
              <p:nvPr/>
            </p:nvCxnSpPr>
            <p:spPr>
              <a:xfrm rot="10800000" flipV="1">
                <a:off x="5340425" y="3508595"/>
                <a:ext cx="300227"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7" name="Straight Connector 806"/>
              <p:cNvCxnSpPr/>
              <p:nvPr/>
            </p:nvCxnSpPr>
            <p:spPr>
              <a:xfrm rot="10800000" flipV="1">
                <a:off x="5340425" y="3659116"/>
                <a:ext cx="37720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94" name="Group 3372"/>
            <p:cNvGrpSpPr>
              <a:grpSpLocks/>
            </p:cNvGrpSpPr>
            <p:nvPr/>
          </p:nvGrpSpPr>
          <p:grpSpPr bwMode="auto">
            <a:xfrm>
              <a:off x="6439723" y="3498267"/>
              <a:ext cx="404424" cy="168791"/>
              <a:chOff x="5029200" y="3325090"/>
              <a:chExt cx="685800" cy="408710"/>
            </a:xfrm>
          </p:grpSpPr>
          <p:cxnSp>
            <p:nvCxnSpPr>
              <p:cNvPr id="794" name="Straight Connector 793"/>
              <p:cNvCxnSpPr/>
              <p:nvPr/>
            </p:nvCxnSpPr>
            <p:spPr>
              <a:xfrm>
                <a:off x="5028487" y="3582252"/>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5" name="Straight Connector 794"/>
              <p:cNvCxnSpPr/>
              <p:nvPr/>
            </p:nvCxnSpPr>
            <p:spPr>
              <a:xfrm rot="16200000" flipH="1">
                <a:off x="5039623" y="3466779"/>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6" name="Straight Connector 795"/>
              <p:cNvCxnSpPr/>
              <p:nvPr/>
            </p:nvCxnSpPr>
            <p:spPr>
              <a:xfrm rot="16200000" flipH="1">
                <a:off x="5083533" y="3477906"/>
                <a:ext cx="382576"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7" name="Straight Connector 796"/>
              <p:cNvCxnSpPr/>
              <p:nvPr/>
            </p:nvCxnSpPr>
            <p:spPr>
              <a:xfrm rot="5400000">
                <a:off x="5145122" y="3541485"/>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8" name="Straight Connector 797"/>
              <p:cNvCxnSpPr/>
              <p:nvPr/>
            </p:nvCxnSpPr>
            <p:spPr>
              <a:xfrm rot="5400000">
                <a:off x="5259019" y="3509121"/>
                <a:ext cx="301042" cy="146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9" name="Straight Connector 798"/>
              <p:cNvCxnSpPr/>
              <p:nvPr/>
            </p:nvCxnSpPr>
            <p:spPr>
              <a:xfrm rot="10800000" flipV="1">
                <a:off x="5336410" y="3506991"/>
                <a:ext cx="300222"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0" name="Straight Connector 799"/>
              <p:cNvCxnSpPr/>
              <p:nvPr/>
            </p:nvCxnSpPr>
            <p:spPr>
              <a:xfrm rot="10800000" flipV="1">
                <a:off x="5336410" y="3657512"/>
                <a:ext cx="377203"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95" name="Group 3373"/>
            <p:cNvGrpSpPr>
              <a:grpSpLocks/>
            </p:cNvGrpSpPr>
            <p:nvPr/>
          </p:nvGrpSpPr>
          <p:grpSpPr bwMode="auto">
            <a:xfrm>
              <a:off x="6982697" y="4003957"/>
              <a:ext cx="328224" cy="228599"/>
              <a:chOff x="5029200" y="3325090"/>
              <a:chExt cx="685800" cy="408710"/>
            </a:xfrm>
          </p:grpSpPr>
          <p:cxnSp>
            <p:nvCxnSpPr>
              <p:cNvPr id="787" name="Straight Connector 786"/>
              <p:cNvCxnSpPr/>
              <p:nvPr/>
            </p:nvCxnSpPr>
            <p:spPr>
              <a:xfrm>
                <a:off x="5032044" y="3578704"/>
                <a:ext cx="227646" cy="152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8" name="Straight Connector 787"/>
              <p:cNvCxnSpPr/>
              <p:nvPr/>
            </p:nvCxnSpPr>
            <p:spPr>
              <a:xfrm rot="16200000" flipH="1">
                <a:off x="5040474" y="3464884"/>
                <a:ext cx="305638" cy="22764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9" name="Straight Connector 788"/>
              <p:cNvCxnSpPr/>
              <p:nvPr/>
            </p:nvCxnSpPr>
            <p:spPr>
              <a:xfrm rot="16200000" flipH="1">
                <a:off x="5088798" y="3475934"/>
                <a:ext cx="379732" cy="758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0" name="Straight Connector 789"/>
              <p:cNvCxnSpPr/>
              <p:nvPr/>
            </p:nvCxnSpPr>
            <p:spPr>
              <a:xfrm rot="5400000">
                <a:off x="5145709" y="3541660"/>
                <a:ext cx="37973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1" name="Straight Connector 790"/>
              <p:cNvCxnSpPr/>
              <p:nvPr/>
            </p:nvCxnSpPr>
            <p:spPr>
              <a:xfrm rot="5400000">
                <a:off x="5258638" y="3502825"/>
                <a:ext cx="305638" cy="15176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2" name="Straight Connector 791"/>
              <p:cNvCxnSpPr/>
              <p:nvPr/>
            </p:nvCxnSpPr>
            <p:spPr>
              <a:xfrm rot="10800000" flipV="1">
                <a:off x="5335572" y="3504610"/>
                <a:ext cx="303528" cy="2269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3" name="Straight Connector 792"/>
              <p:cNvCxnSpPr/>
              <p:nvPr/>
            </p:nvCxnSpPr>
            <p:spPr>
              <a:xfrm rot="10800000" flipV="1">
                <a:off x="5335572" y="3657431"/>
                <a:ext cx="379410" cy="740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96" name="Group 3374"/>
            <p:cNvGrpSpPr>
              <a:grpSpLocks/>
            </p:cNvGrpSpPr>
            <p:nvPr/>
          </p:nvGrpSpPr>
          <p:grpSpPr bwMode="auto">
            <a:xfrm>
              <a:off x="6934193" y="4031675"/>
              <a:ext cx="187034" cy="554180"/>
              <a:chOff x="5029200" y="3325090"/>
              <a:chExt cx="685800" cy="408710"/>
            </a:xfrm>
          </p:grpSpPr>
          <p:cxnSp>
            <p:nvCxnSpPr>
              <p:cNvPr id="780" name="Straight Connector 779"/>
              <p:cNvCxnSpPr/>
              <p:nvPr/>
            </p:nvCxnSpPr>
            <p:spPr>
              <a:xfrm>
                <a:off x="5028938" y="3581184"/>
                <a:ext cx="233039"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1" name="Straight Connector 780"/>
              <p:cNvCxnSpPr/>
              <p:nvPr/>
            </p:nvCxnSpPr>
            <p:spPr>
              <a:xfrm rot="16200000" flipH="1">
                <a:off x="5042576" y="3464664"/>
                <a:ext cx="305637" cy="2330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2" name="Straight Connector 781"/>
              <p:cNvCxnSpPr/>
              <p:nvPr/>
            </p:nvCxnSpPr>
            <p:spPr>
              <a:xfrm rot="16200000" flipH="1">
                <a:off x="5080239" y="3473665"/>
                <a:ext cx="380137" cy="832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3" name="Straight Connector 782"/>
              <p:cNvCxnSpPr/>
              <p:nvPr/>
            </p:nvCxnSpPr>
            <p:spPr>
              <a:xfrm rot="5400000">
                <a:off x="5138492" y="3543934"/>
                <a:ext cx="38013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4" name="Straight Connector 783"/>
              <p:cNvCxnSpPr/>
              <p:nvPr/>
            </p:nvCxnSpPr>
            <p:spPr>
              <a:xfrm rot="5400000">
                <a:off x="5250649" y="3506276"/>
                <a:ext cx="305637" cy="14981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5" name="Straight Connector 784"/>
              <p:cNvCxnSpPr/>
              <p:nvPr/>
            </p:nvCxnSpPr>
            <p:spPr>
              <a:xfrm rot="10800000" flipV="1">
                <a:off x="5328559" y="3504774"/>
                <a:ext cx="299621" cy="22922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6" name="Straight Connector 785"/>
              <p:cNvCxnSpPr/>
              <p:nvPr/>
            </p:nvCxnSpPr>
            <p:spPr>
              <a:xfrm rot="10800000" flipV="1">
                <a:off x="5328559" y="3657593"/>
                <a:ext cx="382855"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97" name="Group 3375"/>
            <p:cNvGrpSpPr>
              <a:grpSpLocks/>
            </p:cNvGrpSpPr>
            <p:nvPr/>
          </p:nvGrpSpPr>
          <p:grpSpPr bwMode="auto">
            <a:xfrm>
              <a:off x="6795677" y="4572000"/>
              <a:ext cx="304803" cy="304800"/>
              <a:chOff x="5029200" y="3325090"/>
              <a:chExt cx="685800" cy="408710"/>
            </a:xfrm>
          </p:grpSpPr>
          <p:cxnSp>
            <p:nvCxnSpPr>
              <p:cNvPr id="773" name="Straight Connector 772"/>
              <p:cNvCxnSpPr/>
              <p:nvPr/>
            </p:nvCxnSpPr>
            <p:spPr>
              <a:xfrm>
                <a:off x="5034276" y="3580210"/>
                <a:ext cx="224710"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4" name="Straight Connector 773"/>
              <p:cNvCxnSpPr/>
              <p:nvPr/>
            </p:nvCxnSpPr>
            <p:spPr>
              <a:xfrm rot="16200000" flipH="1">
                <a:off x="5046621" y="3469591"/>
                <a:ext cx="302162" cy="22471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5" name="Straight Connector 774"/>
              <p:cNvCxnSpPr/>
              <p:nvPr/>
            </p:nvCxnSpPr>
            <p:spPr>
              <a:xfrm rot="16200000" flipH="1">
                <a:off x="5090132" y="3475102"/>
                <a:ext cx="378571" cy="8171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6" name="Straight Connector 775"/>
              <p:cNvCxnSpPr/>
              <p:nvPr/>
            </p:nvCxnSpPr>
            <p:spPr>
              <a:xfrm rot="5400000">
                <a:off x="5151416" y="3543743"/>
                <a:ext cx="37857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7" name="Straight Connector 776"/>
              <p:cNvCxnSpPr/>
              <p:nvPr/>
            </p:nvCxnSpPr>
            <p:spPr>
              <a:xfrm rot="5400000">
                <a:off x="5266222" y="3505339"/>
                <a:ext cx="302162" cy="1532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8" name="Straight Connector 777"/>
              <p:cNvCxnSpPr/>
              <p:nvPr/>
            </p:nvCxnSpPr>
            <p:spPr>
              <a:xfrm rot="10800000" flipV="1">
                <a:off x="5340699" y="3507275"/>
                <a:ext cx="306422" cy="2257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9" name="Straight Connector 778"/>
              <p:cNvCxnSpPr/>
              <p:nvPr/>
            </p:nvCxnSpPr>
            <p:spPr>
              <a:xfrm rot="10800000" flipV="1">
                <a:off x="5340699" y="3656619"/>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698" name="Group 3376"/>
            <p:cNvGrpSpPr>
              <a:grpSpLocks/>
            </p:cNvGrpSpPr>
            <p:nvPr/>
          </p:nvGrpSpPr>
          <p:grpSpPr bwMode="auto">
            <a:xfrm>
              <a:off x="6781822" y="4648200"/>
              <a:ext cx="304803" cy="304800"/>
              <a:chOff x="5029200" y="3325090"/>
              <a:chExt cx="685800" cy="408710"/>
            </a:xfrm>
          </p:grpSpPr>
          <p:cxnSp>
            <p:nvCxnSpPr>
              <p:cNvPr id="766" name="Straight Connector 765"/>
              <p:cNvCxnSpPr/>
              <p:nvPr/>
            </p:nvCxnSpPr>
            <p:spPr>
              <a:xfrm>
                <a:off x="5024593" y="3582227"/>
                <a:ext cx="23492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67" name="Straight Connector 766"/>
              <p:cNvCxnSpPr/>
              <p:nvPr/>
            </p:nvCxnSpPr>
            <p:spPr>
              <a:xfrm rot="16200000" flipH="1">
                <a:off x="5035200" y="3469871"/>
                <a:ext cx="305636" cy="22471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68" name="Straight Connector 767"/>
              <p:cNvCxnSpPr/>
              <p:nvPr/>
            </p:nvCxnSpPr>
            <p:spPr>
              <a:xfrm rot="16200000" flipH="1">
                <a:off x="5083820" y="3480491"/>
                <a:ext cx="382045" cy="7149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69" name="Straight Connector 768"/>
              <p:cNvCxnSpPr/>
              <p:nvPr/>
            </p:nvCxnSpPr>
            <p:spPr>
              <a:xfrm rot="5400000">
                <a:off x="5139996"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0" name="Straight Connector 769"/>
              <p:cNvCxnSpPr/>
              <p:nvPr/>
            </p:nvCxnSpPr>
            <p:spPr>
              <a:xfrm rot="5400000">
                <a:off x="5254801" y="3505619"/>
                <a:ext cx="305636" cy="1532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1" name="Straight Connector 770"/>
              <p:cNvCxnSpPr/>
              <p:nvPr/>
            </p:nvCxnSpPr>
            <p:spPr>
              <a:xfrm rot="10800000" flipV="1">
                <a:off x="5331015" y="3505818"/>
                <a:ext cx="306422"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2" name="Straight Connector 771"/>
              <p:cNvCxnSpPr/>
              <p:nvPr/>
            </p:nvCxnSpPr>
            <p:spPr>
              <a:xfrm rot="10800000" flipV="1">
                <a:off x="5331015" y="3658636"/>
                <a:ext cx="388135"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765" name="Group 870"/>
          <p:cNvGrpSpPr>
            <a:grpSpLocks/>
          </p:cNvGrpSpPr>
          <p:nvPr/>
        </p:nvGrpSpPr>
        <p:grpSpPr bwMode="auto">
          <a:xfrm flipH="1">
            <a:off x="2901950" y="4419600"/>
            <a:ext cx="368300" cy="1447800"/>
            <a:chOff x="6262255" y="3498275"/>
            <a:chExt cx="1048658" cy="2362198"/>
          </a:xfrm>
        </p:grpSpPr>
        <p:sp>
          <p:nvSpPr>
            <p:cNvPr id="872" name="Freeform 871"/>
            <p:cNvSpPr/>
            <p:nvPr/>
          </p:nvSpPr>
          <p:spPr>
            <a:xfrm>
              <a:off x="6519898" y="3713257"/>
              <a:ext cx="298325" cy="2147216"/>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873" name="Freeform 872"/>
            <p:cNvSpPr/>
            <p:nvPr/>
          </p:nvSpPr>
          <p:spPr>
            <a:xfrm>
              <a:off x="6637420" y="4210561"/>
              <a:ext cx="497209" cy="1178508"/>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29562" name="Group 3485"/>
            <p:cNvGrpSpPr>
              <a:grpSpLocks/>
            </p:cNvGrpSpPr>
            <p:nvPr/>
          </p:nvGrpSpPr>
          <p:grpSpPr bwMode="auto">
            <a:xfrm>
              <a:off x="6324600" y="5098470"/>
              <a:ext cx="609600" cy="304800"/>
              <a:chOff x="5029200" y="3325090"/>
              <a:chExt cx="685800" cy="408710"/>
            </a:xfrm>
          </p:grpSpPr>
          <p:cxnSp>
            <p:nvCxnSpPr>
              <p:cNvPr id="987" name="Straight Connector 986"/>
              <p:cNvCxnSpPr/>
              <p:nvPr/>
            </p:nvCxnSpPr>
            <p:spPr>
              <a:xfrm>
                <a:off x="5030254" y="3579306"/>
                <a:ext cx="22882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8" name="Straight Connector 987"/>
              <p:cNvCxnSpPr/>
              <p:nvPr/>
            </p:nvCxnSpPr>
            <p:spPr>
              <a:xfrm rot="16200000" flipH="1">
                <a:off x="5044436" y="3466628"/>
                <a:ext cx="302164" cy="2288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9" name="Straight Connector 988"/>
              <p:cNvCxnSpPr/>
              <p:nvPr/>
            </p:nvCxnSpPr>
            <p:spPr>
              <a:xfrm rot="16200000" flipH="1">
                <a:off x="5087592" y="3476912"/>
                <a:ext cx="378573" cy="7627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90" name="Straight Connector 989"/>
              <p:cNvCxnSpPr/>
              <p:nvPr/>
            </p:nvCxnSpPr>
            <p:spPr>
              <a:xfrm rot="5400000">
                <a:off x="5146073" y="3542838"/>
                <a:ext cx="3785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91" name="Straight Connector 990"/>
              <p:cNvCxnSpPr/>
              <p:nvPr/>
            </p:nvCxnSpPr>
            <p:spPr>
              <a:xfrm rot="5400000">
                <a:off x="5260554" y="3504766"/>
                <a:ext cx="302164"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92" name="Straight Connector 991"/>
              <p:cNvCxnSpPr/>
              <p:nvPr/>
            </p:nvCxnSpPr>
            <p:spPr>
              <a:xfrm rot="10800000" flipV="1">
                <a:off x="5335359" y="3506369"/>
                <a:ext cx="305105" cy="2257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93" name="Straight Connector 992"/>
              <p:cNvCxnSpPr/>
              <p:nvPr/>
            </p:nvCxnSpPr>
            <p:spPr>
              <a:xfrm rot="10800000" flipV="1">
                <a:off x="5335359" y="3655715"/>
                <a:ext cx="381380"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63" name="Group 3486"/>
            <p:cNvGrpSpPr>
              <a:grpSpLocks/>
            </p:cNvGrpSpPr>
            <p:nvPr/>
          </p:nvGrpSpPr>
          <p:grpSpPr bwMode="auto">
            <a:xfrm>
              <a:off x="6393875" y="5105400"/>
              <a:ext cx="609600" cy="304800"/>
              <a:chOff x="5029200" y="3325090"/>
              <a:chExt cx="685800" cy="408710"/>
            </a:xfrm>
          </p:grpSpPr>
          <p:cxnSp>
            <p:nvCxnSpPr>
              <p:cNvPr id="980" name="Straight Connector 979"/>
              <p:cNvCxnSpPr/>
              <p:nvPr/>
            </p:nvCxnSpPr>
            <p:spPr>
              <a:xfrm>
                <a:off x="5028595" y="3580433"/>
                <a:ext cx="22883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1" name="Straight Connector 980"/>
              <p:cNvCxnSpPr/>
              <p:nvPr/>
            </p:nvCxnSpPr>
            <p:spPr>
              <a:xfrm rot="16200000" flipH="1">
                <a:off x="5041043" y="3466018"/>
                <a:ext cx="305636" cy="2288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2" name="Straight Connector 981"/>
              <p:cNvCxnSpPr/>
              <p:nvPr/>
            </p:nvCxnSpPr>
            <p:spPr>
              <a:xfrm rot="16200000" flipH="1">
                <a:off x="5084201" y="3476307"/>
                <a:ext cx="382045" cy="762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3" name="Straight Connector 982"/>
              <p:cNvCxnSpPr/>
              <p:nvPr/>
            </p:nvCxnSpPr>
            <p:spPr>
              <a:xfrm rot="5400000">
                <a:off x="5142679" y="3542229"/>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4" name="Straight Connector 983"/>
              <p:cNvCxnSpPr/>
              <p:nvPr/>
            </p:nvCxnSpPr>
            <p:spPr>
              <a:xfrm rot="5400000">
                <a:off x="5257157" y="3504155"/>
                <a:ext cx="305636"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5" name="Straight Connector 984"/>
              <p:cNvCxnSpPr/>
              <p:nvPr/>
            </p:nvCxnSpPr>
            <p:spPr>
              <a:xfrm rot="10800000" flipV="1">
                <a:off x="5333700" y="3504024"/>
                <a:ext cx="305105"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6" name="Straight Connector 985"/>
              <p:cNvCxnSpPr/>
              <p:nvPr/>
            </p:nvCxnSpPr>
            <p:spPr>
              <a:xfrm rot="10800000" flipV="1">
                <a:off x="5333700" y="3656842"/>
                <a:ext cx="381383"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64" name="Group 3487"/>
            <p:cNvGrpSpPr>
              <a:grpSpLocks/>
            </p:cNvGrpSpPr>
            <p:nvPr/>
          </p:nvGrpSpPr>
          <p:grpSpPr bwMode="auto">
            <a:xfrm>
              <a:off x="6276110" y="4648200"/>
              <a:ext cx="609600" cy="304800"/>
              <a:chOff x="5029200" y="3325090"/>
              <a:chExt cx="685800" cy="408710"/>
            </a:xfrm>
          </p:grpSpPr>
          <p:cxnSp>
            <p:nvCxnSpPr>
              <p:cNvPr id="973" name="Straight Connector 972"/>
              <p:cNvCxnSpPr/>
              <p:nvPr/>
            </p:nvCxnSpPr>
            <p:spPr>
              <a:xfrm>
                <a:off x="5028867" y="3582227"/>
                <a:ext cx="22883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4" name="Straight Connector 973"/>
              <p:cNvCxnSpPr/>
              <p:nvPr/>
            </p:nvCxnSpPr>
            <p:spPr>
              <a:xfrm rot="16200000" flipH="1">
                <a:off x="5041315" y="3467812"/>
                <a:ext cx="305636" cy="2288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5" name="Straight Connector 974"/>
              <p:cNvCxnSpPr/>
              <p:nvPr/>
            </p:nvCxnSpPr>
            <p:spPr>
              <a:xfrm rot="16200000" flipH="1">
                <a:off x="5084474" y="3478101"/>
                <a:ext cx="382045" cy="762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6" name="Straight Connector 975"/>
              <p:cNvCxnSpPr/>
              <p:nvPr/>
            </p:nvCxnSpPr>
            <p:spPr>
              <a:xfrm rot="5400000">
                <a:off x="5142951"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7" name="Straight Connector 976"/>
              <p:cNvCxnSpPr/>
              <p:nvPr/>
            </p:nvCxnSpPr>
            <p:spPr>
              <a:xfrm rot="5400000">
                <a:off x="5257429" y="3505949"/>
                <a:ext cx="305636"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8" name="Straight Connector 977"/>
              <p:cNvCxnSpPr/>
              <p:nvPr/>
            </p:nvCxnSpPr>
            <p:spPr>
              <a:xfrm rot="10800000" flipV="1">
                <a:off x="5333972" y="3505818"/>
                <a:ext cx="305105"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9" name="Straight Connector 978"/>
              <p:cNvCxnSpPr/>
              <p:nvPr/>
            </p:nvCxnSpPr>
            <p:spPr>
              <a:xfrm rot="10800000" flipV="1">
                <a:off x="5333972" y="3658636"/>
                <a:ext cx="381383"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65" name="Group 3488"/>
            <p:cNvGrpSpPr>
              <a:grpSpLocks/>
            </p:cNvGrpSpPr>
            <p:nvPr/>
          </p:nvGrpSpPr>
          <p:grpSpPr bwMode="auto">
            <a:xfrm rot="-1164026">
              <a:off x="6262248" y="4648200"/>
              <a:ext cx="609600" cy="304800"/>
              <a:chOff x="5029200" y="3325090"/>
              <a:chExt cx="685800" cy="408710"/>
            </a:xfrm>
          </p:grpSpPr>
          <p:cxnSp>
            <p:nvCxnSpPr>
              <p:cNvPr id="966" name="Straight Connector 965"/>
              <p:cNvCxnSpPr/>
              <p:nvPr/>
            </p:nvCxnSpPr>
            <p:spPr>
              <a:xfrm>
                <a:off x="5031024" y="3579672"/>
                <a:ext cx="22883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7" name="Straight Connector 966"/>
              <p:cNvCxnSpPr/>
              <p:nvPr/>
            </p:nvCxnSpPr>
            <p:spPr>
              <a:xfrm rot="16200000" flipH="1">
                <a:off x="5056154" y="3460624"/>
                <a:ext cx="316057" cy="2288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8" name="Straight Connector 967"/>
              <p:cNvCxnSpPr/>
              <p:nvPr/>
            </p:nvCxnSpPr>
            <p:spPr>
              <a:xfrm rot="16200000" flipH="1">
                <a:off x="5086565" y="3476663"/>
                <a:ext cx="382045" cy="7627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9" name="Straight Connector 968"/>
              <p:cNvCxnSpPr/>
              <p:nvPr/>
            </p:nvCxnSpPr>
            <p:spPr>
              <a:xfrm rot="5400000">
                <a:off x="5144561" y="3543482"/>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0" name="Straight Connector 969"/>
              <p:cNvCxnSpPr/>
              <p:nvPr/>
            </p:nvCxnSpPr>
            <p:spPr>
              <a:xfrm rot="5400000">
                <a:off x="5287122" y="3501929"/>
                <a:ext cx="309108"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1" name="Straight Connector 970"/>
              <p:cNvCxnSpPr/>
              <p:nvPr/>
            </p:nvCxnSpPr>
            <p:spPr>
              <a:xfrm rot="10800000" flipV="1">
                <a:off x="5356428" y="3497172"/>
                <a:ext cx="310192" cy="23617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2" name="Straight Connector 971"/>
              <p:cNvCxnSpPr/>
              <p:nvPr/>
            </p:nvCxnSpPr>
            <p:spPr>
              <a:xfrm rot="10800000" flipV="1">
                <a:off x="5360685" y="3656602"/>
                <a:ext cx="381383"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66" name="Group 3489"/>
            <p:cNvGrpSpPr>
              <a:grpSpLocks/>
            </p:cNvGrpSpPr>
            <p:nvPr/>
          </p:nvGrpSpPr>
          <p:grpSpPr bwMode="auto">
            <a:xfrm rot="-1164026">
              <a:off x="6291277" y="4131192"/>
              <a:ext cx="609600" cy="304800"/>
              <a:chOff x="5029200" y="3325090"/>
              <a:chExt cx="685800" cy="408710"/>
            </a:xfrm>
          </p:grpSpPr>
          <p:cxnSp>
            <p:nvCxnSpPr>
              <p:cNvPr id="959" name="Straight Connector 958"/>
              <p:cNvCxnSpPr/>
              <p:nvPr/>
            </p:nvCxnSpPr>
            <p:spPr>
              <a:xfrm>
                <a:off x="5038109" y="3561519"/>
                <a:ext cx="22883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0" name="Straight Connector 959"/>
              <p:cNvCxnSpPr/>
              <p:nvPr/>
            </p:nvCxnSpPr>
            <p:spPr>
              <a:xfrm rot="16200000" flipH="1">
                <a:off x="5049837" y="3447197"/>
                <a:ext cx="305636" cy="2288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1" name="Straight Connector 960"/>
              <p:cNvCxnSpPr/>
              <p:nvPr/>
            </p:nvCxnSpPr>
            <p:spPr>
              <a:xfrm rot="16200000" flipH="1">
                <a:off x="5094176" y="3464580"/>
                <a:ext cx="385519" cy="762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2" name="Straight Connector 961"/>
              <p:cNvCxnSpPr/>
              <p:nvPr/>
            </p:nvCxnSpPr>
            <p:spPr>
              <a:xfrm rot="5400000">
                <a:off x="5147806" y="3529757"/>
                <a:ext cx="39593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3" name="Straight Connector 962"/>
              <p:cNvCxnSpPr/>
              <p:nvPr/>
            </p:nvCxnSpPr>
            <p:spPr>
              <a:xfrm rot="5400000">
                <a:off x="5267372" y="3490626"/>
                <a:ext cx="312582"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4" name="Straight Connector 963"/>
              <p:cNvCxnSpPr/>
              <p:nvPr/>
            </p:nvCxnSpPr>
            <p:spPr>
              <a:xfrm rot="10800000" flipV="1">
                <a:off x="5345892" y="3485005"/>
                <a:ext cx="305105"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5" name="Straight Connector 964"/>
              <p:cNvCxnSpPr/>
              <p:nvPr/>
            </p:nvCxnSpPr>
            <p:spPr>
              <a:xfrm rot="10800000" flipV="1">
                <a:off x="5353811" y="3643169"/>
                <a:ext cx="386467" cy="798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67" name="Group 3490"/>
            <p:cNvGrpSpPr>
              <a:grpSpLocks/>
            </p:cNvGrpSpPr>
            <p:nvPr/>
          </p:nvGrpSpPr>
          <p:grpSpPr bwMode="auto">
            <a:xfrm>
              <a:off x="6292603" y="4174608"/>
              <a:ext cx="609600" cy="304800"/>
              <a:chOff x="5029200" y="3325090"/>
              <a:chExt cx="685800" cy="408710"/>
            </a:xfrm>
          </p:grpSpPr>
          <p:cxnSp>
            <p:nvCxnSpPr>
              <p:cNvPr id="952" name="Straight Connector 951"/>
              <p:cNvCxnSpPr/>
              <p:nvPr/>
            </p:nvCxnSpPr>
            <p:spPr>
              <a:xfrm>
                <a:off x="5030651" y="3581689"/>
                <a:ext cx="22883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3" name="Straight Connector 952"/>
              <p:cNvCxnSpPr/>
              <p:nvPr/>
            </p:nvCxnSpPr>
            <p:spPr>
              <a:xfrm rot="16200000" flipH="1">
                <a:off x="5043099" y="3467273"/>
                <a:ext cx="305636" cy="2288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4" name="Straight Connector 953"/>
              <p:cNvCxnSpPr/>
              <p:nvPr/>
            </p:nvCxnSpPr>
            <p:spPr>
              <a:xfrm rot="16200000" flipH="1">
                <a:off x="5086258" y="3477563"/>
                <a:ext cx="382045" cy="762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5" name="Straight Connector 954"/>
              <p:cNvCxnSpPr/>
              <p:nvPr/>
            </p:nvCxnSpPr>
            <p:spPr>
              <a:xfrm rot="5400000">
                <a:off x="5144735" y="3543485"/>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6" name="Straight Connector 955"/>
              <p:cNvCxnSpPr/>
              <p:nvPr/>
            </p:nvCxnSpPr>
            <p:spPr>
              <a:xfrm rot="5400000">
                <a:off x="5259213" y="3505411"/>
                <a:ext cx="305636"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7" name="Straight Connector 956"/>
              <p:cNvCxnSpPr/>
              <p:nvPr/>
            </p:nvCxnSpPr>
            <p:spPr>
              <a:xfrm rot="10800000" flipV="1">
                <a:off x="5335756" y="3505280"/>
                <a:ext cx="305105"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8" name="Straight Connector 957"/>
              <p:cNvCxnSpPr/>
              <p:nvPr/>
            </p:nvCxnSpPr>
            <p:spPr>
              <a:xfrm rot="10800000" flipV="1">
                <a:off x="5335756" y="3658098"/>
                <a:ext cx="381383"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68" name="Group 3491"/>
            <p:cNvGrpSpPr>
              <a:grpSpLocks/>
            </p:cNvGrpSpPr>
            <p:nvPr/>
          </p:nvGrpSpPr>
          <p:grpSpPr bwMode="auto">
            <a:xfrm>
              <a:off x="6400793" y="3962400"/>
              <a:ext cx="533399" cy="152400"/>
              <a:chOff x="5029200" y="3325090"/>
              <a:chExt cx="685800" cy="408710"/>
            </a:xfrm>
          </p:grpSpPr>
          <p:cxnSp>
            <p:nvCxnSpPr>
              <p:cNvPr id="945" name="Straight Connector 944"/>
              <p:cNvCxnSpPr/>
              <p:nvPr/>
            </p:nvCxnSpPr>
            <p:spPr>
              <a:xfrm>
                <a:off x="5031232" y="3580782"/>
                <a:ext cx="226652" cy="1528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6" name="Straight Connector 945"/>
              <p:cNvCxnSpPr/>
              <p:nvPr/>
            </p:nvCxnSpPr>
            <p:spPr>
              <a:xfrm rot="16200000" flipH="1">
                <a:off x="5041138" y="3464550"/>
                <a:ext cx="305634" cy="23246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7" name="Straight Connector 946"/>
              <p:cNvCxnSpPr/>
              <p:nvPr/>
            </p:nvCxnSpPr>
            <p:spPr>
              <a:xfrm rot="16200000" flipH="1">
                <a:off x="5087203" y="3477017"/>
                <a:ext cx="382041" cy="7555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8" name="Straight Connector 947"/>
              <p:cNvCxnSpPr/>
              <p:nvPr/>
            </p:nvCxnSpPr>
            <p:spPr>
              <a:xfrm rot="5400000">
                <a:off x="5142412" y="3542578"/>
                <a:ext cx="38204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9" name="Straight Connector 948"/>
              <p:cNvCxnSpPr/>
              <p:nvPr/>
            </p:nvCxnSpPr>
            <p:spPr>
              <a:xfrm rot="5400000">
                <a:off x="5259070" y="3502322"/>
                <a:ext cx="305634" cy="1569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0" name="Straight Connector 949"/>
              <p:cNvCxnSpPr/>
              <p:nvPr/>
            </p:nvCxnSpPr>
            <p:spPr>
              <a:xfrm rot="10800000" flipV="1">
                <a:off x="5333433" y="3504375"/>
                <a:ext cx="308014" cy="22922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1" name="Straight Connector 950"/>
              <p:cNvCxnSpPr/>
              <p:nvPr/>
            </p:nvCxnSpPr>
            <p:spPr>
              <a:xfrm rot="10800000" flipV="1">
                <a:off x="5333433" y="3657192"/>
                <a:ext cx="383563" cy="7640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69" name="Group 3492"/>
            <p:cNvGrpSpPr>
              <a:grpSpLocks/>
            </p:cNvGrpSpPr>
            <p:nvPr/>
          </p:nvGrpSpPr>
          <p:grpSpPr bwMode="auto">
            <a:xfrm>
              <a:off x="6495142" y="3733792"/>
              <a:ext cx="404424" cy="168791"/>
              <a:chOff x="5029200" y="3325090"/>
              <a:chExt cx="685800" cy="408710"/>
            </a:xfrm>
          </p:grpSpPr>
          <p:cxnSp>
            <p:nvCxnSpPr>
              <p:cNvPr id="938" name="Straight Connector 937"/>
              <p:cNvCxnSpPr/>
              <p:nvPr/>
            </p:nvCxnSpPr>
            <p:spPr>
              <a:xfrm>
                <a:off x="5032860" y="3582678"/>
                <a:ext cx="229947"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9" name="Straight Connector 938"/>
              <p:cNvCxnSpPr/>
              <p:nvPr/>
            </p:nvCxnSpPr>
            <p:spPr>
              <a:xfrm rot="16200000" flipH="1">
                <a:off x="5043299" y="3467703"/>
                <a:ext cx="301042" cy="22994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0" name="Straight Connector 939"/>
              <p:cNvCxnSpPr/>
              <p:nvPr/>
            </p:nvCxnSpPr>
            <p:spPr>
              <a:xfrm rot="16200000" flipH="1">
                <a:off x="5086848" y="3478502"/>
                <a:ext cx="382572" cy="76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1" name="Straight Connector 940"/>
              <p:cNvCxnSpPr/>
              <p:nvPr/>
            </p:nvCxnSpPr>
            <p:spPr>
              <a:xfrm rot="5400000">
                <a:off x="5148172" y="3541915"/>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2" name="Straight Connector 941"/>
              <p:cNvCxnSpPr/>
              <p:nvPr/>
            </p:nvCxnSpPr>
            <p:spPr>
              <a:xfrm rot="5400000">
                <a:off x="5261750" y="3509863"/>
                <a:ext cx="301042" cy="1456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3" name="Straight Connector 942"/>
              <p:cNvCxnSpPr/>
              <p:nvPr/>
            </p:nvCxnSpPr>
            <p:spPr>
              <a:xfrm rot="10800000" flipV="1">
                <a:off x="5339456" y="3507418"/>
                <a:ext cx="298929"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4" name="Straight Connector 943"/>
              <p:cNvCxnSpPr/>
              <p:nvPr/>
            </p:nvCxnSpPr>
            <p:spPr>
              <a:xfrm rot="10800000" flipV="1">
                <a:off x="5339456" y="3657939"/>
                <a:ext cx="37557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70" name="Group 3493"/>
            <p:cNvGrpSpPr>
              <a:grpSpLocks/>
            </p:cNvGrpSpPr>
            <p:nvPr/>
          </p:nvGrpSpPr>
          <p:grpSpPr bwMode="auto">
            <a:xfrm>
              <a:off x="6477000" y="3793600"/>
              <a:ext cx="404424" cy="168791"/>
              <a:chOff x="5029200" y="3325090"/>
              <a:chExt cx="685800" cy="408710"/>
            </a:xfrm>
          </p:grpSpPr>
          <p:cxnSp>
            <p:nvCxnSpPr>
              <p:cNvPr id="931" name="Straight Connector 930"/>
              <p:cNvCxnSpPr/>
              <p:nvPr/>
            </p:nvCxnSpPr>
            <p:spPr>
              <a:xfrm>
                <a:off x="5032961" y="3582110"/>
                <a:ext cx="229947"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2" name="Straight Connector 931"/>
              <p:cNvCxnSpPr/>
              <p:nvPr/>
            </p:nvCxnSpPr>
            <p:spPr>
              <a:xfrm rot="16200000" flipH="1">
                <a:off x="5043401" y="3467134"/>
                <a:ext cx="301042" cy="22994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3" name="Straight Connector 932"/>
              <p:cNvCxnSpPr/>
              <p:nvPr/>
            </p:nvCxnSpPr>
            <p:spPr>
              <a:xfrm rot="16200000" flipH="1">
                <a:off x="5086945" y="3477929"/>
                <a:ext cx="382576" cy="76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4" name="Straight Connector 933"/>
              <p:cNvCxnSpPr/>
              <p:nvPr/>
            </p:nvCxnSpPr>
            <p:spPr>
              <a:xfrm rot="5400000">
                <a:off x="5148269" y="3541342"/>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5" name="Straight Connector 934"/>
              <p:cNvCxnSpPr/>
              <p:nvPr/>
            </p:nvCxnSpPr>
            <p:spPr>
              <a:xfrm rot="5400000">
                <a:off x="5261852" y="3509294"/>
                <a:ext cx="301042" cy="1456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6" name="Straight Connector 935"/>
              <p:cNvCxnSpPr/>
              <p:nvPr/>
            </p:nvCxnSpPr>
            <p:spPr>
              <a:xfrm rot="10800000" flipV="1">
                <a:off x="5339557" y="3506849"/>
                <a:ext cx="298929"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7" name="Straight Connector 936"/>
              <p:cNvCxnSpPr/>
              <p:nvPr/>
            </p:nvCxnSpPr>
            <p:spPr>
              <a:xfrm rot="10800000" flipV="1">
                <a:off x="5339557" y="3657370"/>
                <a:ext cx="37557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71" name="Group 3494"/>
            <p:cNvGrpSpPr>
              <a:grpSpLocks/>
            </p:cNvGrpSpPr>
            <p:nvPr/>
          </p:nvGrpSpPr>
          <p:grpSpPr bwMode="auto">
            <a:xfrm>
              <a:off x="6414655" y="3567537"/>
              <a:ext cx="404424" cy="168791"/>
              <a:chOff x="5029200" y="3325090"/>
              <a:chExt cx="685800" cy="408710"/>
            </a:xfrm>
          </p:grpSpPr>
          <p:cxnSp>
            <p:nvCxnSpPr>
              <p:cNvPr id="924" name="Straight Connector 923"/>
              <p:cNvCxnSpPr/>
              <p:nvPr/>
            </p:nvCxnSpPr>
            <p:spPr>
              <a:xfrm>
                <a:off x="5031373" y="3583856"/>
                <a:ext cx="229947"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5" name="Straight Connector 924"/>
              <p:cNvCxnSpPr/>
              <p:nvPr/>
            </p:nvCxnSpPr>
            <p:spPr>
              <a:xfrm rot="16200000" flipH="1">
                <a:off x="5041812" y="3468880"/>
                <a:ext cx="301042" cy="22994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6" name="Straight Connector 925"/>
              <p:cNvCxnSpPr/>
              <p:nvPr/>
            </p:nvCxnSpPr>
            <p:spPr>
              <a:xfrm rot="16200000" flipH="1">
                <a:off x="5085361" y="3479679"/>
                <a:ext cx="382572" cy="76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7" name="Straight Connector 926"/>
              <p:cNvCxnSpPr/>
              <p:nvPr/>
            </p:nvCxnSpPr>
            <p:spPr>
              <a:xfrm rot="5400000">
                <a:off x="5146685" y="3543093"/>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8" name="Straight Connector 927"/>
              <p:cNvCxnSpPr/>
              <p:nvPr/>
            </p:nvCxnSpPr>
            <p:spPr>
              <a:xfrm rot="5400000">
                <a:off x="5260263" y="3511040"/>
                <a:ext cx="301042" cy="1456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9" name="Straight Connector 928"/>
              <p:cNvCxnSpPr/>
              <p:nvPr/>
            </p:nvCxnSpPr>
            <p:spPr>
              <a:xfrm rot="10800000" flipV="1">
                <a:off x="5337969" y="3508595"/>
                <a:ext cx="298929"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0" name="Straight Connector 929"/>
              <p:cNvCxnSpPr/>
              <p:nvPr/>
            </p:nvCxnSpPr>
            <p:spPr>
              <a:xfrm rot="10800000" flipV="1">
                <a:off x="5337969" y="3659116"/>
                <a:ext cx="37557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72" name="Group 3495"/>
            <p:cNvGrpSpPr>
              <a:grpSpLocks/>
            </p:cNvGrpSpPr>
            <p:nvPr/>
          </p:nvGrpSpPr>
          <p:grpSpPr bwMode="auto">
            <a:xfrm>
              <a:off x="6439722" y="3498267"/>
              <a:ext cx="404424" cy="168791"/>
              <a:chOff x="5029200" y="3325090"/>
              <a:chExt cx="685800" cy="408710"/>
            </a:xfrm>
          </p:grpSpPr>
          <p:cxnSp>
            <p:nvCxnSpPr>
              <p:cNvPr id="917" name="Straight Connector 916"/>
              <p:cNvCxnSpPr/>
              <p:nvPr/>
            </p:nvCxnSpPr>
            <p:spPr>
              <a:xfrm>
                <a:off x="5027191" y="3582252"/>
                <a:ext cx="229947"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8" name="Straight Connector 917"/>
              <p:cNvCxnSpPr/>
              <p:nvPr/>
            </p:nvCxnSpPr>
            <p:spPr>
              <a:xfrm rot="16200000" flipH="1">
                <a:off x="5037631" y="3467276"/>
                <a:ext cx="301042" cy="22994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9" name="Straight Connector 918"/>
              <p:cNvCxnSpPr/>
              <p:nvPr/>
            </p:nvCxnSpPr>
            <p:spPr>
              <a:xfrm rot="16200000" flipH="1">
                <a:off x="5081180" y="3478071"/>
                <a:ext cx="382576" cy="76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0" name="Straight Connector 919"/>
              <p:cNvCxnSpPr/>
              <p:nvPr/>
            </p:nvCxnSpPr>
            <p:spPr>
              <a:xfrm rot="5400000">
                <a:off x="5142499" y="3541485"/>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1" name="Straight Connector 920"/>
              <p:cNvCxnSpPr/>
              <p:nvPr/>
            </p:nvCxnSpPr>
            <p:spPr>
              <a:xfrm rot="5400000">
                <a:off x="5259916" y="3505603"/>
                <a:ext cx="301042" cy="1532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2" name="Straight Connector 921"/>
              <p:cNvCxnSpPr/>
              <p:nvPr/>
            </p:nvCxnSpPr>
            <p:spPr>
              <a:xfrm rot="10800000" flipV="1">
                <a:off x="5333788" y="3506991"/>
                <a:ext cx="306596"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3" name="Straight Connector 922"/>
              <p:cNvCxnSpPr/>
              <p:nvPr/>
            </p:nvCxnSpPr>
            <p:spPr>
              <a:xfrm rot="10800000" flipV="1">
                <a:off x="5333788" y="3657512"/>
                <a:ext cx="383245"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73" name="Group 3496"/>
            <p:cNvGrpSpPr>
              <a:grpSpLocks/>
            </p:cNvGrpSpPr>
            <p:nvPr/>
          </p:nvGrpSpPr>
          <p:grpSpPr bwMode="auto">
            <a:xfrm>
              <a:off x="6982697" y="4003957"/>
              <a:ext cx="328224" cy="228599"/>
              <a:chOff x="5029200" y="3325090"/>
              <a:chExt cx="685800" cy="408710"/>
            </a:xfrm>
          </p:grpSpPr>
          <p:cxnSp>
            <p:nvCxnSpPr>
              <p:cNvPr id="910" name="Straight Connector 909"/>
              <p:cNvCxnSpPr/>
              <p:nvPr/>
            </p:nvCxnSpPr>
            <p:spPr>
              <a:xfrm>
                <a:off x="5025541" y="3578704"/>
                <a:ext cx="226665" cy="152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1" name="Straight Connector 910"/>
              <p:cNvCxnSpPr/>
              <p:nvPr/>
            </p:nvCxnSpPr>
            <p:spPr>
              <a:xfrm rot="16200000" flipH="1">
                <a:off x="5033282" y="3465375"/>
                <a:ext cx="305638" cy="22666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2" name="Straight Connector 911"/>
              <p:cNvCxnSpPr/>
              <p:nvPr/>
            </p:nvCxnSpPr>
            <p:spPr>
              <a:xfrm rot="16200000" flipH="1">
                <a:off x="5081232" y="3476098"/>
                <a:ext cx="379732" cy="755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3" name="Straight Connector 912"/>
              <p:cNvCxnSpPr/>
              <p:nvPr/>
            </p:nvCxnSpPr>
            <p:spPr>
              <a:xfrm rot="5400000">
                <a:off x="5137898" y="3541660"/>
                <a:ext cx="37973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4" name="Straight Connector 913"/>
              <p:cNvCxnSpPr/>
              <p:nvPr/>
            </p:nvCxnSpPr>
            <p:spPr>
              <a:xfrm rot="5400000">
                <a:off x="5255223" y="3498429"/>
                <a:ext cx="305638" cy="16055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5" name="Straight Connector 914"/>
              <p:cNvCxnSpPr/>
              <p:nvPr/>
            </p:nvCxnSpPr>
            <p:spPr>
              <a:xfrm rot="10800000" flipV="1">
                <a:off x="5327761" y="3504610"/>
                <a:ext cx="311667" cy="2269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6" name="Straight Connector 915"/>
              <p:cNvCxnSpPr/>
              <p:nvPr/>
            </p:nvCxnSpPr>
            <p:spPr>
              <a:xfrm rot="10800000" flipV="1">
                <a:off x="5327761" y="3657431"/>
                <a:ext cx="387222" cy="740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74" name="Group 3497"/>
            <p:cNvGrpSpPr>
              <a:grpSpLocks/>
            </p:cNvGrpSpPr>
            <p:nvPr/>
          </p:nvGrpSpPr>
          <p:grpSpPr bwMode="auto">
            <a:xfrm>
              <a:off x="6934193" y="4031675"/>
              <a:ext cx="187034" cy="554180"/>
              <a:chOff x="5029200" y="3325090"/>
              <a:chExt cx="685800" cy="408710"/>
            </a:xfrm>
          </p:grpSpPr>
          <p:cxnSp>
            <p:nvCxnSpPr>
              <p:cNvPr id="903" name="Straight Connector 902"/>
              <p:cNvCxnSpPr/>
              <p:nvPr/>
            </p:nvCxnSpPr>
            <p:spPr>
              <a:xfrm>
                <a:off x="5034890" y="3581184"/>
                <a:ext cx="232035"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4" name="Straight Connector 903"/>
              <p:cNvCxnSpPr/>
              <p:nvPr/>
            </p:nvCxnSpPr>
            <p:spPr>
              <a:xfrm rot="16200000" flipH="1">
                <a:off x="5047811" y="3465166"/>
                <a:ext cx="305637" cy="23203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5" name="Straight Connector 904"/>
              <p:cNvCxnSpPr/>
              <p:nvPr/>
            </p:nvCxnSpPr>
            <p:spPr>
              <a:xfrm rot="16200000" flipH="1">
                <a:off x="5085151" y="3473844"/>
                <a:ext cx="380137" cy="828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6" name="Straight Connector 905"/>
              <p:cNvCxnSpPr/>
              <p:nvPr/>
            </p:nvCxnSpPr>
            <p:spPr>
              <a:xfrm rot="5400000">
                <a:off x="5143153" y="3543934"/>
                <a:ext cx="38013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7" name="Straight Connector 906"/>
              <p:cNvCxnSpPr/>
              <p:nvPr/>
            </p:nvCxnSpPr>
            <p:spPr>
              <a:xfrm rot="5400000">
                <a:off x="5254987" y="3506598"/>
                <a:ext cx="305637" cy="1491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8" name="Straight Connector 907"/>
              <p:cNvCxnSpPr/>
              <p:nvPr/>
            </p:nvCxnSpPr>
            <p:spPr>
              <a:xfrm rot="10800000" flipV="1">
                <a:off x="5333220" y="3504774"/>
                <a:ext cx="298331" cy="22922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9" name="Straight Connector 908"/>
              <p:cNvCxnSpPr/>
              <p:nvPr/>
            </p:nvCxnSpPr>
            <p:spPr>
              <a:xfrm rot="10800000" flipV="1">
                <a:off x="5333220" y="3657593"/>
                <a:ext cx="381205"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75" name="Group 3498"/>
            <p:cNvGrpSpPr>
              <a:grpSpLocks/>
            </p:cNvGrpSpPr>
            <p:nvPr/>
          </p:nvGrpSpPr>
          <p:grpSpPr bwMode="auto">
            <a:xfrm>
              <a:off x="6795677" y="4572000"/>
              <a:ext cx="304803" cy="304800"/>
              <a:chOff x="5029200" y="3325090"/>
              <a:chExt cx="685800" cy="408710"/>
            </a:xfrm>
          </p:grpSpPr>
          <p:cxnSp>
            <p:nvCxnSpPr>
              <p:cNvPr id="896" name="Straight Connector 895"/>
              <p:cNvCxnSpPr/>
              <p:nvPr/>
            </p:nvCxnSpPr>
            <p:spPr>
              <a:xfrm>
                <a:off x="5029078" y="3580210"/>
                <a:ext cx="223742"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7" name="Straight Connector 896"/>
              <p:cNvCxnSpPr/>
              <p:nvPr/>
            </p:nvCxnSpPr>
            <p:spPr>
              <a:xfrm rot="16200000" flipH="1">
                <a:off x="5040712" y="3470075"/>
                <a:ext cx="302162" cy="2237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8" name="Straight Connector 897"/>
              <p:cNvCxnSpPr/>
              <p:nvPr/>
            </p:nvCxnSpPr>
            <p:spPr>
              <a:xfrm rot="16200000" flipH="1">
                <a:off x="5083878" y="3475278"/>
                <a:ext cx="378571" cy="813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9" name="Straight Connector 898"/>
              <p:cNvCxnSpPr/>
              <p:nvPr/>
            </p:nvCxnSpPr>
            <p:spPr>
              <a:xfrm rot="5400000">
                <a:off x="5144899" y="3543743"/>
                <a:ext cx="37857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0" name="Straight Connector 899"/>
              <p:cNvCxnSpPr/>
              <p:nvPr/>
            </p:nvCxnSpPr>
            <p:spPr>
              <a:xfrm rot="5400000">
                <a:off x="5259374" y="3505673"/>
                <a:ext cx="302162" cy="15254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1" name="Straight Connector 900"/>
              <p:cNvCxnSpPr/>
              <p:nvPr/>
            </p:nvCxnSpPr>
            <p:spPr>
              <a:xfrm rot="10800000" flipV="1">
                <a:off x="5334181" y="3507275"/>
                <a:ext cx="305103" cy="2257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2" name="Straight Connector 901"/>
              <p:cNvCxnSpPr/>
              <p:nvPr/>
            </p:nvCxnSpPr>
            <p:spPr>
              <a:xfrm rot="10800000" flipV="1">
                <a:off x="5334181" y="3656619"/>
                <a:ext cx="376290"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576" name="Group 3499"/>
            <p:cNvGrpSpPr>
              <a:grpSpLocks/>
            </p:cNvGrpSpPr>
            <p:nvPr/>
          </p:nvGrpSpPr>
          <p:grpSpPr bwMode="auto">
            <a:xfrm>
              <a:off x="6781822" y="4648200"/>
              <a:ext cx="304803" cy="304800"/>
              <a:chOff x="5029200" y="3325090"/>
              <a:chExt cx="685800" cy="408710"/>
            </a:xfrm>
          </p:grpSpPr>
          <p:cxnSp>
            <p:nvCxnSpPr>
              <p:cNvPr id="889" name="Straight Connector 888"/>
              <p:cNvCxnSpPr/>
              <p:nvPr/>
            </p:nvCxnSpPr>
            <p:spPr>
              <a:xfrm>
                <a:off x="5029738" y="3582227"/>
                <a:ext cx="223742"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0" name="Straight Connector 889"/>
              <p:cNvCxnSpPr/>
              <p:nvPr/>
            </p:nvCxnSpPr>
            <p:spPr>
              <a:xfrm rot="16200000" flipH="1">
                <a:off x="5039641" y="3470355"/>
                <a:ext cx="305636" cy="2237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1" name="Straight Connector 890"/>
              <p:cNvCxnSpPr/>
              <p:nvPr/>
            </p:nvCxnSpPr>
            <p:spPr>
              <a:xfrm rot="16200000" flipH="1">
                <a:off x="5082801" y="3475558"/>
                <a:ext cx="382045" cy="813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2" name="Straight Connector 891"/>
              <p:cNvCxnSpPr/>
              <p:nvPr/>
            </p:nvCxnSpPr>
            <p:spPr>
              <a:xfrm rot="5400000">
                <a:off x="5143821"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3" name="Straight Connector 892"/>
              <p:cNvCxnSpPr/>
              <p:nvPr/>
            </p:nvCxnSpPr>
            <p:spPr>
              <a:xfrm rot="5400000">
                <a:off x="5258297" y="3505949"/>
                <a:ext cx="305636" cy="15255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4" name="Straight Connector 893"/>
              <p:cNvCxnSpPr/>
              <p:nvPr/>
            </p:nvCxnSpPr>
            <p:spPr>
              <a:xfrm rot="10800000" flipV="1">
                <a:off x="5334841" y="3505818"/>
                <a:ext cx="305103"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5" name="Straight Connector 894"/>
              <p:cNvCxnSpPr/>
              <p:nvPr/>
            </p:nvCxnSpPr>
            <p:spPr>
              <a:xfrm rot="10800000" flipV="1">
                <a:off x="5334841" y="3658636"/>
                <a:ext cx="376296"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888" name="Group 993"/>
          <p:cNvGrpSpPr>
            <a:grpSpLocks/>
          </p:cNvGrpSpPr>
          <p:nvPr/>
        </p:nvGrpSpPr>
        <p:grpSpPr bwMode="auto">
          <a:xfrm flipH="1">
            <a:off x="3270250" y="2895600"/>
            <a:ext cx="762000" cy="2971800"/>
            <a:chOff x="6262255" y="3498275"/>
            <a:chExt cx="1048658" cy="2362198"/>
          </a:xfrm>
        </p:grpSpPr>
        <p:sp>
          <p:nvSpPr>
            <p:cNvPr id="995" name="Freeform 994"/>
            <p:cNvSpPr/>
            <p:nvPr/>
          </p:nvSpPr>
          <p:spPr>
            <a:xfrm>
              <a:off x="6520050" y="3712791"/>
              <a:ext cx="297120" cy="2147682"/>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996" name="Freeform 995"/>
            <p:cNvSpPr/>
            <p:nvPr/>
          </p:nvSpPr>
          <p:spPr>
            <a:xfrm>
              <a:off x="6635839" y="4211225"/>
              <a:ext cx="500298" cy="1178575"/>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29440" name="Group 3608"/>
            <p:cNvGrpSpPr>
              <a:grpSpLocks/>
            </p:cNvGrpSpPr>
            <p:nvPr/>
          </p:nvGrpSpPr>
          <p:grpSpPr bwMode="auto">
            <a:xfrm>
              <a:off x="6324600" y="5098470"/>
              <a:ext cx="609600" cy="304800"/>
              <a:chOff x="5029200" y="3325090"/>
              <a:chExt cx="685800" cy="408710"/>
            </a:xfrm>
          </p:grpSpPr>
          <p:cxnSp>
            <p:nvCxnSpPr>
              <p:cNvPr id="1110" name="Straight Connector 1109"/>
              <p:cNvCxnSpPr/>
              <p:nvPr/>
            </p:nvCxnSpPr>
            <p:spPr>
              <a:xfrm>
                <a:off x="5030338" y="3582067"/>
                <a:ext cx="228575"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1" name="Straight Connector 1110"/>
              <p:cNvCxnSpPr/>
              <p:nvPr/>
            </p:nvCxnSpPr>
            <p:spPr>
              <a:xfrm rot="16200000" flipH="1">
                <a:off x="5041498" y="3467780"/>
                <a:ext cx="304568"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2" name="Straight Connector 1111"/>
              <p:cNvCxnSpPr/>
              <p:nvPr/>
            </p:nvCxnSpPr>
            <p:spPr>
              <a:xfrm rot="16200000" flipH="1">
                <a:off x="5086146" y="3477983"/>
                <a:ext cx="382402"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3" name="Straight Connector 1112"/>
              <p:cNvCxnSpPr/>
              <p:nvPr/>
            </p:nvCxnSpPr>
            <p:spPr>
              <a:xfrm rot="5400000">
                <a:off x="5143904" y="3543151"/>
                <a:ext cx="38240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4" name="Straight Connector 1113"/>
              <p:cNvCxnSpPr/>
              <p:nvPr/>
            </p:nvCxnSpPr>
            <p:spPr>
              <a:xfrm rot="5400000">
                <a:off x="5259011" y="3505875"/>
                <a:ext cx="304568"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5" name="Straight Connector 1114"/>
              <p:cNvCxnSpPr/>
              <p:nvPr/>
            </p:nvCxnSpPr>
            <p:spPr>
              <a:xfrm rot="10800000" flipV="1">
                <a:off x="5335104" y="3505926"/>
                <a:ext cx="304766" cy="22842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6" name="Straight Connector 1115"/>
              <p:cNvCxnSpPr/>
              <p:nvPr/>
            </p:nvCxnSpPr>
            <p:spPr>
              <a:xfrm rot="10800000" flipV="1">
                <a:off x="5335104" y="3658210"/>
                <a:ext cx="380958" cy="761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41" name="Group 3609"/>
            <p:cNvGrpSpPr>
              <a:grpSpLocks/>
            </p:cNvGrpSpPr>
            <p:nvPr/>
          </p:nvGrpSpPr>
          <p:grpSpPr bwMode="auto">
            <a:xfrm>
              <a:off x="6393875" y="5105400"/>
              <a:ext cx="609600" cy="304800"/>
              <a:chOff x="5029200" y="3325090"/>
              <a:chExt cx="685800" cy="408710"/>
            </a:xfrm>
          </p:grpSpPr>
          <p:cxnSp>
            <p:nvCxnSpPr>
              <p:cNvPr id="1103" name="Straight Connector 1102"/>
              <p:cNvCxnSpPr/>
              <p:nvPr/>
            </p:nvCxnSpPr>
            <p:spPr>
              <a:xfrm>
                <a:off x="5028596" y="3581235"/>
                <a:ext cx="228574"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4" name="Straight Connector 1103"/>
              <p:cNvCxnSpPr/>
              <p:nvPr/>
            </p:nvCxnSpPr>
            <p:spPr>
              <a:xfrm rot="16200000" flipH="1">
                <a:off x="5039754" y="3466947"/>
                <a:ext cx="304568"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5" name="Straight Connector 1104"/>
              <p:cNvCxnSpPr/>
              <p:nvPr/>
            </p:nvCxnSpPr>
            <p:spPr>
              <a:xfrm rot="16200000" flipH="1">
                <a:off x="5085248" y="3477994"/>
                <a:ext cx="380710"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6" name="Straight Connector 1105"/>
              <p:cNvCxnSpPr/>
              <p:nvPr/>
            </p:nvCxnSpPr>
            <p:spPr>
              <a:xfrm rot="5400000">
                <a:off x="5143007" y="3543164"/>
                <a:ext cx="380710"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7" name="Straight Connector 1106"/>
              <p:cNvCxnSpPr/>
              <p:nvPr/>
            </p:nvCxnSpPr>
            <p:spPr>
              <a:xfrm rot="5400000">
                <a:off x="5257269" y="3505043"/>
                <a:ext cx="304568"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8" name="Straight Connector 1107"/>
              <p:cNvCxnSpPr/>
              <p:nvPr/>
            </p:nvCxnSpPr>
            <p:spPr>
              <a:xfrm rot="10800000" flipV="1">
                <a:off x="5333362" y="3505092"/>
                <a:ext cx="304766" cy="22842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9" name="Straight Connector 1108"/>
              <p:cNvCxnSpPr/>
              <p:nvPr/>
            </p:nvCxnSpPr>
            <p:spPr>
              <a:xfrm rot="10800000" flipV="1">
                <a:off x="5333362" y="3657376"/>
                <a:ext cx="380957" cy="76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42" name="Group 3610"/>
            <p:cNvGrpSpPr>
              <a:grpSpLocks/>
            </p:cNvGrpSpPr>
            <p:nvPr/>
          </p:nvGrpSpPr>
          <p:grpSpPr bwMode="auto">
            <a:xfrm>
              <a:off x="6276110" y="4648200"/>
              <a:ext cx="609600" cy="304800"/>
              <a:chOff x="5029200" y="3325090"/>
              <a:chExt cx="685800" cy="408710"/>
            </a:xfrm>
          </p:grpSpPr>
          <p:cxnSp>
            <p:nvCxnSpPr>
              <p:cNvPr id="1096" name="Straight Connector 1095"/>
              <p:cNvCxnSpPr/>
              <p:nvPr/>
            </p:nvCxnSpPr>
            <p:spPr>
              <a:xfrm>
                <a:off x="5028361" y="3581782"/>
                <a:ext cx="228574"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7" name="Straight Connector 1096"/>
              <p:cNvCxnSpPr/>
              <p:nvPr/>
            </p:nvCxnSpPr>
            <p:spPr>
              <a:xfrm rot="16200000" flipH="1">
                <a:off x="5039519" y="3467494"/>
                <a:ext cx="304568"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8" name="Straight Connector 1097"/>
              <p:cNvCxnSpPr/>
              <p:nvPr/>
            </p:nvCxnSpPr>
            <p:spPr>
              <a:xfrm rot="16200000" flipH="1">
                <a:off x="5084168" y="3477696"/>
                <a:ext cx="382402"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9" name="Straight Connector 1098"/>
              <p:cNvCxnSpPr/>
              <p:nvPr/>
            </p:nvCxnSpPr>
            <p:spPr>
              <a:xfrm rot="5400000">
                <a:off x="5141927" y="3542865"/>
                <a:ext cx="38240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0" name="Straight Connector 1099"/>
              <p:cNvCxnSpPr/>
              <p:nvPr/>
            </p:nvCxnSpPr>
            <p:spPr>
              <a:xfrm rot="5400000">
                <a:off x="5257034" y="3505590"/>
                <a:ext cx="304568"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1" name="Straight Connector 1100"/>
              <p:cNvCxnSpPr/>
              <p:nvPr/>
            </p:nvCxnSpPr>
            <p:spPr>
              <a:xfrm rot="10800000" flipV="1">
                <a:off x="5333127" y="3505639"/>
                <a:ext cx="304766" cy="22842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2" name="Straight Connector 1101"/>
              <p:cNvCxnSpPr/>
              <p:nvPr/>
            </p:nvCxnSpPr>
            <p:spPr>
              <a:xfrm rot="10800000" flipV="1">
                <a:off x="5333127" y="3657923"/>
                <a:ext cx="380957" cy="76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43" name="Group 3611"/>
            <p:cNvGrpSpPr>
              <a:grpSpLocks/>
            </p:cNvGrpSpPr>
            <p:nvPr/>
          </p:nvGrpSpPr>
          <p:grpSpPr bwMode="auto">
            <a:xfrm rot="-1164026">
              <a:off x="6262249" y="4648200"/>
              <a:ext cx="609600" cy="304800"/>
              <a:chOff x="5029200" y="3325090"/>
              <a:chExt cx="685800" cy="408710"/>
            </a:xfrm>
          </p:grpSpPr>
          <p:cxnSp>
            <p:nvCxnSpPr>
              <p:cNvPr id="1089" name="Straight Connector 1088"/>
              <p:cNvCxnSpPr/>
              <p:nvPr/>
            </p:nvCxnSpPr>
            <p:spPr>
              <a:xfrm>
                <a:off x="5039424" y="3579622"/>
                <a:ext cx="228574"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0" name="Straight Connector 1089"/>
              <p:cNvCxnSpPr/>
              <p:nvPr/>
            </p:nvCxnSpPr>
            <p:spPr>
              <a:xfrm rot="16200000" flipH="1">
                <a:off x="5054902" y="3465848"/>
                <a:ext cx="306260"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1" name="Straight Connector 1090"/>
              <p:cNvCxnSpPr/>
              <p:nvPr/>
            </p:nvCxnSpPr>
            <p:spPr>
              <a:xfrm rot="16200000" flipH="1">
                <a:off x="5093329" y="3475787"/>
                <a:ext cx="385786"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2" name="Straight Connector 1091"/>
              <p:cNvCxnSpPr/>
              <p:nvPr/>
            </p:nvCxnSpPr>
            <p:spPr>
              <a:xfrm rot="5400000">
                <a:off x="5154880" y="3537083"/>
                <a:ext cx="38747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3" name="Straight Connector 1092"/>
              <p:cNvCxnSpPr/>
              <p:nvPr/>
            </p:nvCxnSpPr>
            <p:spPr>
              <a:xfrm rot="5400000">
                <a:off x="5269963" y="3498679"/>
                <a:ext cx="306260"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4" name="Straight Connector 1093"/>
              <p:cNvCxnSpPr/>
              <p:nvPr/>
            </p:nvCxnSpPr>
            <p:spPr>
              <a:xfrm rot="10800000" flipV="1">
                <a:off x="5349007" y="3501168"/>
                <a:ext cx="304766" cy="22842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5" name="Straight Connector 1094"/>
              <p:cNvCxnSpPr/>
              <p:nvPr/>
            </p:nvCxnSpPr>
            <p:spPr>
              <a:xfrm rot="10800000" flipV="1">
                <a:off x="5348961" y="3658290"/>
                <a:ext cx="380958" cy="76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44" name="Group 3612"/>
            <p:cNvGrpSpPr>
              <a:grpSpLocks/>
            </p:cNvGrpSpPr>
            <p:nvPr/>
          </p:nvGrpSpPr>
          <p:grpSpPr bwMode="auto">
            <a:xfrm rot="-1164026">
              <a:off x="6291278" y="4131192"/>
              <a:ext cx="609600" cy="304800"/>
              <a:chOff x="5029200" y="3325090"/>
              <a:chExt cx="685800" cy="408710"/>
            </a:xfrm>
          </p:grpSpPr>
          <p:cxnSp>
            <p:nvCxnSpPr>
              <p:cNvPr id="1082" name="Straight Connector 1081"/>
              <p:cNvCxnSpPr/>
              <p:nvPr/>
            </p:nvCxnSpPr>
            <p:spPr>
              <a:xfrm>
                <a:off x="5031624" y="3580663"/>
                <a:ext cx="228574" cy="14720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3" name="Straight Connector 1082"/>
              <p:cNvCxnSpPr/>
              <p:nvPr/>
            </p:nvCxnSpPr>
            <p:spPr>
              <a:xfrm rot="16200000" flipH="1">
                <a:off x="5043997" y="3466981"/>
                <a:ext cx="304568"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4" name="Straight Connector 1083"/>
              <p:cNvCxnSpPr/>
              <p:nvPr/>
            </p:nvCxnSpPr>
            <p:spPr>
              <a:xfrm rot="16200000" flipH="1">
                <a:off x="5086434" y="3477482"/>
                <a:ext cx="380709"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5" name="Straight Connector 1084"/>
              <p:cNvCxnSpPr/>
              <p:nvPr/>
            </p:nvCxnSpPr>
            <p:spPr>
              <a:xfrm rot="5400000">
                <a:off x="5154940" y="3538541"/>
                <a:ext cx="37394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6" name="Straight Connector 1085"/>
              <p:cNvCxnSpPr/>
              <p:nvPr/>
            </p:nvCxnSpPr>
            <p:spPr>
              <a:xfrm rot="5400000">
                <a:off x="5264701" y="3497182"/>
                <a:ext cx="301184"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7" name="Straight Connector 1086"/>
              <p:cNvCxnSpPr/>
              <p:nvPr/>
            </p:nvCxnSpPr>
            <p:spPr>
              <a:xfrm rot="10800000" flipV="1">
                <a:off x="5335753" y="3504373"/>
                <a:ext cx="304766" cy="21996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8" name="Straight Connector 1087"/>
              <p:cNvCxnSpPr/>
              <p:nvPr/>
            </p:nvCxnSpPr>
            <p:spPr>
              <a:xfrm rot="10800000" flipV="1">
                <a:off x="5338973" y="3653420"/>
                <a:ext cx="380958" cy="710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45" name="Group 3613"/>
            <p:cNvGrpSpPr>
              <a:grpSpLocks/>
            </p:cNvGrpSpPr>
            <p:nvPr/>
          </p:nvGrpSpPr>
          <p:grpSpPr bwMode="auto">
            <a:xfrm>
              <a:off x="6292603" y="4174608"/>
              <a:ext cx="609600" cy="304800"/>
              <a:chOff x="5029200" y="3325090"/>
              <a:chExt cx="685800" cy="408710"/>
            </a:xfrm>
          </p:grpSpPr>
          <p:cxnSp>
            <p:nvCxnSpPr>
              <p:cNvPr id="1075" name="Straight Connector 1074"/>
              <p:cNvCxnSpPr/>
              <p:nvPr/>
            </p:nvCxnSpPr>
            <p:spPr>
              <a:xfrm>
                <a:off x="5029468" y="3582311"/>
                <a:ext cx="228574"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6" name="Straight Connector 1075"/>
              <p:cNvCxnSpPr/>
              <p:nvPr/>
            </p:nvCxnSpPr>
            <p:spPr>
              <a:xfrm rot="16200000" flipH="1">
                <a:off x="5040626" y="3468024"/>
                <a:ext cx="304568"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7" name="Straight Connector 1076"/>
              <p:cNvCxnSpPr/>
              <p:nvPr/>
            </p:nvCxnSpPr>
            <p:spPr>
              <a:xfrm rot="16200000" flipH="1">
                <a:off x="5085275" y="3478226"/>
                <a:ext cx="382402"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8" name="Straight Connector 1077"/>
              <p:cNvCxnSpPr/>
              <p:nvPr/>
            </p:nvCxnSpPr>
            <p:spPr>
              <a:xfrm rot="5400000">
                <a:off x="5143034" y="3543395"/>
                <a:ext cx="38240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9" name="Straight Connector 1078"/>
              <p:cNvCxnSpPr/>
              <p:nvPr/>
            </p:nvCxnSpPr>
            <p:spPr>
              <a:xfrm rot="5400000">
                <a:off x="5258141" y="3506119"/>
                <a:ext cx="304568"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0" name="Straight Connector 1079"/>
              <p:cNvCxnSpPr/>
              <p:nvPr/>
            </p:nvCxnSpPr>
            <p:spPr>
              <a:xfrm rot="10800000" flipV="1">
                <a:off x="5334234" y="3506170"/>
                <a:ext cx="304766" cy="22842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1" name="Straight Connector 1080"/>
              <p:cNvCxnSpPr/>
              <p:nvPr/>
            </p:nvCxnSpPr>
            <p:spPr>
              <a:xfrm rot="10800000" flipV="1">
                <a:off x="5334234" y="3658454"/>
                <a:ext cx="380957" cy="761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46" name="Group 3614"/>
            <p:cNvGrpSpPr>
              <a:grpSpLocks/>
            </p:cNvGrpSpPr>
            <p:nvPr/>
          </p:nvGrpSpPr>
          <p:grpSpPr bwMode="auto">
            <a:xfrm>
              <a:off x="6400793" y="3962400"/>
              <a:ext cx="533399" cy="152400"/>
              <a:chOff x="5029200" y="3325090"/>
              <a:chExt cx="685800" cy="408710"/>
            </a:xfrm>
          </p:grpSpPr>
          <p:cxnSp>
            <p:nvCxnSpPr>
              <p:cNvPr id="1068" name="Straight Connector 1067"/>
              <p:cNvCxnSpPr/>
              <p:nvPr/>
            </p:nvCxnSpPr>
            <p:spPr>
              <a:xfrm>
                <a:off x="5028041" y="3582920"/>
                <a:ext cx="230330" cy="15228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9" name="Straight Connector 1068"/>
              <p:cNvCxnSpPr/>
              <p:nvPr/>
            </p:nvCxnSpPr>
            <p:spPr>
              <a:xfrm rot="16200000" flipH="1">
                <a:off x="5038675" y="3467756"/>
                <a:ext cx="304568" cy="2303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0" name="Straight Connector 1069"/>
              <p:cNvCxnSpPr/>
              <p:nvPr/>
            </p:nvCxnSpPr>
            <p:spPr>
              <a:xfrm rot="16200000" flipH="1">
                <a:off x="5082619" y="3479009"/>
                <a:ext cx="382403" cy="758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1" name="Straight Connector 1070"/>
              <p:cNvCxnSpPr/>
              <p:nvPr/>
            </p:nvCxnSpPr>
            <p:spPr>
              <a:xfrm rot="5400000">
                <a:off x="5143012" y="3544003"/>
                <a:ext cx="38240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2" name="Straight Connector 1071"/>
              <p:cNvCxnSpPr/>
              <p:nvPr/>
            </p:nvCxnSpPr>
            <p:spPr>
              <a:xfrm rot="5400000">
                <a:off x="5257770" y="3507080"/>
                <a:ext cx="304568" cy="1516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3" name="Straight Connector 1072"/>
              <p:cNvCxnSpPr/>
              <p:nvPr/>
            </p:nvCxnSpPr>
            <p:spPr>
              <a:xfrm rot="10800000" flipV="1">
                <a:off x="5334213" y="3505087"/>
                <a:ext cx="306170" cy="2301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4" name="Straight Connector 1073"/>
              <p:cNvCxnSpPr/>
              <p:nvPr/>
            </p:nvCxnSpPr>
            <p:spPr>
              <a:xfrm rot="10800000" flipV="1">
                <a:off x="5334213" y="3657370"/>
                <a:ext cx="382012" cy="7783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47" name="Group 3615"/>
            <p:cNvGrpSpPr>
              <a:grpSpLocks/>
            </p:cNvGrpSpPr>
            <p:nvPr/>
          </p:nvGrpSpPr>
          <p:grpSpPr bwMode="auto">
            <a:xfrm>
              <a:off x="6495143" y="3733792"/>
              <a:ext cx="404424" cy="168791"/>
              <a:chOff x="5029200" y="3325090"/>
              <a:chExt cx="685800" cy="408710"/>
            </a:xfrm>
          </p:grpSpPr>
          <p:cxnSp>
            <p:nvCxnSpPr>
              <p:cNvPr id="1061" name="Straight Connector 1060"/>
              <p:cNvCxnSpPr/>
              <p:nvPr/>
            </p:nvCxnSpPr>
            <p:spPr>
              <a:xfrm>
                <a:off x="5030684" y="3579784"/>
                <a:ext cx="229691" cy="15277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2" name="Straight Connector 1061"/>
              <p:cNvCxnSpPr/>
              <p:nvPr/>
            </p:nvCxnSpPr>
            <p:spPr>
              <a:xfrm rot="16200000" flipH="1">
                <a:off x="5042446" y="3466465"/>
                <a:ext cx="302490"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3" name="Straight Connector 1062"/>
              <p:cNvCxnSpPr/>
              <p:nvPr/>
            </p:nvCxnSpPr>
            <p:spPr>
              <a:xfrm rot="16200000" flipH="1">
                <a:off x="5087609" y="3476720"/>
                <a:ext cx="378877" cy="778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4" name="Straight Connector 1063"/>
              <p:cNvCxnSpPr/>
              <p:nvPr/>
            </p:nvCxnSpPr>
            <p:spPr>
              <a:xfrm rot="5400000">
                <a:off x="5145031" y="3543118"/>
                <a:ext cx="37887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5" name="Straight Connector 1064"/>
              <p:cNvCxnSpPr/>
              <p:nvPr/>
            </p:nvCxnSpPr>
            <p:spPr>
              <a:xfrm rot="5400000">
                <a:off x="5259172" y="3505365"/>
                <a:ext cx="302490" cy="1518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6" name="Straight Connector 1065"/>
              <p:cNvCxnSpPr/>
              <p:nvPr/>
            </p:nvCxnSpPr>
            <p:spPr>
              <a:xfrm rot="10800000" flipV="1">
                <a:off x="5334470" y="3506453"/>
                <a:ext cx="303785" cy="226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7" name="Straight Connector 1066"/>
              <p:cNvCxnSpPr/>
              <p:nvPr/>
            </p:nvCxnSpPr>
            <p:spPr>
              <a:xfrm rot="10800000" flipV="1">
                <a:off x="5334470" y="3656171"/>
                <a:ext cx="381585" cy="7638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48" name="Group 3616"/>
            <p:cNvGrpSpPr>
              <a:grpSpLocks/>
            </p:cNvGrpSpPr>
            <p:nvPr/>
          </p:nvGrpSpPr>
          <p:grpSpPr bwMode="auto">
            <a:xfrm>
              <a:off x="6477001" y="3793600"/>
              <a:ext cx="404424" cy="168791"/>
              <a:chOff x="5029200" y="3325090"/>
              <a:chExt cx="685800" cy="408710"/>
            </a:xfrm>
          </p:grpSpPr>
          <p:cxnSp>
            <p:nvCxnSpPr>
              <p:cNvPr id="1054" name="Straight Connector 1053"/>
              <p:cNvCxnSpPr/>
              <p:nvPr/>
            </p:nvCxnSpPr>
            <p:spPr>
              <a:xfrm>
                <a:off x="5028106" y="3581627"/>
                <a:ext cx="229691" cy="15277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5" name="Straight Connector 1054"/>
              <p:cNvCxnSpPr/>
              <p:nvPr/>
            </p:nvCxnSpPr>
            <p:spPr>
              <a:xfrm rot="16200000" flipH="1">
                <a:off x="5038337" y="3466781"/>
                <a:ext cx="305546"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6" name="Straight Connector 1055"/>
              <p:cNvCxnSpPr/>
              <p:nvPr/>
            </p:nvCxnSpPr>
            <p:spPr>
              <a:xfrm rot="16200000" flipH="1">
                <a:off x="5083499" y="3477036"/>
                <a:ext cx="381934" cy="77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7" name="Straight Connector 1056"/>
              <p:cNvCxnSpPr/>
              <p:nvPr/>
            </p:nvCxnSpPr>
            <p:spPr>
              <a:xfrm rot="5400000">
                <a:off x="5140926" y="3543436"/>
                <a:ext cx="38193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8" name="Straight Connector 1057"/>
              <p:cNvCxnSpPr/>
              <p:nvPr/>
            </p:nvCxnSpPr>
            <p:spPr>
              <a:xfrm rot="5400000">
                <a:off x="5255062" y="3505681"/>
                <a:ext cx="305546" cy="1518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9" name="Straight Connector 1058"/>
              <p:cNvCxnSpPr/>
              <p:nvPr/>
            </p:nvCxnSpPr>
            <p:spPr>
              <a:xfrm rot="10800000" flipV="1">
                <a:off x="5331891" y="3505242"/>
                <a:ext cx="303785" cy="2291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0" name="Straight Connector 1059"/>
              <p:cNvCxnSpPr/>
              <p:nvPr/>
            </p:nvCxnSpPr>
            <p:spPr>
              <a:xfrm rot="10800000" flipV="1">
                <a:off x="5331891" y="3658015"/>
                <a:ext cx="381583" cy="7638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49" name="Group 3617"/>
            <p:cNvGrpSpPr>
              <a:grpSpLocks/>
            </p:cNvGrpSpPr>
            <p:nvPr/>
          </p:nvGrpSpPr>
          <p:grpSpPr bwMode="auto">
            <a:xfrm>
              <a:off x="6414656" y="3567537"/>
              <a:ext cx="404424" cy="168791"/>
              <a:chOff x="5029200" y="3325090"/>
              <a:chExt cx="685800" cy="408710"/>
            </a:xfrm>
          </p:grpSpPr>
          <p:cxnSp>
            <p:nvCxnSpPr>
              <p:cNvPr id="1047" name="Straight Connector 1046"/>
              <p:cNvCxnSpPr/>
              <p:nvPr/>
            </p:nvCxnSpPr>
            <p:spPr>
              <a:xfrm>
                <a:off x="5030096" y="3582089"/>
                <a:ext cx="229691" cy="15277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8" name="Straight Connector 1047"/>
              <p:cNvCxnSpPr/>
              <p:nvPr/>
            </p:nvCxnSpPr>
            <p:spPr>
              <a:xfrm rot="16200000" flipH="1">
                <a:off x="5040328" y="3467243"/>
                <a:ext cx="305546"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9" name="Straight Connector 1048"/>
              <p:cNvCxnSpPr/>
              <p:nvPr/>
            </p:nvCxnSpPr>
            <p:spPr>
              <a:xfrm rot="16200000" flipH="1">
                <a:off x="5085492" y="3477498"/>
                <a:ext cx="381932" cy="77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0" name="Straight Connector 1049"/>
              <p:cNvCxnSpPr/>
              <p:nvPr/>
            </p:nvCxnSpPr>
            <p:spPr>
              <a:xfrm rot="5400000">
                <a:off x="5142915" y="3543896"/>
                <a:ext cx="381934"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1" name="Straight Connector 1050"/>
              <p:cNvCxnSpPr/>
              <p:nvPr/>
            </p:nvCxnSpPr>
            <p:spPr>
              <a:xfrm rot="5400000">
                <a:off x="5257053" y="3506143"/>
                <a:ext cx="305546" cy="1518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2" name="Straight Connector 1051"/>
              <p:cNvCxnSpPr/>
              <p:nvPr/>
            </p:nvCxnSpPr>
            <p:spPr>
              <a:xfrm rot="10800000" flipV="1">
                <a:off x="5333882" y="3505702"/>
                <a:ext cx="303785" cy="2291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3" name="Straight Connector 1052"/>
              <p:cNvCxnSpPr/>
              <p:nvPr/>
            </p:nvCxnSpPr>
            <p:spPr>
              <a:xfrm rot="10800000" flipV="1">
                <a:off x="5333882" y="3658475"/>
                <a:ext cx="381583" cy="7638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50" name="Group 3618"/>
            <p:cNvGrpSpPr>
              <a:grpSpLocks/>
            </p:cNvGrpSpPr>
            <p:nvPr/>
          </p:nvGrpSpPr>
          <p:grpSpPr bwMode="auto">
            <a:xfrm>
              <a:off x="6439723" y="3498267"/>
              <a:ext cx="404424" cy="168791"/>
              <a:chOff x="5029200" y="3325090"/>
              <a:chExt cx="685800" cy="408710"/>
            </a:xfrm>
          </p:grpSpPr>
          <p:cxnSp>
            <p:nvCxnSpPr>
              <p:cNvPr id="1040" name="Straight Connector 1039"/>
              <p:cNvCxnSpPr/>
              <p:nvPr/>
            </p:nvCxnSpPr>
            <p:spPr>
              <a:xfrm>
                <a:off x="5028339" y="3581768"/>
                <a:ext cx="229691" cy="15277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1" name="Straight Connector 1040"/>
              <p:cNvCxnSpPr/>
              <p:nvPr/>
            </p:nvCxnSpPr>
            <p:spPr>
              <a:xfrm rot="16200000" flipH="1">
                <a:off x="5038573" y="3466921"/>
                <a:ext cx="305546"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2" name="Straight Connector 1041"/>
              <p:cNvCxnSpPr/>
              <p:nvPr/>
            </p:nvCxnSpPr>
            <p:spPr>
              <a:xfrm rot="16200000" flipH="1">
                <a:off x="5083735" y="3477176"/>
                <a:ext cx="381934" cy="778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3" name="Straight Connector 1042"/>
              <p:cNvCxnSpPr/>
              <p:nvPr/>
            </p:nvCxnSpPr>
            <p:spPr>
              <a:xfrm rot="5400000">
                <a:off x="5141160" y="3543576"/>
                <a:ext cx="38193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4" name="Straight Connector 1043"/>
              <p:cNvCxnSpPr/>
              <p:nvPr/>
            </p:nvCxnSpPr>
            <p:spPr>
              <a:xfrm rot="5400000">
                <a:off x="5255298" y="3505821"/>
                <a:ext cx="305546" cy="1518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5" name="Straight Connector 1044"/>
              <p:cNvCxnSpPr/>
              <p:nvPr/>
            </p:nvCxnSpPr>
            <p:spPr>
              <a:xfrm rot="10800000" flipV="1">
                <a:off x="5332124" y="3505382"/>
                <a:ext cx="303785" cy="2291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6" name="Straight Connector 1045"/>
              <p:cNvCxnSpPr/>
              <p:nvPr/>
            </p:nvCxnSpPr>
            <p:spPr>
              <a:xfrm rot="10800000" flipV="1">
                <a:off x="5332124" y="3658155"/>
                <a:ext cx="381585" cy="7638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51" name="Group 3619"/>
            <p:cNvGrpSpPr>
              <a:grpSpLocks/>
            </p:cNvGrpSpPr>
            <p:nvPr/>
          </p:nvGrpSpPr>
          <p:grpSpPr bwMode="auto">
            <a:xfrm>
              <a:off x="6982697" y="4003957"/>
              <a:ext cx="328224" cy="228599"/>
              <a:chOff x="5029200" y="3325090"/>
              <a:chExt cx="685800" cy="408710"/>
            </a:xfrm>
          </p:grpSpPr>
          <p:cxnSp>
            <p:nvCxnSpPr>
              <p:cNvPr id="1033" name="Straight Connector 1032"/>
              <p:cNvCxnSpPr/>
              <p:nvPr/>
            </p:nvCxnSpPr>
            <p:spPr>
              <a:xfrm>
                <a:off x="5030267" y="3582859"/>
                <a:ext cx="228239" cy="1511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4" name="Straight Connector 1033"/>
              <p:cNvCxnSpPr/>
              <p:nvPr/>
            </p:nvCxnSpPr>
            <p:spPr>
              <a:xfrm rot="16200000" flipH="1">
                <a:off x="5042312" y="3467611"/>
                <a:ext cx="304567" cy="2282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5" name="Straight Connector 1034"/>
              <p:cNvCxnSpPr/>
              <p:nvPr/>
            </p:nvCxnSpPr>
            <p:spPr>
              <a:xfrm rot="16200000" flipH="1">
                <a:off x="5083846" y="3477505"/>
                <a:ext cx="381273" cy="7760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6" name="Straight Connector 1035"/>
              <p:cNvCxnSpPr/>
              <p:nvPr/>
            </p:nvCxnSpPr>
            <p:spPr>
              <a:xfrm rot="5400000">
                <a:off x="5145470" y="3543379"/>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7" name="Straight Connector 1036"/>
              <p:cNvCxnSpPr/>
              <p:nvPr/>
            </p:nvCxnSpPr>
            <p:spPr>
              <a:xfrm rot="5400000">
                <a:off x="5259141" y="3506411"/>
                <a:ext cx="304567" cy="1506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8" name="Straight Connector 1037"/>
              <p:cNvCxnSpPr/>
              <p:nvPr/>
            </p:nvCxnSpPr>
            <p:spPr>
              <a:xfrm rot="10800000" flipV="1">
                <a:off x="5336105" y="3506153"/>
                <a:ext cx="301275" cy="227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9" name="Straight Connector 1038"/>
              <p:cNvCxnSpPr/>
              <p:nvPr/>
            </p:nvCxnSpPr>
            <p:spPr>
              <a:xfrm rot="10800000" flipV="1">
                <a:off x="5336105" y="3657309"/>
                <a:ext cx="378878" cy="7670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52" name="Group 3620"/>
            <p:cNvGrpSpPr>
              <a:grpSpLocks/>
            </p:cNvGrpSpPr>
            <p:nvPr/>
          </p:nvGrpSpPr>
          <p:grpSpPr bwMode="auto">
            <a:xfrm>
              <a:off x="6934193" y="4031675"/>
              <a:ext cx="187034" cy="554180"/>
              <a:chOff x="5029200" y="3325090"/>
              <a:chExt cx="685800" cy="408710"/>
            </a:xfrm>
          </p:grpSpPr>
          <p:cxnSp>
            <p:nvCxnSpPr>
              <p:cNvPr id="1026" name="Straight Connector 1025"/>
              <p:cNvCxnSpPr/>
              <p:nvPr/>
            </p:nvCxnSpPr>
            <p:spPr>
              <a:xfrm>
                <a:off x="5032687" y="3581282"/>
                <a:ext cx="224299" cy="15262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7" name="Straight Connector 1026"/>
              <p:cNvCxnSpPr/>
              <p:nvPr/>
            </p:nvCxnSpPr>
            <p:spPr>
              <a:xfrm rot="16200000" flipH="1">
                <a:off x="5040743" y="3469598"/>
                <a:ext cx="304314" cy="2242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8" name="Straight Connector 1027"/>
              <p:cNvCxnSpPr/>
              <p:nvPr/>
            </p:nvCxnSpPr>
            <p:spPr>
              <a:xfrm rot="16200000" flipH="1">
                <a:off x="5086699" y="3479626"/>
                <a:ext cx="380625" cy="720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9" name="Straight Connector 1028"/>
              <p:cNvCxnSpPr/>
              <p:nvPr/>
            </p:nvCxnSpPr>
            <p:spPr>
              <a:xfrm rot="5400000">
                <a:off x="5146783" y="3543592"/>
                <a:ext cx="38062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0" name="Straight Connector 1029"/>
              <p:cNvCxnSpPr/>
              <p:nvPr/>
            </p:nvCxnSpPr>
            <p:spPr>
              <a:xfrm rot="5400000">
                <a:off x="5261036" y="3505647"/>
                <a:ext cx="304314" cy="1522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1" name="Straight Connector 1030"/>
              <p:cNvCxnSpPr/>
              <p:nvPr/>
            </p:nvCxnSpPr>
            <p:spPr>
              <a:xfrm rot="10800000" flipV="1">
                <a:off x="5337093" y="3504971"/>
                <a:ext cx="304406" cy="22893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2" name="Straight Connector 1031"/>
              <p:cNvCxnSpPr/>
              <p:nvPr/>
            </p:nvCxnSpPr>
            <p:spPr>
              <a:xfrm rot="10800000" flipV="1">
                <a:off x="5337093" y="3657593"/>
                <a:ext cx="376499" cy="7631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53" name="Group 3621"/>
            <p:cNvGrpSpPr>
              <a:grpSpLocks/>
            </p:cNvGrpSpPr>
            <p:nvPr/>
          </p:nvGrpSpPr>
          <p:grpSpPr bwMode="auto">
            <a:xfrm>
              <a:off x="6795677" y="4572000"/>
              <a:ext cx="304803" cy="304800"/>
              <a:chOff x="5029200" y="3325090"/>
              <a:chExt cx="685800" cy="408710"/>
            </a:xfrm>
          </p:grpSpPr>
          <p:cxnSp>
            <p:nvCxnSpPr>
              <p:cNvPr id="1019" name="Straight Connector 1018"/>
              <p:cNvCxnSpPr/>
              <p:nvPr/>
            </p:nvCxnSpPr>
            <p:spPr>
              <a:xfrm>
                <a:off x="5028404" y="3580745"/>
                <a:ext cx="231029"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0" name="Straight Connector 1019"/>
              <p:cNvCxnSpPr/>
              <p:nvPr/>
            </p:nvCxnSpPr>
            <p:spPr>
              <a:xfrm rot="16200000" flipH="1">
                <a:off x="5040790" y="3465230"/>
                <a:ext cx="304568" cy="23102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1" name="Straight Connector 1020"/>
              <p:cNvCxnSpPr/>
              <p:nvPr/>
            </p:nvCxnSpPr>
            <p:spPr>
              <a:xfrm rot="16200000" flipH="1">
                <a:off x="5083828" y="3476277"/>
                <a:ext cx="380709"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2" name="Straight Connector 1021"/>
              <p:cNvCxnSpPr/>
              <p:nvPr/>
            </p:nvCxnSpPr>
            <p:spPr>
              <a:xfrm rot="5400000">
                <a:off x="5142814" y="3542674"/>
                <a:ext cx="380709"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3" name="Straight Connector 1022"/>
              <p:cNvCxnSpPr/>
              <p:nvPr/>
            </p:nvCxnSpPr>
            <p:spPr>
              <a:xfrm rot="5400000">
                <a:off x="5257074" y="3504554"/>
                <a:ext cx="304568" cy="15238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4" name="Straight Connector 1023"/>
              <p:cNvCxnSpPr/>
              <p:nvPr/>
            </p:nvCxnSpPr>
            <p:spPr>
              <a:xfrm rot="10800000" flipV="1">
                <a:off x="5333167" y="3504603"/>
                <a:ext cx="304763" cy="22842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5" name="Straight Connector 1024"/>
              <p:cNvCxnSpPr/>
              <p:nvPr/>
            </p:nvCxnSpPr>
            <p:spPr>
              <a:xfrm rot="10800000" flipV="1">
                <a:off x="5333167" y="3656887"/>
                <a:ext cx="383412" cy="761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454" name="Group 3622"/>
            <p:cNvGrpSpPr>
              <a:grpSpLocks/>
            </p:cNvGrpSpPr>
            <p:nvPr/>
          </p:nvGrpSpPr>
          <p:grpSpPr bwMode="auto">
            <a:xfrm>
              <a:off x="6781822" y="4648200"/>
              <a:ext cx="304803" cy="304800"/>
              <a:chOff x="5029200" y="3325090"/>
              <a:chExt cx="685800" cy="408710"/>
            </a:xfrm>
          </p:grpSpPr>
          <p:cxnSp>
            <p:nvCxnSpPr>
              <p:cNvPr id="1012" name="Straight Connector 1011"/>
              <p:cNvCxnSpPr/>
              <p:nvPr/>
            </p:nvCxnSpPr>
            <p:spPr>
              <a:xfrm>
                <a:off x="5030082" y="3581782"/>
                <a:ext cx="226115" cy="1522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13" name="Straight Connector 1012"/>
              <p:cNvCxnSpPr/>
              <p:nvPr/>
            </p:nvCxnSpPr>
            <p:spPr>
              <a:xfrm rot="16200000" flipH="1">
                <a:off x="5040010" y="3468724"/>
                <a:ext cx="304568" cy="22611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14" name="Straight Connector 1013"/>
              <p:cNvCxnSpPr/>
              <p:nvPr/>
            </p:nvCxnSpPr>
            <p:spPr>
              <a:xfrm rot="16200000" flipH="1">
                <a:off x="5084660" y="3476468"/>
                <a:ext cx="382402"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15" name="Straight Connector 1014"/>
              <p:cNvCxnSpPr/>
              <p:nvPr/>
            </p:nvCxnSpPr>
            <p:spPr>
              <a:xfrm rot="5400000">
                <a:off x="5143646" y="3542865"/>
                <a:ext cx="38240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16" name="Straight Connector 1015"/>
              <p:cNvCxnSpPr/>
              <p:nvPr/>
            </p:nvCxnSpPr>
            <p:spPr>
              <a:xfrm rot="5400000">
                <a:off x="5258752" y="3505592"/>
                <a:ext cx="304568" cy="15238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17" name="Straight Connector 1016"/>
              <p:cNvCxnSpPr/>
              <p:nvPr/>
            </p:nvCxnSpPr>
            <p:spPr>
              <a:xfrm rot="10800000" flipV="1">
                <a:off x="5334846" y="3505639"/>
                <a:ext cx="304763" cy="22842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18" name="Straight Connector 1017"/>
              <p:cNvCxnSpPr/>
              <p:nvPr/>
            </p:nvCxnSpPr>
            <p:spPr>
              <a:xfrm rot="10800000" flipV="1">
                <a:off x="5334846" y="3657923"/>
                <a:ext cx="378495" cy="76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1011" name="Group 1116"/>
          <p:cNvGrpSpPr>
            <a:grpSpLocks/>
          </p:cNvGrpSpPr>
          <p:nvPr/>
        </p:nvGrpSpPr>
        <p:grpSpPr bwMode="auto">
          <a:xfrm>
            <a:off x="5022850" y="3124200"/>
            <a:ext cx="762000" cy="2743200"/>
            <a:chOff x="6262255" y="3498275"/>
            <a:chExt cx="1048658" cy="2362198"/>
          </a:xfrm>
        </p:grpSpPr>
        <p:sp>
          <p:nvSpPr>
            <p:cNvPr id="1118" name="Freeform 1117"/>
            <p:cNvSpPr/>
            <p:nvPr/>
          </p:nvSpPr>
          <p:spPr>
            <a:xfrm>
              <a:off x="6520050" y="3712896"/>
              <a:ext cx="297120" cy="2147577"/>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1119" name="Freeform 1118"/>
            <p:cNvSpPr/>
            <p:nvPr/>
          </p:nvSpPr>
          <p:spPr>
            <a:xfrm>
              <a:off x="6635840" y="4211856"/>
              <a:ext cx="500297" cy="1176998"/>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29318" name="Group 3731"/>
            <p:cNvGrpSpPr>
              <a:grpSpLocks/>
            </p:cNvGrpSpPr>
            <p:nvPr/>
          </p:nvGrpSpPr>
          <p:grpSpPr bwMode="auto">
            <a:xfrm>
              <a:off x="6324600" y="5098470"/>
              <a:ext cx="609600" cy="304800"/>
              <a:chOff x="5029200" y="3325090"/>
              <a:chExt cx="685800" cy="408710"/>
            </a:xfrm>
          </p:grpSpPr>
          <p:cxnSp>
            <p:nvCxnSpPr>
              <p:cNvPr id="1233" name="Straight Connector 1232"/>
              <p:cNvCxnSpPr/>
              <p:nvPr/>
            </p:nvCxnSpPr>
            <p:spPr>
              <a:xfrm>
                <a:off x="5030338" y="3582489"/>
                <a:ext cx="228574"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4" name="Straight Connector 1233"/>
              <p:cNvCxnSpPr/>
              <p:nvPr/>
            </p:nvCxnSpPr>
            <p:spPr>
              <a:xfrm rot="16200000" flipH="1">
                <a:off x="5041638" y="3468202"/>
                <a:ext cx="304285"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5" name="Straight Connector 1234"/>
              <p:cNvCxnSpPr/>
              <p:nvPr/>
            </p:nvCxnSpPr>
            <p:spPr>
              <a:xfrm rot="16200000" flipH="1">
                <a:off x="5086710" y="3478403"/>
                <a:ext cx="381273"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6" name="Straight Connector 1235"/>
              <p:cNvCxnSpPr/>
              <p:nvPr/>
            </p:nvCxnSpPr>
            <p:spPr>
              <a:xfrm rot="5400000">
                <a:off x="5144468" y="3543995"/>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7" name="Straight Connector 1236"/>
              <p:cNvCxnSpPr/>
              <p:nvPr/>
            </p:nvCxnSpPr>
            <p:spPr>
              <a:xfrm rot="5400000">
                <a:off x="5259153" y="3506297"/>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8" name="Straight Connector 1237"/>
              <p:cNvCxnSpPr/>
              <p:nvPr/>
            </p:nvCxnSpPr>
            <p:spPr>
              <a:xfrm rot="10800000" flipV="1">
                <a:off x="5335104" y="3505502"/>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9" name="Straight Connector 1238"/>
              <p:cNvCxnSpPr/>
              <p:nvPr/>
            </p:nvCxnSpPr>
            <p:spPr>
              <a:xfrm rot="10800000" flipV="1">
                <a:off x="5335104" y="3657644"/>
                <a:ext cx="380957"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19" name="Group 3732"/>
            <p:cNvGrpSpPr>
              <a:grpSpLocks/>
            </p:cNvGrpSpPr>
            <p:nvPr/>
          </p:nvGrpSpPr>
          <p:grpSpPr bwMode="auto">
            <a:xfrm>
              <a:off x="6393875" y="5105400"/>
              <a:ext cx="609600" cy="304800"/>
              <a:chOff x="5029200" y="3325090"/>
              <a:chExt cx="685800" cy="408710"/>
            </a:xfrm>
          </p:grpSpPr>
          <p:cxnSp>
            <p:nvCxnSpPr>
              <p:cNvPr id="1226" name="Straight Connector 1225"/>
              <p:cNvCxnSpPr/>
              <p:nvPr/>
            </p:nvCxnSpPr>
            <p:spPr>
              <a:xfrm>
                <a:off x="5028595" y="3582362"/>
                <a:ext cx="228575" cy="15214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7" name="Straight Connector 1226"/>
              <p:cNvCxnSpPr/>
              <p:nvPr/>
            </p:nvCxnSpPr>
            <p:spPr>
              <a:xfrm rot="16200000" flipH="1">
                <a:off x="5039895" y="3468076"/>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8" name="Straight Connector 1227"/>
              <p:cNvCxnSpPr/>
              <p:nvPr/>
            </p:nvCxnSpPr>
            <p:spPr>
              <a:xfrm rot="16200000" flipH="1">
                <a:off x="5084967" y="3478278"/>
                <a:ext cx="381273"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9" name="Straight Connector 1228"/>
              <p:cNvCxnSpPr/>
              <p:nvPr/>
            </p:nvCxnSpPr>
            <p:spPr>
              <a:xfrm rot="5400000">
                <a:off x="5142724" y="3543869"/>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0" name="Straight Connector 1229"/>
              <p:cNvCxnSpPr/>
              <p:nvPr/>
            </p:nvCxnSpPr>
            <p:spPr>
              <a:xfrm rot="5400000">
                <a:off x="5257410" y="3506172"/>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1" name="Straight Connector 1230"/>
              <p:cNvCxnSpPr/>
              <p:nvPr/>
            </p:nvCxnSpPr>
            <p:spPr>
              <a:xfrm rot="10800000" flipV="1">
                <a:off x="5333361" y="3505375"/>
                <a:ext cx="304766" cy="229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2" name="Straight Connector 1231"/>
              <p:cNvCxnSpPr/>
              <p:nvPr/>
            </p:nvCxnSpPr>
            <p:spPr>
              <a:xfrm rot="10800000" flipV="1">
                <a:off x="5333361" y="3657518"/>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20" name="Group 3733"/>
            <p:cNvGrpSpPr>
              <a:grpSpLocks/>
            </p:cNvGrpSpPr>
            <p:nvPr/>
          </p:nvGrpSpPr>
          <p:grpSpPr bwMode="auto">
            <a:xfrm>
              <a:off x="6276110" y="4648200"/>
              <a:ext cx="609600" cy="304800"/>
              <a:chOff x="5029200" y="3325090"/>
              <a:chExt cx="685800" cy="408710"/>
            </a:xfrm>
          </p:grpSpPr>
          <p:cxnSp>
            <p:nvCxnSpPr>
              <p:cNvPr id="1219" name="Straight Connector 1218"/>
              <p:cNvCxnSpPr/>
              <p:nvPr/>
            </p:nvCxnSpPr>
            <p:spPr>
              <a:xfrm>
                <a:off x="5028359" y="3581358"/>
                <a:ext cx="228575"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0" name="Straight Connector 1219"/>
              <p:cNvCxnSpPr/>
              <p:nvPr/>
            </p:nvCxnSpPr>
            <p:spPr>
              <a:xfrm rot="16200000" flipH="1">
                <a:off x="5039659" y="3467070"/>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1" name="Straight Connector 1220"/>
              <p:cNvCxnSpPr/>
              <p:nvPr/>
            </p:nvCxnSpPr>
            <p:spPr>
              <a:xfrm rot="16200000" flipH="1">
                <a:off x="5084731" y="3477273"/>
                <a:ext cx="381273"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2" name="Straight Connector 1221"/>
              <p:cNvCxnSpPr/>
              <p:nvPr/>
            </p:nvCxnSpPr>
            <p:spPr>
              <a:xfrm rot="5400000">
                <a:off x="5142489" y="3542863"/>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3" name="Straight Connector 1222"/>
              <p:cNvCxnSpPr/>
              <p:nvPr/>
            </p:nvCxnSpPr>
            <p:spPr>
              <a:xfrm rot="5400000">
                <a:off x="5257174" y="3505166"/>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4" name="Straight Connector 1223"/>
              <p:cNvCxnSpPr/>
              <p:nvPr/>
            </p:nvCxnSpPr>
            <p:spPr>
              <a:xfrm rot="10800000" flipV="1">
                <a:off x="5333125" y="3504370"/>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5" name="Straight Connector 1224"/>
              <p:cNvCxnSpPr/>
              <p:nvPr/>
            </p:nvCxnSpPr>
            <p:spPr>
              <a:xfrm rot="10800000" flipV="1">
                <a:off x="5333125" y="3656512"/>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21" name="Group 3734"/>
            <p:cNvGrpSpPr>
              <a:grpSpLocks/>
            </p:cNvGrpSpPr>
            <p:nvPr/>
          </p:nvGrpSpPr>
          <p:grpSpPr bwMode="auto">
            <a:xfrm rot="-1164026">
              <a:off x="6262248" y="4648200"/>
              <a:ext cx="609600" cy="304800"/>
              <a:chOff x="5029200" y="3325090"/>
              <a:chExt cx="685800" cy="408710"/>
            </a:xfrm>
          </p:grpSpPr>
          <p:cxnSp>
            <p:nvCxnSpPr>
              <p:cNvPr id="1212" name="Straight Connector 1211"/>
              <p:cNvCxnSpPr/>
              <p:nvPr/>
            </p:nvCxnSpPr>
            <p:spPr>
              <a:xfrm>
                <a:off x="5024366" y="3572445"/>
                <a:ext cx="228574" cy="15214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3" name="Straight Connector 1212"/>
              <p:cNvCxnSpPr/>
              <p:nvPr/>
            </p:nvCxnSpPr>
            <p:spPr>
              <a:xfrm rot="16200000" flipH="1">
                <a:off x="5033746" y="3456269"/>
                <a:ext cx="304285"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4" name="Straight Connector 1213"/>
              <p:cNvCxnSpPr/>
              <p:nvPr/>
            </p:nvCxnSpPr>
            <p:spPr>
              <a:xfrm rot="16200000" flipH="1">
                <a:off x="5078356" y="3466833"/>
                <a:ext cx="381273"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5" name="Straight Connector 1214"/>
              <p:cNvCxnSpPr/>
              <p:nvPr/>
            </p:nvCxnSpPr>
            <p:spPr>
              <a:xfrm rot="5400000">
                <a:off x="5137208" y="3532048"/>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6" name="Straight Connector 1215"/>
              <p:cNvCxnSpPr/>
              <p:nvPr/>
            </p:nvCxnSpPr>
            <p:spPr>
              <a:xfrm rot="5400000">
                <a:off x="5253313" y="3495675"/>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7" name="Straight Connector 1216"/>
              <p:cNvCxnSpPr/>
              <p:nvPr/>
            </p:nvCxnSpPr>
            <p:spPr>
              <a:xfrm rot="10800000" flipV="1">
                <a:off x="5334095" y="3500931"/>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8" name="Straight Connector 1217"/>
              <p:cNvCxnSpPr/>
              <p:nvPr/>
            </p:nvCxnSpPr>
            <p:spPr>
              <a:xfrm rot="10800000" flipV="1">
                <a:off x="5330214" y="3645261"/>
                <a:ext cx="380957"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22" name="Group 3735"/>
            <p:cNvGrpSpPr>
              <a:grpSpLocks/>
            </p:cNvGrpSpPr>
            <p:nvPr/>
          </p:nvGrpSpPr>
          <p:grpSpPr bwMode="auto">
            <a:xfrm rot="-1164026">
              <a:off x="6291277" y="4131192"/>
              <a:ext cx="609600" cy="304800"/>
              <a:chOff x="5029200" y="3325090"/>
              <a:chExt cx="685800" cy="408710"/>
            </a:xfrm>
          </p:grpSpPr>
          <p:cxnSp>
            <p:nvCxnSpPr>
              <p:cNvPr id="1205" name="Straight Connector 1204"/>
              <p:cNvCxnSpPr/>
              <p:nvPr/>
            </p:nvCxnSpPr>
            <p:spPr>
              <a:xfrm>
                <a:off x="5020399" y="3573742"/>
                <a:ext cx="228574"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6" name="Straight Connector 1205"/>
              <p:cNvCxnSpPr/>
              <p:nvPr/>
            </p:nvCxnSpPr>
            <p:spPr>
              <a:xfrm rot="16200000" flipH="1">
                <a:off x="5025827" y="3460413"/>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7" name="Straight Connector 1206"/>
              <p:cNvCxnSpPr/>
              <p:nvPr/>
            </p:nvCxnSpPr>
            <p:spPr>
              <a:xfrm rot="16200000" flipH="1">
                <a:off x="5074389" y="3468129"/>
                <a:ext cx="381273"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8" name="Straight Connector 1207"/>
              <p:cNvCxnSpPr/>
              <p:nvPr/>
            </p:nvCxnSpPr>
            <p:spPr>
              <a:xfrm rot="5400000">
                <a:off x="5131100" y="3535937"/>
                <a:ext cx="38310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9" name="Straight Connector 1208"/>
              <p:cNvCxnSpPr/>
              <p:nvPr/>
            </p:nvCxnSpPr>
            <p:spPr>
              <a:xfrm rot="5400000">
                <a:off x="5251025" y="3502510"/>
                <a:ext cx="306119"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0" name="Straight Connector 1209"/>
              <p:cNvCxnSpPr/>
              <p:nvPr/>
            </p:nvCxnSpPr>
            <p:spPr>
              <a:xfrm rot="10800000" flipV="1">
                <a:off x="5325492" y="3501008"/>
                <a:ext cx="304766" cy="229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1" name="Straight Connector 1210"/>
              <p:cNvCxnSpPr/>
              <p:nvPr/>
            </p:nvCxnSpPr>
            <p:spPr>
              <a:xfrm rot="10800000" flipV="1">
                <a:off x="5321479" y="3651135"/>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23" name="Group 3736"/>
            <p:cNvGrpSpPr>
              <a:grpSpLocks/>
            </p:cNvGrpSpPr>
            <p:nvPr/>
          </p:nvGrpSpPr>
          <p:grpSpPr bwMode="auto">
            <a:xfrm>
              <a:off x="6292603" y="4174608"/>
              <a:ext cx="609600" cy="304800"/>
              <a:chOff x="5029200" y="3325090"/>
              <a:chExt cx="685800" cy="408710"/>
            </a:xfrm>
          </p:grpSpPr>
          <p:cxnSp>
            <p:nvCxnSpPr>
              <p:cNvPr id="1198" name="Straight Connector 1197"/>
              <p:cNvCxnSpPr/>
              <p:nvPr/>
            </p:nvCxnSpPr>
            <p:spPr>
              <a:xfrm>
                <a:off x="5029468" y="3582170"/>
                <a:ext cx="228575"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9" name="Straight Connector 1198"/>
              <p:cNvCxnSpPr/>
              <p:nvPr/>
            </p:nvCxnSpPr>
            <p:spPr>
              <a:xfrm rot="16200000" flipH="1">
                <a:off x="5040768" y="3467882"/>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0" name="Straight Connector 1199"/>
              <p:cNvCxnSpPr/>
              <p:nvPr/>
            </p:nvCxnSpPr>
            <p:spPr>
              <a:xfrm rot="16200000" flipH="1">
                <a:off x="5085840" y="3478085"/>
                <a:ext cx="381273"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1" name="Straight Connector 1200"/>
              <p:cNvCxnSpPr/>
              <p:nvPr/>
            </p:nvCxnSpPr>
            <p:spPr>
              <a:xfrm rot="5400000">
                <a:off x="5143597" y="3543675"/>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2" name="Straight Connector 1201"/>
              <p:cNvCxnSpPr/>
              <p:nvPr/>
            </p:nvCxnSpPr>
            <p:spPr>
              <a:xfrm rot="5400000">
                <a:off x="5258283" y="3505978"/>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3" name="Straight Connector 1202"/>
              <p:cNvCxnSpPr/>
              <p:nvPr/>
            </p:nvCxnSpPr>
            <p:spPr>
              <a:xfrm rot="10800000" flipV="1">
                <a:off x="5334234" y="3505182"/>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4" name="Straight Connector 1203"/>
              <p:cNvCxnSpPr/>
              <p:nvPr/>
            </p:nvCxnSpPr>
            <p:spPr>
              <a:xfrm rot="10800000" flipV="1">
                <a:off x="5334234" y="3657324"/>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24" name="Group 3737"/>
            <p:cNvGrpSpPr>
              <a:grpSpLocks/>
            </p:cNvGrpSpPr>
            <p:nvPr/>
          </p:nvGrpSpPr>
          <p:grpSpPr bwMode="auto">
            <a:xfrm>
              <a:off x="6400793" y="3962400"/>
              <a:ext cx="533399" cy="152400"/>
              <a:chOff x="5029200" y="3325090"/>
              <a:chExt cx="685800" cy="408710"/>
            </a:xfrm>
          </p:grpSpPr>
          <p:cxnSp>
            <p:nvCxnSpPr>
              <p:cNvPr id="1191" name="Straight Connector 1190"/>
              <p:cNvCxnSpPr/>
              <p:nvPr/>
            </p:nvCxnSpPr>
            <p:spPr>
              <a:xfrm>
                <a:off x="5028041" y="3583485"/>
                <a:ext cx="230330" cy="15031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2" name="Straight Connector 1191"/>
              <p:cNvCxnSpPr/>
              <p:nvPr/>
            </p:nvCxnSpPr>
            <p:spPr>
              <a:xfrm rot="16200000" flipH="1">
                <a:off x="5038814" y="3466487"/>
                <a:ext cx="304286" cy="2303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3" name="Straight Connector 1192"/>
              <p:cNvCxnSpPr/>
              <p:nvPr/>
            </p:nvCxnSpPr>
            <p:spPr>
              <a:xfrm rot="16200000" flipH="1">
                <a:off x="5085015" y="3477744"/>
                <a:ext cx="377608" cy="7584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4" name="Straight Connector 1193"/>
              <p:cNvCxnSpPr/>
              <p:nvPr/>
            </p:nvCxnSpPr>
            <p:spPr>
              <a:xfrm rot="5400000">
                <a:off x="5145406" y="3544993"/>
                <a:ext cx="37760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5" name="Straight Connector 1194"/>
              <p:cNvCxnSpPr/>
              <p:nvPr/>
            </p:nvCxnSpPr>
            <p:spPr>
              <a:xfrm rot="5400000">
                <a:off x="5257909" y="3505812"/>
                <a:ext cx="304286" cy="1516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6" name="Straight Connector 1195"/>
              <p:cNvCxnSpPr/>
              <p:nvPr/>
            </p:nvCxnSpPr>
            <p:spPr>
              <a:xfrm rot="10800000" flipV="1">
                <a:off x="5334211" y="3506498"/>
                <a:ext cx="306172" cy="22729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7" name="Straight Connector 1196"/>
              <p:cNvCxnSpPr/>
              <p:nvPr/>
            </p:nvCxnSpPr>
            <p:spPr>
              <a:xfrm rot="10800000" flipV="1">
                <a:off x="5334211" y="3656806"/>
                <a:ext cx="382012" cy="7698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25" name="Group 3738"/>
            <p:cNvGrpSpPr>
              <a:grpSpLocks/>
            </p:cNvGrpSpPr>
            <p:nvPr/>
          </p:nvGrpSpPr>
          <p:grpSpPr bwMode="auto">
            <a:xfrm>
              <a:off x="6495142" y="3733792"/>
              <a:ext cx="404424" cy="168791"/>
              <a:chOff x="5029200" y="3325090"/>
              <a:chExt cx="685800" cy="408710"/>
            </a:xfrm>
          </p:grpSpPr>
          <p:cxnSp>
            <p:nvCxnSpPr>
              <p:cNvPr id="1184" name="Straight Connector 1183"/>
              <p:cNvCxnSpPr/>
              <p:nvPr/>
            </p:nvCxnSpPr>
            <p:spPr>
              <a:xfrm>
                <a:off x="5030687" y="3582329"/>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5" name="Straight Connector 1184"/>
              <p:cNvCxnSpPr/>
              <p:nvPr/>
            </p:nvCxnSpPr>
            <p:spPr>
              <a:xfrm rot="16200000" flipH="1">
                <a:off x="5041430" y="3467482"/>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6" name="Straight Connector 1185"/>
              <p:cNvCxnSpPr/>
              <p:nvPr/>
            </p:nvCxnSpPr>
            <p:spPr>
              <a:xfrm rot="16200000" flipH="1">
                <a:off x="5085065" y="3477228"/>
                <a:ext cx="383968" cy="77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7" name="Straight Connector 1186"/>
              <p:cNvCxnSpPr/>
              <p:nvPr/>
            </p:nvCxnSpPr>
            <p:spPr>
              <a:xfrm rot="5400000">
                <a:off x="5142488" y="3542608"/>
                <a:ext cx="38396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8" name="Straight Connector 1187"/>
              <p:cNvCxnSpPr/>
              <p:nvPr/>
            </p:nvCxnSpPr>
            <p:spPr>
              <a:xfrm rot="5400000">
                <a:off x="5258156" y="3506382"/>
                <a:ext cx="304527" cy="1518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9" name="Straight Connector 1188"/>
              <p:cNvCxnSpPr/>
              <p:nvPr/>
            </p:nvCxnSpPr>
            <p:spPr>
              <a:xfrm rot="10800000" flipV="1">
                <a:off x="5334472" y="3506198"/>
                <a:ext cx="303785" cy="2283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0" name="Straight Connector 1189"/>
              <p:cNvCxnSpPr/>
              <p:nvPr/>
            </p:nvCxnSpPr>
            <p:spPr>
              <a:xfrm rot="10800000" flipV="1">
                <a:off x="5334472" y="3658462"/>
                <a:ext cx="381583" cy="76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26" name="Group 3739"/>
            <p:cNvGrpSpPr>
              <a:grpSpLocks/>
            </p:cNvGrpSpPr>
            <p:nvPr/>
          </p:nvGrpSpPr>
          <p:grpSpPr bwMode="auto">
            <a:xfrm>
              <a:off x="6477000" y="3793600"/>
              <a:ext cx="404424" cy="168791"/>
              <a:chOff x="5029200" y="3325090"/>
              <a:chExt cx="685800" cy="408710"/>
            </a:xfrm>
          </p:grpSpPr>
          <p:cxnSp>
            <p:nvCxnSpPr>
              <p:cNvPr id="1177" name="Straight Connector 1176"/>
              <p:cNvCxnSpPr/>
              <p:nvPr/>
            </p:nvCxnSpPr>
            <p:spPr>
              <a:xfrm>
                <a:off x="5028108" y="3583155"/>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8" name="Straight Connector 1177"/>
              <p:cNvCxnSpPr/>
              <p:nvPr/>
            </p:nvCxnSpPr>
            <p:spPr>
              <a:xfrm rot="16200000" flipH="1">
                <a:off x="5038854" y="3468308"/>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9" name="Straight Connector 1178"/>
              <p:cNvCxnSpPr/>
              <p:nvPr/>
            </p:nvCxnSpPr>
            <p:spPr>
              <a:xfrm rot="16200000" flipH="1">
                <a:off x="5082487" y="3478053"/>
                <a:ext cx="383968" cy="778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0" name="Straight Connector 1179"/>
              <p:cNvCxnSpPr/>
              <p:nvPr/>
            </p:nvCxnSpPr>
            <p:spPr>
              <a:xfrm rot="5400000">
                <a:off x="5139909" y="3543434"/>
                <a:ext cx="38396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1" name="Straight Connector 1180"/>
              <p:cNvCxnSpPr/>
              <p:nvPr/>
            </p:nvCxnSpPr>
            <p:spPr>
              <a:xfrm rot="5400000">
                <a:off x="5255577" y="3507208"/>
                <a:ext cx="304527" cy="1518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2" name="Straight Connector 1181"/>
              <p:cNvCxnSpPr/>
              <p:nvPr/>
            </p:nvCxnSpPr>
            <p:spPr>
              <a:xfrm rot="10800000" flipV="1">
                <a:off x="5331893" y="3507024"/>
                <a:ext cx="303785" cy="2283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3" name="Straight Connector 1182"/>
              <p:cNvCxnSpPr/>
              <p:nvPr/>
            </p:nvCxnSpPr>
            <p:spPr>
              <a:xfrm rot="10800000" flipV="1">
                <a:off x="5331893" y="3659287"/>
                <a:ext cx="381585" cy="76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27" name="Group 3740"/>
            <p:cNvGrpSpPr>
              <a:grpSpLocks/>
            </p:cNvGrpSpPr>
            <p:nvPr/>
          </p:nvGrpSpPr>
          <p:grpSpPr bwMode="auto">
            <a:xfrm>
              <a:off x="6414655" y="3567537"/>
              <a:ext cx="404424" cy="168791"/>
              <a:chOff x="5029200" y="3325090"/>
              <a:chExt cx="685800" cy="408710"/>
            </a:xfrm>
          </p:grpSpPr>
          <p:cxnSp>
            <p:nvCxnSpPr>
              <p:cNvPr id="1170" name="Straight Connector 1169"/>
              <p:cNvCxnSpPr/>
              <p:nvPr/>
            </p:nvCxnSpPr>
            <p:spPr>
              <a:xfrm>
                <a:off x="5030098" y="3581070"/>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1" name="Straight Connector 1170"/>
              <p:cNvCxnSpPr/>
              <p:nvPr/>
            </p:nvCxnSpPr>
            <p:spPr>
              <a:xfrm rot="16200000" flipH="1">
                <a:off x="5040844" y="3466223"/>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2" name="Straight Connector 1171"/>
              <p:cNvCxnSpPr/>
              <p:nvPr/>
            </p:nvCxnSpPr>
            <p:spPr>
              <a:xfrm rot="16200000" flipH="1">
                <a:off x="5086133" y="3477624"/>
                <a:ext cx="380657" cy="778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3" name="Straight Connector 1172"/>
              <p:cNvCxnSpPr/>
              <p:nvPr/>
            </p:nvCxnSpPr>
            <p:spPr>
              <a:xfrm rot="5400000">
                <a:off x="5143555" y="3543004"/>
                <a:ext cx="38065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4" name="Straight Connector 1173"/>
              <p:cNvCxnSpPr/>
              <p:nvPr/>
            </p:nvCxnSpPr>
            <p:spPr>
              <a:xfrm rot="5400000">
                <a:off x="5257567" y="3505123"/>
                <a:ext cx="304527" cy="1518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5" name="Straight Connector 1174"/>
              <p:cNvCxnSpPr/>
              <p:nvPr/>
            </p:nvCxnSpPr>
            <p:spPr>
              <a:xfrm rot="10800000" flipV="1">
                <a:off x="5333884" y="3504939"/>
                <a:ext cx="303785" cy="2283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6" name="Straight Connector 1175"/>
              <p:cNvCxnSpPr/>
              <p:nvPr/>
            </p:nvCxnSpPr>
            <p:spPr>
              <a:xfrm rot="10800000" flipV="1">
                <a:off x="5333884" y="3657202"/>
                <a:ext cx="381585" cy="76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28" name="Group 3741"/>
            <p:cNvGrpSpPr>
              <a:grpSpLocks/>
            </p:cNvGrpSpPr>
            <p:nvPr/>
          </p:nvGrpSpPr>
          <p:grpSpPr bwMode="auto">
            <a:xfrm>
              <a:off x="6439722" y="3498267"/>
              <a:ext cx="404424" cy="168791"/>
              <a:chOff x="5029200" y="3325090"/>
              <a:chExt cx="685800" cy="408710"/>
            </a:xfrm>
          </p:grpSpPr>
          <p:cxnSp>
            <p:nvCxnSpPr>
              <p:cNvPr id="1163" name="Straight Connector 1162"/>
              <p:cNvCxnSpPr/>
              <p:nvPr/>
            </p:nvCxnSpPr>
            <p:spPr>
              <a:xfrm>
                <a:off x="5028344" y="3579985"/>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4" name="Straight Connector 1163"/>
              <p:cNvCxnSpPr/>
              <p:nvPr/>
            </p:nvCxnSpPr>
            <p:spPr>
              <a:xfrm rot="16200000" flipH="1">
                <a:off x="5039087" y="3465139"/>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5" name="Straight Connector 1164"/>
              <p:cNvCxnSpPr/>
              <p:nvPr/>
            </p:nvCxnSpPr>
            <p:spPr>
              <a:xfrm rot="16200000" flipH="1">
                <a:off x="5084376" y="3476540"/>
                <a:ext cx="380659" cy="77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6" name="Straight Connector 1165"/>
              <p:cNvCxnSpPr/>
              <p:nvPr/>
            </p:nvCxnSpPr>
            <p:spPr>
              <a:xfrm rot="5400000">
                <a:off x="5141798" y="3541920"/>
                <a:ext cx="380659"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7" name="Straight Connector 1166"/>
              <p:cNvCxnSpPr/>
              <p:nvPr/>
            </p:nvCxnSpPr>
            <p:spPr>
              <a:xfrm rot="5400000">
                <a:off x="5255813" y="3504039"/>
                <a:ext cx="304527" cy="1518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8" name="Straight Connector 1167"/>
              <p:cNvCxnSpPr/>
              <p:nvPr/>
            </p:nvCxnSpPr>
            <p:spPr>
              <a:xfrm rot="10800000" flipV="1">
                <a:off x="5332129" y="3503853"/>
                <a:ext cx="303785" cy="22839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9" name="Straight Connector 1168"/>
              <p:cNvCxnSpPr/>
              <p:nvPr/>
            </p:nvCxnSpPr>
            <p:spPr>
              <a:xfrm rot="10800000" flipV="1">
                <a:off x="5332129" y="3656116"/>
                <a:ext cx="381583" cy="761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29" name="Group 3742"/>
            <p:cNvGrpSpPr>
              <a:grpSpLocks/>
            </p:cNvGrpSpPr>
            <p:nvPr/>
          </p:nvGrpSpPr>
          <p:grpSpPr bwMode="auto">
            <a:xfrm>
              <a:off x="6982697" y="4003957"/>
              <a:ext cx="328224" cy="228599"/>
              <a:chOff x="5029200" y="3325090"/>
              <a:chExt cx="685800" cy="408710"/>
            </a:xfrm>
          </p:grpSpPr>
          <p:cxnSp>
            <p:nvCxnSpPr>
              <p:cNvPr id="1156" name="Straight Connector 1155"/>
              <p:cNvCxnSpPr/>
              <p:nvPr/>
            </p:nvCxnSpPr>
            <p:spPr>
              <a:xfrm>
                <a:off x="5030267" y="3581920"/>
                <a:ext cx="228239" cy="15153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7" name="Straight Connector 1156"/>
              <p:cNvCxnSpPr/>
              <p:nvPr/>
            </p:nvCxnSpPr>
            <p:spPr>
              <a:xfrm rot="16200000" flipH="1">
                <a:off x="5041847" y="3466577"/>
                <a:ext cx="305509" cy="2282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8" name="Straight Connector 1157"/>
              <p:cNvCxnSpPr/>
              <p:nvPr/>
            </p:nvCxnSpPr>
            <p:spPr>
              <a:xfrm rot="16200000" flipH="1">
                <a:off x="5083847" y="3477128"/>
                <a:ext cx="381275" cy="776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9" name="Straight Connector 1158"/>
              <p:cNvCxnSpPr/>
              <p:nvPr/>
            </p:nvCxnSpPr>
            <p:spPr>
              <a:xfrm rot="5400000">
                <a:off x="5145471" y="3542815"/>
                <a:ext cx="38127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0" name="Straight Connector 1159"/>
              <p:cNvCxnSpPr/>
              <p:nvPr/>
            </p:nvCxnSpPr>
            <p:spPr>
              <a:xfrm rot="5400000">
                <a:off x="5258673" y="3505379"/>
                <a:ext cx="305509" cy="1506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1" name="Straight Connector 1160"/>
              <p:cNvCxnSpPr/>
              <p:nvPr/>
            </p:nvCxnSpPr>
            <p:spPr>
              <a:xfrm rot="10800000" flipV="1">
                <a:off x="5336108" y="3506153"/>
                <a:ext cx="301275" cy="2272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2" name="Straight Connector 1161"/>
              <p:cNvCxnSpPr/>
              <p:nvPr/>
            </p:nvCxnSpPr>
            <p:spPr>
              <a:xfrm rot="10800000" flipV="1">
                <a:off x="5336108" y="3657685"/>
                <a:ext cx="378875" cy="7576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30" name="Group 3743"/>
            <p:cNvGrpSpPr>
              <a:grpSpLocks/>
            </p:cNvGrpSpPr>
            <p:nvPr/>
          </p:nvGrpSpPr>
          <p:grpSpPr bwMode="auto">
            <a:xfrm>
              <a:off x="6934193" y="4031675"/>
              <a:ext cx="187034" cy="554180"/>
              <a:chOff x="5029200" y="3325090"/>
              <a:chExt cx="685800" cy="408710"/>
            </a:xfrm>
          </p:grpSpPr>
          <p:cxnSp>
            <p:nvCxnSpPr>
              <p:cNvPr id="1149" name="Straight Connector 1148"/>
              <p:cNvCxnSpPr/>
              <p:nvPr/>
            </p:nvCxnSpPr>
            <p:spPr>
              <a:xfrm>
                <a:off x="5032687" y="3581980"/>
                <a:ext cx="224299" cy="15223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0" name="Straight Connector 1149"/>
              <p:cNvCxnSpPr/>
              <p:nvPr/>
            </p:nvCxnSpPr>
            <p:spPr>
              <a:xfrm rot="16200000" flipH="1">
                <a:off x="5040162" y="3469326"/>
                <a:ext cx="305478" cy="2242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1" name="Straight Connector 1150"/>
              <p:cNvCxnSpPr/>
              <p:nvPr/>
            </p:nvCxnSpPr>
            <p:spPr>
              <a:xfrm rot="16200000" flipH="1">
                <a:off x="5086466" y="3479391"/>
                <a:ext cx="381091" cy="720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2" name="Straight Connector 1151"/>
              <p:cNvCxnSpPr/>
              <p:nvPr/>
            </p:nvCxnSpPr>
            <p:spPr>
              <a:xfrm rot="5400000">
                <a:off x="5146545" y="3543669"/>
                <a:ext cx="38109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3" name="Straight Connector 1152"/>
              <p:cNvCxnSpPr/>
              <p:nvPr/>
            </p:nvCxnSpPr>
            <p:spPr>
              <a:xfrm rot="5400000">
                <a:off x="5260459" y="3505373"/>
                <a:ext cx="305478" cy="15220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4" name="Straight Connector 1153"/>
              <p:cNvCxnSpPr/>
              <p:nvPr/>
            </p:nvCxnSpPr>
            <p:spPr>
              <a:xfrm rot="10800000" flipV="1">
                <a:off x="5337093" y="3505359"/>
                <a:ext cx="304406" cy="22885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5" name="Straight Connector 1154"/>
              <p:cNvCxnSpPr/>
              <p:nvPr/>
            </p:nvCxnSpPr>
            <p:spPr>
              <a:xfrm rot="10800000" flipV="1">
                <a:off x="5337093" y="3657593"/>
                <a:ext cx="376504" cy="7662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31" name="Group 3744"/>
            <p:cNvGrpSpPr>
              <a:grpSpLocks/>
            </p:cNvGrpSpPr>
            <p:nvPr/>
          </p:nvGrpSpPr>
          <p:grpSpPr bwMode="auto">
            <a:xfrm>
              <a:off x="6795677" y="4572000"/>
              <a:ext cx="304803" cy="304800"/>
              <a:chOff x="5029200" y="3325090"/>
              <a:chExt cx="685800" cy="408710"/>
            </a:xfrm>
          </p:grpSpPr>
          <p:cxnSp>
            <p:nvCxnSpPr>
              <p:cNvPr id="1142" name="Straight Connector 1141"/>
              <p:cNvCxnSpPr/>
              <p:nvPr/>
            </p:nvCxnSpPr>
            <p:spPr>
              <a:xfrm>
                <a:off x="5028404" y="3580884"/>
                <a:ext cx="231032"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3" name="Straight Connector 1142"/>
              <p:cNvCxnSpPr/>
              <p:nvPr/>
            </p:nvCxnSpPr>
            <p:spPr>
              <a:xfrm rot="16200000" flipH="1">
                <a:off x="5040933" y="3465368"/>
                <a:ext cx="304285" cy="23103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4" name="Straight Connector 1143"/>
              <p:cNvCxnSpPr/>
              <p:nvPr/>
            </p:nvCxnSpPr>
            <p:spPr>
              <a:xfrm rot="16200000" flipH="1">
                <a:off x="5083545" y="3475571"/>
                <a:ext cx="381273"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5" name="Straight Connector 1144"/>
              <p:cNvCxnSpPr/>
              <p:nvPr/>
            </p:nvCxnSpPr>
            <p:spPr>
              <a:xfrm rot="5400000">
                <a:off x="5142531" y="3542390"/>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6" name="Straight Connector 1145"/>
              <p:cNvCxnSpPr/>
              <p:nvPr/>
            </p:nvCxnSpPr>
            <p:spPr>
              <a:xfrm rot="5400000">
                <a:off x="5257217" y="3504692"/>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7" name="Straight Connector 1146"/>
              <p:cNvCxnSpPr/>
              <p:nvPr/>
            </p:nvCxnSpPr>
            <p:spPr>
              <a:xfrm rot="10800000" flipV="1">
                <a:off x="5333167" y="3503897"/>
                <a:ext cx="304763"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8" name="Straight Connector 1147"/>
              <p:cNvCxnSpPr/>
              <p:nvPr/>
            </p:nvCxnSpPr>
            <p:spPr>
              <a:xfrm rot="10800000" flipV="1">
                <a:off x="5333167" y="3656039"/>
                <a:ext cx="383412"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332" name="Group 3745"/>
            <p:cNvGrpSpPr>
              <a:grpSpLocks/>
            </p:cNvGrpSpPr>
            <p:nvPr/>
          </p:nvGrpSpPr>
          <p:grpSpPr bwMode="auto">
            <a:xfrm>
              <a:off x="6781822" y="4648200"/>
              <a:ext cx="304803" cy="304800"/>
              <a:chOff x="5029200" y="3325090"/>
              <a:chExt cx="685800" cy="408710"/>
            </a:xfrm>
          </p:grpSpPr>
          <p:cxnSp>
            <p:nvCxnSpPr>
              <p:cNvPr id="1135" name="Straight Connector 1134"/>
              <p:cNvCxnSpPr/>
              <p:nvPr/>
            </p:nvCxnSpPr>
            <p:spPr>
              <a:xfrm>
                <a:off x="5030082" y="3581358"/>
                <a:ext cx="226115"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6" name="Straight Connector 1135"/>
              <p:cNvCxnSpPr/>
              <p:nvPr/>
            </p:nvCxnSpPr>
            <p:spPr>
              <a:xfrm rot="16200000" flipH="1">
                <a:off x="5040153" y="3468300"/>
                <a:ext cx="304285" cy="22611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7" name="Straight Connector 1136"/>
              <p:cNvCxnSpPr/>
              <p:nvPr/>
            </p:nvCxnSpPr>
            <p:spPr>
              <a:xfrm rot="16200000" flipH="1">
                <a:off x="5085223" y="3476044"/>
                <a:ext cx="381273"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8" name="Straight Connector 1137"/>
              <p:cNvCxnSpPr/>
              <p:nvPr/>
            </p:nvCxnSpPr>
            <p:spPr>
              <a:xfrm rot="5400000">
                <a:off x="5144209" y="3542863"/>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9" name="Straight Connector 1138"/>
              <p:cNvCxnSpPr/>
              <p:nvPr/>
            </p:nvCxnSpPr>
            <p:spPr>
              <a:xfrm rot="5400000">
                <a:off x="5258895" y="3505166"/>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0" name="Straight Connector 1139"/>
              <p:cNvCxnSpPr/>
              <p:nvPr/>
            </p:nvCxnSpPr>
            <p:spPr>
              <a:xfrm rot="10800000" flipV="1">
                <a:off x="5334846" y="3504370"/>
                <a:ext cx="304763"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1" name="Straight Connector 1140"/>
              <p:cNvCxnSpPr/>
              <p:nvPr/>
            </p:nvCxnSpPr>
            <p:spPr>
              <a:xfrm rot="10800000" flipV="1">
                <a:off x="5334846" y="3656512"/>
                <a:ext cx="37849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1240" name="Freeform 1239"/>
          <p:cNvSpPr/>
          <p:nvPr/>
        </p:nvSpPr>
        <p:spPr>
          <a:xfrm>
            <a:off x="6081713" y="5846763"/>
            <a:ext cx="2909887" cy="928687"/>
          </a:xfrm>
          <a:custGeom>
            <a:avLst/>
            <a:gdLst>
              <a:gd name="connsiteX0" fmla="*/ 41563 w 2909454"/>
              <a:gd name="connsiteY0" fmla="*/ 41564 h 928255"/>
              <a:gd name="connsiteX1" fmla="*/ 346363 w 2909454"/>
              <a:gd name="connsiteY1" fmla="*/ 512618 h 928255"/>
              <a:gd name="connsiteX2" fmla="*/ 623454 w 2909454"/>
              <a:gd name="connsiteY2" fmla="*/ 595746 h 928255"/>
              <a:gd name="connsiteX3" fmla="*/ 1080654 w 2909454"/>
              <a:gd name="connsiteY3" fmla="*/ 775855 h 928255"/>
              <a:gd name="connsiteX4" fmla="*/ 1233054 w 2909454"/>
              <a:gd name="connsiteY4" fmla="*/ 872837 h 928255"/>
              <a:gd name="connsiteX5" fmla="*/ 1745672 w 2909454"/>
              <a:gd name="connsiteY5" fmla="*/ 928255 h 928255"/>
              <a:gd name="connsiteX6" fmla="*/ 2036618 w 2909454"/>
              <a:gd name="connsiteY6" fmla="*/ 900546 h 928255"/>
              <a:gd name="connsiteX7" fmla="*/ 2216727 w 2909454"/>
              <a:gd name="connsiteY7" fmla="*/ 651164 h 928255"/>
              <a:gd name="connsiteX8" fmla="*/ 2521527 w 2909454"/>
              <a:gd name="connsiteY8" fmla="*/ 401782 h 928255"/>
              <a:gd name="connsiteX9" fmla="*/ 2715491 w 2909454"/>
              <a:gd name="connsiteY9" fmla="*/ 249382 h 928255"/>
              <a:gd name="connsiteX10" fmla="*/ 2909454 w 2909454"/>
              <a:gd name="connsiteY10" fmla="*/ 13855 h 928255"/>
              <a:gd name="connsiteX11" fmla="*/ 0 w 2909454"/>
              <a:gd name="connsiteY11" fmla="*/ 0 h 928255"/>
              <a:gd name="connsiteX12" fmla="*/ 0 w 2909454"/>
              <a:gd name="connsiteY12" fmla="*/ 0 h 928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9454" h="928255">
                <a:moveTo>
                  <a:pt x="41563" y="41564"/>
                </a:moveTo>
                <a:lnTo>
                  <a:pt x="346363" y="512618"/>
                </a:lnTo>
                <a:lnTo>
                  <a:pt x="623454" y="595746"/>
                </a:lnTo>
                <a:lnTo>
                  <a:pt x="1080654" y="775855"/>
                </a:lnTo>
                <a:lnTo>
                  <a:pt x="1233054" y="872837"/>
                </a:lnTo>
                <a:lnTo>
                  <a:pt x="1745672" y="928255"/>
                </a:lnTo>
                <a:lnTo>
                  <a:pt x="2036618" y="900546"/>
                </a:lnTo>
                <a:lnTo>
                  <a:pt x="2216727" y="651164"/>
                </a:lnTo>
                <a:lnTo>
                  <a:pt x="2521527" y="401782"/>
                </a:lnTo>
                <a:lnTo>
                  <a:pt x="2715491" y="249382"/>
                </a:lnTo>
                <a:lnTo>
                  <a:pt x="2909454" y="13855"/>
                </a:lnTo>
                <a:lnTo>
                  <a:pt x="0" y="0"/>
                </a:lnTo>
                <a:lnTo>
                  <a:pt x="0" y="0"/>
                </a:lnTo>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pic>
        <p:nvPicPr>
          <p:cNvPr id="1241"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b="48318"/>
          <a:stretch>
            <a:fillRect/>
          </a:stretch>
        </p:blipFill>
        <p:spPr bwMode="auto">
          <a:xfrm rot="-4405943">
            <a:off x="6076950" y="4105275"/>
            <a:ext cx="3146425"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34" name="Group 1241"/>
          <p:cNvGrpSpPr>
            <a:grpSpLocks/>
          </p:cNvGrpSpPr>
          <p:nvPr/>
        </p:nvGrpSpPr>
        <p:grpSpPr bwMode="auto">
          <a:xfrm>
            <a:off x="7080250" y="3505200"/>
            <a:ext cx="1047750" cy="2362200"/>
            <a:chOff x="6262255" y="3498275"/>
            <a:chExt cx="1048658" cy="2362198"/>
          </a:xfrm>
        </p:grpSpPr>
        <p:sp>
          <p:nvSpPr>
            <p:cNvPr id="1243" name="Freeform 1242"/>
            <p:cNvSpPr/>
            <p:nvPr/>
          </p:nvSpPr>
          <p:spPr>
            <a:xfrm>
              <a:off x="6521242" y="3712588"/>
              <a:ext cx="295531" cy="2147885"/>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1244" name="Freeform 1243"/>
            <p:cNvSpPr/>
            <p:nvPr/>
          </p:nvSpPr>
          <p:spPr>
            <a:xfrm>
              <a:off x="6635641" y="4211062"/>
              <a:ext cx="498907" cy="1177924"/>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29196" name="Group 3856"/>
            <p:cNvGrpSpPr>
              <a:grpSpLocks/>
            </p:cNvGrpSpPr>
            <p:nvPr/>
          </p:nvGrpSpPr>
          <p:grpSpPr bwMode="auto">
            <a:xfrm>
              <a:off x="6324600" y="5098470"/>
              <a:ext cx="609600" cy="304800"/>
              <a:chOff x="5029200" y="3325090"/>
              <a:chExt cx="685800" cy="408710"/>
            </a:xfrm>
          </p:grpSpPr>
          <p:cxnSp>
            <p:nvCxnSpPr>
              <p:cNvPr id="1358" name="Straight Connector 1357"/>
              <p:cNvCxnSpPr/>
              <p:nvPr/>
            </p:nvCxnSpPr>
            <p:spPr>
              <a:xfrm>
                <a:off x="5028774" y="3580539"/>
                <a:ext cx="228798"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9" name="Straight Connector 1358"/>
              <p:cNvCxnSpPr/>
              <p:nvPr/>
            </p:nvCxnSpPr>
            <p:spPr>
              <a:xfrm rot="16200000" flipH="1">
                <a:off x="5039233" y="3467205"/>
                <a:ext cx="304403"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0" name="Straight Connector 1359"/>
              <p:cNvCxnSpPr/>
              <p:nvPr/>
            </p:nvCxnSpPr>
            <p:spPr>
              <a:xfrm rot="16200000" flipH="1">
                <a:off x="5084034" y="3477184"/>
                <a:ext cx="381038" cy="76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1" name="Straight Connector 1360"/>
              <p:cNvCxnSpPr/>
              <p:nvPr/>
            </p:nvCxnSpPr>
            <p:spPr>
              <a:xfrm rot="5400000">
                <a:off x="5143916" y="3543287"/>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2" name="Straight Connector 1361"/>
              <p:cNvCxnSpPr/>
              <p:nvPr/>
            </p:nvCxnSpPr>
            <p:spPr>
              <a:xfrm rot="5400000">
                <a:off x="5258201" y="3505635"/>
                <a:ext cx="304403" cy="15193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3" name="Straight Connector 1362"/>
              <p:cNvCxnSpPr/>
              <p:nvPr/>
            </p:nvCxnSpPr>
            <p:spPr>
              <a:xfrm rot="10800000" flipV="1">
                <a:off x="5334434" y="3506035"/>
                <a:ext cx="303873"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4" name="Straight Connector 1363"/>
              <p:cNvCxnSpPr/>
              <p:nvPr/>
            </p:nvCxnSpPr>
            <p:spPr>
              <a:xfrm rot="10800000" flipV="1">
                <a:off x="5334434" y="3657172"/>
                <a:ext cx="380735"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197" name="Group 3857"/>
            <p:cNvGrpSpPr>
              <a:grpSpLocks/>
            </p:cNvGrpSpPr>
            <p:nvPr/>
          </p:nvGrpSpPr>
          <p:grpSpPr bwMode="auto">
            <a:xfrm>
              <a:off x="6393875" y="5105400"/>
              <a:ext cx="609600" cy="304800"/>
              <a:chOff x="5029200" y="3325090"/>
              <a:chExt cx="685800" cy="408710"/>
            </a:xfrm>
          </p:grpSpPr>
          <p:cxnSp>
            <p:nvCxnSpPr>
              <p:cNvPr id="1351" name="Straight Connector 1350"/>
              <p:cNvCxnSpPr/>
              <p:nvPr/>
            </p:nvCxnSpPr>
            <p:spPr>
              <a:xfrm>
                <a:off x="5029489" y="3579761"/>
                <a:ext cx="228798"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2" name="Straight Connector 1351"/>
              <p:cNvCxnSpPr/>
              <p:nvPr/>
            </p:nvCxnSpPr>
            <p:spPr>
              <a:xfrm rot="16200000" flipH="1">
                <a:off x="5039948" y="3466427"/>
                <a:ext cx="304403"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3" name="Straight Connector 1352"/>
              <p:cNvCxnSpPr/>
              <p:nvPr/>
            </p:nvCxnSpPr>
            <p:spPr>
              <a:xfrm rot="16200000" flipH="1">
                <a:off x="5084749" y="3476406"/>
                <a:ext cx="381038" cy="76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4" name="Straight Connector 1353"/>
              <p:cNvCxnSpPr/>
              <p:nvPr/>
            </p:nvCxnSpPr>
            <p:spPr>
              <a:xfrm rot="5400000">
                <a:off x="5144631"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5" name="Straight Connector 1354"/>
              <p:cNvCxnSpPr/>
              <p:nvPr/>
            </p:nvCxnSpPr>
            <p:spPr>
              <a:xfrm rot="5400000">
                <a:off x="5258916" y="3504858"/>
                <a:ext cx="304403" cy="15193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6" name="Straight Connector 1355"/>
              <p:cNvCxnSpPr/>
              <p:nvPr/>
            </p:nvCxnSpPr>
            <p:spPr>
              <a:xfrm rot="10800000" flipV="1">
                <a:off x="5335149" y="3505258"/>
                <a:ext cx="303873"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7" name="Straight Connector 1356"/>
              <p:cNvCxnSpPr/>
              <p:nvPr/>
            </p:nvCxnSpPr>
            <p:spPr>
              <a:xfrm rot="10800000" flipV="1">
                <a:off x="5335149" y="3656395"/>
                <a:ext cx="380735"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198" name="Group 3858"/>
            <p:cNvGrpSpPr>
              <a:grpSpLocks/>
            </p:cNvGrpSpPr>
            <p:nvPr/>
          </p:nvGrpSpPr>
          <p:grpSpPr bwMode="auto">
            <a:xfrm>
              <a:off x="6276110" y="4648200"/>
              <a:ext cx="609600" cy="304800"/>
              <a:chOff x="5029200" y="3325090"/>
              <a:chExt cx="685800" cy="408710"/>
            </a:xfrm>
          </p:grpSpPr>
          <p:cxnSp>
            <p:nvCxnSpPr>
              <p:cNvPr id="1344" name="Straight Connector 1343"/>
              <p:cNvCxnSpPr/>
              <p:nvPr/>
            </p:nvCxnSpPr>
            <p:spPr>
              <a:xfrm>
                <a:off x="5029701" y="3579761"/>
                <a:ext cx="228798"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5" name="Straight Connector 1344"/>
              <p:cNvCxnSpPr/>
              <p:nvPr/>
            </p:nvCxnSpPr>
            <p:spPr>
              <a:xfrm rot="16200000" flipH="1">
                <a:off x="5040160" y="3466427"/>
                <a:ext cx="304403"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6" name="Straight Connector 1345"/>
              <p:cNvCxnSpPr/>
              <p:nvPr/>
            </p:nvCxnSpPr>
            <p:spPr>
              <a:xfrm rot="16200000" flipH="1">
                <a:off x="5084961" y="3476406"/>
                <a:ext cx="381038" cy="76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7" name="Straight Connector 1346"/>
              <p:cNvCxnSpPr/>
              <p:nvPr/>
            </p:nvCxnSpPr>
            <p:spPr>
              <a:xfrm rot="5400000">
                <a:off x="5143056"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8" name="Straight Connector 1347"/>
              <p:cNvCxnSpPr/>
              <p:nvPr/>
            </p:nvCxnSpPr>
            <p:spPr>
              <a:xfrm rot="5400000">
                <a:off x="5257340" y="3504858"/>
                <a:ext cx="304403" cy="1519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9" name="Straight Connector 1348"/>
              <p:cNvCxnSpPr/>
              <p:nvPr/>
            </p:nvCxnSpPr>
            <p:spPr>
              <a:xfrm rot="10800000" flipV="1">
                <a:off x="5333574" y="3505258"/>
                <a:ext cx="303873"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0" name="Straight Connector 1349"/>
              <p:cNvCxnSpPr/>
              <p:nvPr/>
            </p:nvCxnSpPr>
            <p:spPr>
              <a:xfrm rot="10800000" flipV="1">
                <a:off x="5333574" y="3656395"/>
                <a:ext cx="380734"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199" name="Group 3859"/>
            <p:cNvGrpSpPr>
              <a:grpSpLocks/>
            </p:cNvGrpSpPr>
            <p:nvPr/>
          </p:nvGrpSpPr>
          <p:grpSpPr bwMode="auto">
            <a:xfrm rot="-1164026">
              <a:off x="6262250" y="4648200"/>
              <a:ext cx="609600" cy="304800"/>
              <a:chOff x="5029200" y="3325090"/>
              <a:chExt cx="685800" cy="408710"/>
            </a:xfrm>
          </p:grpSpPr>
          <p:cxnSp>
            <p:nvCxnSpPr>
              <p:cNvPr id="1337" name="Straight Connector 1336"/>
              <p:cNvCxnSpPr/>
              <p:nvPr/>
            </p:nvCxnSpPr>
            <p:spPr>
              <a:xfrm>
                <a:off x="5029136" y="3579564"/>
                <a:ext cx="228798"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8" name="Straight Connector 1337"/>
              <p:cNvCxnSpPr/>
              <p:nvPr/>
            </p:nvCxnSpPr>
            <p:spPr>
              <a:xfrm rot="16200000" flipH="1">
                <a:off x="5040172" y="3466364"/>
                <a:ext cx="304403"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9" name="Straight Connector 1338"/>
              <p:cNvCxnSpPr/>
              <p:nvPr/>
            </p:nvCxnSpPr>
            <p:spPr>
              <a:xfrm rot="16200000" flipH="1">
                <a:off x="5085494" y="3463673"/>
                <a:ext cx="381036"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0" name="Straight Connector 1339"/>
              <p:cNvCxnSpPr/>
              <p:nvPr/>
            </p:nvCxnSpPr>
            <p:spPr>
              <a:xfrm rot="5400000">
                <a:off x="5145595" y="3530461"/>
                <a:ext cx="38103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1" name="Straight Connector 1340"/>
              <p:cNvCxnSpPr/>
              <p:nvPr/>
            </p:nvCxnSpPr>
            <p:spPr>
              <a:xfrm rot="5400000">
                <a:off x="5261374" y="3492855"/>
                <a:ext cx="304403" cy="15372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2" name="Straight Connector 1341"/>
              <p:cNvCxnSpPr/>
              <p:nvPr/>
            </p:nvCxnSpPr>
            <p:spPr>
              <a:xfrm rot="10800000" flipV="1">
                <a:off x="5334041" y="3492967"/>
                <a:ext cx="303873" cy="22777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3" name="Straight Connector 1342"/>
              <p:cNvCxnSpPr/>
              <p:nvPr/>
            </p:nvCxnSpPr>
            <p:spPr>
              <a:xfrm rot="10800000" flipV="1">
                <a:off x="5335073" y="3656178"/>
                <a:ext cx="380735"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200" name="Group 3860"/>
            <p:cNvGrpSpPr>
              <a:grpSpLocks/>
            </p:cNvGrpSpPr>
            <p:nvPr/>
          </p:nvGrpSpPr>
          <p:grpSpPr bwMode="auto">
            <a:xfrm rot="-1164026">
              <a:off x="6291279" y="4131192"/>
              <a:ext cx="609600" cy="304800"/>
              <a:chOff x="5029200" y="3325090"/>
              <a:chExt cx="685800" cy="408710"/>
            </a:xfrm>
          </p:grpSpPr>
          <p:cxnSp>
            <p:nvCxnSpPr>
              <p:cNvPr id="1330" name="Straight Connector 1329"/>
              <p:cNvCxnSpPr/>
              <p:nvPr/>
            </p:nvCxnSpPr>
            <p:spPr>
              <a:xfrm>
                <a:off x="5026543" y="3580372"/>
                <a:ext cx="230586"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1" name="Straight Connector 1330"/>
              <p:cNvCxnSpPr/>
              <p:nvPr/>
            </p:nvCxnSpPr>
            <p:spPr>
              <a:xfrm rot="16200000" flipH="1">
                <a:off x="5039315" y="3467527"/>
                <a:ext cx="304404"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2" name="Straight Connector 1331"/>
              <p:cNvCxnSpPr/>
              <p:nvPr/>
            </p:nvCxnSpPr>
            <p:spPr>
              <a:xfrm rot="16200000" flipH="1">
                <a:off x="5084198" y="3476830"/>
                <a:ext cx="381036" cy="76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3" name="Straight Connector 1332"/>
              <p:cNvCxnSpPr/>
              <p:nvPr/>
            </p:nvCxnSpPr>
            <p:spPr>
              <a:xfrm rot="5400000">
                <a:off x="5143456" y="3542370"/>
                <a:ext cx="38103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4" name="Straight Connector 1333"/>
              <p:cNvCxnSpPr/>
              <p:nvPr/>
            </p:nvCxnSpPr>
            <p:spPr>
              <a:xfrm rot="5400000">
                <a:off x="5258391" y="3505304"/>
                <a:ext cx="304403" cy="15193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5" name="Straight Connector 1334"/>
              <p:cNvCxnSpPr/>
              <p:nvPr/>
            </p:nvCxnSpPr>
            <p:spPr>
              <a:xfrm rot="10800000" flipV="1">
                <a:off x="5328473" y="3497793"/>
                <a:ext cx="309234"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6" name="Straight Connector 1335"/>
              <p:cNvCxnSpPr/>
              <p:nvPr/>
            </p:nvCxnSpPr>
            <p:spPr>
              <a:xfrm rot="10800000" flipV="1">
                <a:off x="5334218" y="3657340"/>
                <a:ext cx="380735"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201" name="Group 3861"/>
            <p:cNvGrpSpPr>
              <a:grpSpLocks/>
            </p:cNvGrpSpPr>
            <p:nvPr/>
          </p:nvGrpSpPr>
          <p:grpSpPr bwMode="auto">
            <a:xfrm>
              <a:off x="6292603" y="4174608"/>
              <a:ext cx="609600" cy="304800"/>
              <a:chOff x="5029200" y="3325090"/>
              <a:chExt cx="685800" cy="408710"/>
            </a:xfrm>
          </p:grpSpPr>
          <p:cxnSp>
            <p:nvCxnSpPr>
              <p:cNvPr id="1323" name="Straight Connector 1322"/>
              <p:cNvCxnSpPr/>
              <p:nvPr/>
            </p:nvCxnSpPr>
            <p:spPr>
              <a:xfrm>
                <a:off x="5029021" y="3580455"/>
                <a:ext cx="228798"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4" name="Straight Connector 1323"/>
              <p:cNvCxnSpPr/>
              <p:nvPr/>
            </p:nvCxnSpPr>
            <p:spPr>
              <a:xfrm rot="16200000" flipH="1">
                <a:off x="5039480" y="3467120"/>
                <a:ext cx="304403" cy="228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5" name="Straight Connector 1324"/>
              <p:cNvCxnSpPr/>
              <p:nvPr/>
            </p:nvCxnSpPr>
            <p:spPr>
              <a:xfrm rot="16200000" flipH="1">
                <a:off x="5084281" y="3477100"/>
                <a:ext cx="381038" cy="768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6" name="Straight Connector 1325"/>
              <p:cNvCxnSpPr/>
              <p:nvPr/>
            </p:nvCxnSpPr>
            <p:spPr>
              <a:xfrm rot="5400000">
                <a:off x="5144162" y="3543203"/>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7" name="Straight Connector 1326"/>
              <p:cNvCxnSpPr/>
              <p:nvPr/>
            </p:nvCxnSpPr>
            <p:spPr>
              <a:xfrm rot="5400000">
                <a:off x="5258447" y="3505551"/>
                <a:ext cx="304403" cy="15193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8" name="Straight Connector 1327"/>
              <p:cNvCxnSpPr/>
              <p:nvPr/>
            </p:nvCxnSpPr>
            <p:spPr>
              <a:xfrm rot="10800000" flipV="1">
                <a:off x="5334680" y="3505951"/>
                <a:ext cx="303873"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9" name="Straight Connector 1328"/>
              <p:cNvCxnSpPr/>
              <p:nvPr/>
            </p:nvCxnSpPr>
            <p:spPr>
              <a:xfrm rot="10800000" flipV="1">
                <a:off x="5334680" y="3657088"/>
                <a:ext cx="380735"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202" name="Group 3862"/>
            <p:cNvGrpSpPr>
              <a:grpSpLocks/>
            </p:cNvGrpSpPr>
            <p:nvPr/>
          </p:nvGrpSpPr>
          <p:grpSpPr bwMode="auto">
            <a:xfrm>
              <a:off x="6400793" y="3962400"/>
              <a:ext cx="533399" cy="152400"/>
              <a:chOff x="5029200" y="3325090"/>
              <a:chExt cx="685800" cy="408710"/>
            </a:xfrm>
          </p:grpSpPr>
          <p:cxnSp>
            <p:nvCxnSpPr>
              <p:cNvPr id="1316" name="Straight Connector 1315"/>
              <p:cNvCxnSpPr/>
              <p:nvPr/>
            </p:nvCxnSpPr>
            <p:spPr>
              <a:xfrm>
                <a:off x="5028808" y="3578992"/>
                <a:ext cx="228799"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7" name="Straight Connector 1316"/>
              <p:cNvCxnSpPr/>
              <p:nvPr/>
            </p:nvCxnSpPr>
            <p:spPr>
              <a:xfrm rot="16200000" flipH="1">
                <a:off x="5038969" y="3464592"/>
                <a:ext cx="306533" cy="2287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8" name="Straight Connector 1317"/>
              <p:cNvCxnSpPr/>
              <p:nvPr/>
            </p:nvCxnSpPr>
            <p:spPr>
              <a:xfrm rot="16200000" flipH="1">
                <a:off x="5085516" y="3475209"/>
                <a:ext cx="378910" cy="7558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9" name="Straight Connector 1318"/>
              <p:cNvCxnSpPr/>
              <p:nvPr/>
            </p:nvCxnSpPr>
            <p:spPr>
              <a:xfrm rot="5400000">
                <a:off x="5143737" y="3542806"/>
                <a:ext cx="37890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0" name="Straight Connector 1319"/>
              <p:cNvCxnSpPr/>
              <p:nvPr/>
            </p:nvCxnSpPr>
            <p:spPr>
              <a:xfrm rot="5400000">
                <a:off x="5256532" y="3502383"/>
                <a:ext cx="306533" cy="1532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1" name="Straight Connector 1320"/>
              <p:cNvCxnSpPr/>
              <p:nvPr/>
            </p:nvCxnSpPr>
            <p:spPr>
              <a:xfrm rot="10800000" flipV="1">
                <a:off x="5333191" y="3502359"/>
                <a:ext cx="306427" cy="2298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2" name="Straight Connector 1321"/>
              <p:cNvCxnSpPr/>
              <p:nvPr/>
            </p:nvCxnSpPr>
            <p:spPr>
              <a:xfrm rot="10800000" flipV="1">
                <a:off x="5333191" y="3655625"/>
                <a:ext cx="382013"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203" name="Group 3863"/>
            <p:cNvGrpSpPr>
              <a:grpSpLocks/>
            </p:cNvGrpSpPr>
            <p:nvPr/>
          </p:nvGrpSpPr>
          <p:grpSpPr bwMode="auto">
            <a:xfrm>
              <a:off x="6495144" y="3733792"/>
              <a:ext cx="404424" cy="168791"/>
              <a:chOff x="5029200" y="3325090"/>
              <a:chExt cx="685800" cy="408710"/>
            </a:xfrm>
          </p:grpSpPr>
          <p:cxnSp>
            <p:nvCxnSpPr>
              <p:cNvPr id="1309" name="Straight Connector 1308"/>
              <p:cNvCxnSpPr/>
              <p:nvPr/>
            </p:nvCxnSpPr>
            <p:spPr>
              <a:xfrm>
                <a:off x="5030347" y="3581264"/>
                <a:ext cx="229017"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0" name="Straight Connector 1309"/>
              <p:cNvCxnSpPr/>
              <p:nvPr/>
            </p:nvCxnSpPr>
            <p:spPr>
              <a:xfrm rot="16200000" flipH="1">
                <a:off x="5039596" y="3466754"/>
                <a:ext cx="307517" cy="2290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1" name="Straight Connector 1310"/>
              <p:cNvCxnSpPr/>
              <p:nvPr/>
            </p:nvCxnSpPr>
            <p:spPr>
              <a:xfrm rot="16200000" flipH="1">
                <a:off x="5083332" y="3478195"/>
                <a:ext cx="384397" cy="754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2" name="Straight Connector 1311"/>
              <p:cNvCxnSpPr/>
              <p:nvPr/>
            </p:nvCxnSpPr>
            <p:spPr>
              <a:xfrm rot="5400000">
                <a:off x="5142607" y="3542824"/>
                <a:ext cx="38439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3" name="Straight Connector 1312"/>
              <p:cNvCxnSpPr/>
              <p:nvPr/>
            </p:nvCxnSpPr>
            <p:spPr>
              <a:xfrm rot="5400000">
                <a:off x="5256488" y="3505823"/>
                <a:ext cx="307517" cy="1508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4" name="Straight Connector 1313"/>
              <p:cNvCxnSpPr/>
              <p:nvPr/>
            </p:nvCxnSpPr>
            <p:spPr>
              <a:xfrm rot="10800000" flipV="1">
                <a:off x="5334805" y="3504385"/>
                <a:ext cx="304460" cy="23063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5" name="Straight Connector 1314"/>
              <p:cNvCxnSpPr/>
              <p:nvPr/>
            </p:nvCxnSpPr>
            <p:spPr>
              <a:xfrm rot="10800000" flipV="1">
                <a:off x="5334805" y="3658143"/>
                <a:ext cx="379901"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204" name="Group 3864"/>
            <p:cNvGrpSpPr>
              <a:grpSpLocks/>
            </p:cNvGrpSpPr>
            <p:nvPr/>
          </p:nvGrpSpPr>
          <p:grpSpPr bwMode="auto">
            <a:xfrm>
              <a:off x="6477002" y="3793600"/>
              <a:ext cx="404424" cy="168791"/>
              <a:chOff x="5029200" y="3325090"/>
              <a:chExt cx="685800" cy="408710"/>
            </a:xfrm>
          </p:grpSpPr>
          <p:cxnSp>
            <p:nvCxnSpPr>
              <p:cNvPr id="1302" name="Straight Connector 1301"/>
              <p:cNvCxnSpPr/>
              <p:nvPr/>
            </p:nvCxnSpPr>
            <p:spPr>
              <a:xfrm>
                <a:off x="5028779" y="3578671"/>
                <a:ext cx="229017"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3" name="Straight Connector 1302"/>
              <p:cNvCxnSpPr/>
              <p:nvPr/>
            </p:nvCxnSpPr>
            <p:spPr>
              <a:xfrm rot="16200000" flipH="1">
                <a:off x="5039950" y="3466084"/>
                <a:ext cx="303672" cy="2290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4" name="Straight Connector 1303"/>
              <p:cNvCxnSpPr/>
              <p:nvPr/>
            </p:nvCxnSpPr>
            <p:spPr>
              <a:xfrm rot="16200000" flipH="1">
                <a:off x="5085032" y="3476179"/>
                <a:ext cx="380554" cy="781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5" name="Straight Connector 1304"/>
              <p:cNvCxnSpPr/>
              <p:nvPr/>
            </p:nvCxnSpPr>
            <p:spPr>
              <a:xfrm rot="5400000">
                <a:off x="5142961" y="3542154"/>
                <a:ext cx="38055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6" name="Straight Connector 1305"/>
              <p:cNvCxnSpPr/>
              <p:nvPr/>
            </p:nvCxnSpPr>
            <p:spPr>
              <a:xfrm rot="5400000">
                <a:off x="5258190" y="3503805"/>
                <a:ext cx="303672" cy="15357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7" name="Straight Connector 1306"/>
              <p:cNvCxnSpPr/>
              <p:nvPr/>
            </p:nvCxnSpPr>
            <p:spPr>
              <a:xfrm rot="10800000" flipV="1">
                <a:off x="5333237" y="3505637"/>
                <a:ext cx="307153" cy="2267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8" name="Straight Connector 1307"/>
              <p:cNvCxnSpPr/>
              <p:nvPr/>
            </p:nvCxnSpPr>
            <p:spPr>
              <a:xfrm rot="10800000" flipV="1">
                <a:off x="5333237" y="3655550"/>
                <a:ext cx="382594"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205" name="Group 3865"/>
            <p:cNvGrpSpPr>
              <a:grpSpLocks/>
            </p:cNvGrpSpPr>
            <p:nvPr/>
          </p:nvGrpSpPr>
          <p:grpSpPr bwMode="auto">
            <a:xfrm>
              <a:off x="6414657" y="3567537"/>
              <a:ext cx="404424" cy="168791"/>
              <a:chOff x="5029200" y="3325090"/>
              <a:chExt cx="685800" cy="408710"/>
            </a:xfrm>
          </p:grpSpPr>
          <p:cxnSp>
            <p:nvCxnSpPr>
              <p:cNvPr id="1295" name="Straight Connector 1294"/>
              <p:cNvCxnSpPr/>
              <p:nvPr/>
            </p:nvCxnSpPr>
            <p:spPr>
              <a:xfrm>
                <a:off x="5029421" y="3580216"/>
                <a:ext cx="229019"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6" name="Straight Connector 1295"/>
              <p:cNvCxnSpPr/>
              <p:nvPr/>
            </p:nvCxnSpPr>
            <p:spPr>
              <a:xfrm rot="16200000" flipH="1">
                <a:off x="5040592" y="3467629"/>
                <a:ext cx="303672" cy="22901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7" name="Straight Connector 1296"/>
              <p:cNvCxnSpPr/>
              <p:nvPr/>
            </p:nvCxnSpPr>
            <p:spPr>
              <a:xfrm rot="16200000" flipH="1">
                <a:off x="5084327" y="3479071"/>
                <a:ext cx="380554" cy="754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8" name="Straight Connector 1297"/>
              <p:cNvCxnSpPr/>
              <p:nvPr/>
            </p:nvCxnSpPr>
            <p:spPr>
              <a:xfrm rot="5400000">
                <a:off x="5143605" y="3543699"/>
                <a:ext cx="38055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9" name="Straight Connector 1298"/>
              <p:cNvCxnSpPr/>
              <p:nvPr/>
            </p:nvCxnSpPr>
            <p:spPr>
              <a:xfrm rot="5400000">
                <a:off x="5257485" y="3506697"/>
                <a:ext cx="303672" cy="1508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0" name="Straight Connector 1299"/>
              <p:cNvCxnSpPr/>
              <p:nvPr/>
            </p:nvCxnSpPr>
            <p:spPr>
              <a:xfrm rot="10800000" flipV="1">
                <a:off x="5333880" y="3507181"/>
                <a:ext cx="304458" cy="2267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1" name="Straight Connector 1300"/>
              <p:cNvCxnSpPr/>
              <p:nvPr/>
            </p:nvCxnSpPr>
            <p:spPr>
              <a:xfrm rot="10800000" flipV="1">
                <a:off x="5333880" y="3657095"/>
                <a:ext cx="379899"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206" name="Group 3866"/>
            <p:cNvGrpSpPr>
              <a:grpSpLocks/>
            </p:cNvGrpSpPr>
            <p:nvPr/>
          </p:nvGrpSpPr>
          <p:grpSpPr bwMode="auto">
            <a:xfrm>
              <a:off x="6439724" y="3498267"/>
              <a:ext cx="404424" cy="168791"/>
              <a:chOff x="5029200" y="3325090"/>
              <a:chExt cx="685800" cy="408710"/>
            </a:xfrm>
          </p:grpSpPr>
          <p:cxnSp>
            <p:nvCxnSpPr>
              <p:cNvPr id="1288" name="Straight Connector 1287"/>
              <p:cNvCxnSpPr/>
              <p:nvPr/>
            </p:nvCxnSpPr>
            <p:spPr>
              <a:xfrm>
                <a:off x="5030023" y="3578811"/>
                <a:ext cx="229019" cy="15375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9" name="Straight Connector 1288"/>
              <p:cNvCxnSpPr/>
              <p:nvPr/>
            </p:nvCxnSpPr>
            <p:spPr>
              <a:xfrm rot="16200000" flipH="1">
                <a:off x="5041194" y="3466224"/>
                <a:ext cx="303672" cy="22901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0" name="Straight Connector 1289"/>
              <p:cNvCxnSpPr/>
              <p:nvPr/>
            </p:nvCxnSpPr>
            <p:spPr>
              <a:xfrm rot="16200000" flipH="1">
                <a:off x="5084930" y="3477667"/>
                <a:ext cx="380554" cy="7544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1" name="Straight Connector 1290"/>
              <p:cNvCxnSpPr/>
              <p:nvPr/>
            </p:nvCxnSpPr>
            <p:spPr>
              <a:xfrm rot="5400000">
                <a:off x="5144207" y="3542294"/>
                <a:ext cx="38055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2" name="Straight Connector 1291"/>
              <p:cNvCxnSpPr/>
              <p:nvPr/>
            </p:nvCxnSpPr>
            <p:spPr>
              <a:xfrm rot="5400000">
                <a:off x="5258088" y="3505293"/>
                <a:ext cx="303672" cy="1508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3" name="Straight Connector 1292"/>
              <p:cNvCxnSpPr/>
              <p:nvPr/>
            </p:nvCxnSpPr>
            <p:spPr>
              <a:xfrm rot="10800000" flipV="1">
                <a:off x="5334483" y="3505777"/>
                <a:ext cx="304458" cy="2267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4" name="Straight Connector 1293"/>
              <p:cNvCxnSpPr/>
              <p:nvPr/>
            </p:nvCxnSpPr>
            <p:spPr>
              <a:xfrm rot="10800000" flipV="1">
                <a:off x="5334483" y="3655691"/>
                <a:ext cx="379899" cy="76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207" name="Group 3867"/>
            <p:cNvGrpSpPr>
              <a:grpSpLocks/>
            </p:cNvGrpSpPr>
            <p:nvPr/>
          </p:nvGrpSpPr>
          <p:grpSpPr bwMode="auto">
            <a:xfrm>
              <a:off x="6982697" y="4003957"/>
              <a:ext cx="328224" cy="228599"/>
              <a:chOff x="5029200" y="3325090"/>
              <a:chExt cx="685800" cy="408710"/>
            </a:xfrm>
          </p:grpSpPr>
          <p:cxnSp>
            <p:nvCxnSpPr>
              <p:cNvPr id="1281" name="Straight Connector 1280"/>
              <p:cNvCxnSpPr/>
              <p:nvPr/>
            </p:nvCxnSpPr>
            <p:spPr>
              <a:xfrm>
                <a:off x="5027778" y="3581842"/>
                <a:ext cx="229068" cy="15326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2" name="Straight Connector 1281"/>
              <p:cNvCxnSpPr/>
              <p:nvPr/>
            </p:nvCxnSpPr>
            <p:spPr>
              <a:xfrm rot="16200000" flipH="1">
                <a:off x="5040260" y="3468726"/>
                <a:ext cx="303696" cy="2290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3" name="Straight Connector 1282"/>
              <p:cNvCxnSpPr/>
              <p:nvPr/>
            </p:nvCxnSpPr>
            <p:spPr>
              <a:xfrm rot="16200000" flipH="1">
                <a:off x="5084941" y="3478383"/>
                <a:ext cx="380329" cy="7635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4" name="Straight Connector 1283"/>
              <p:cNvCxnSpPr/>
              <p:nvPr/>
            </p:nvCxnSpPr>
            <p:spPr>
              <a:xfrm rot="5400000">
                <a:off x="5143037" y="3544945"/>
                <a:ext cx="380329"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5" name="Straight Connector 1284"/>
              <p:cNvCxnSpPr/>
              <p:nvPr/>
            </p:nvCxnSpPr>
            <p:spPr>
              <a:xfrm rot="5400000">
                <a:off x="5257711" y="3506904"/>
                <a:ext cx="303696" cy="15271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6" name="Straight Connector 1285"/>
              <p:cNvCxnSpPr/>
              <p:nvPr/>
            </p:nvCxnSpPr>
            <p:spPr>
              <a:xfrm rot="10800000" flipV="1">
                <a:off x="5333203" y="3505207"/>
                <a:ext cx="305425" cy="22990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7" name="Straight Connector 1286"/>
              <p:cNvCxnSpPr/>
              <p:nvPr/>
            </p:nvCxnSpPr>
            <p:spPr>
              <a:xfrm rot="10800000" flipV="1">
                <a:off x="5333203" y="3658474"/>
                <a:ext cx="381780" cy="7663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208" name="Group 3868"/>
            <p:cNvGrpSpPr>
              <a:grpSpLocks/>
            </p:cNvGrpSpPr>
            <p:nvPr/>
          </p:nvGrpSpPr>
          <p:grpSpPr bwMode="auto">
            <a:xfrm>
              <a:off x="6934193" y="4031675"/>
              <a:ext cx="187034" cy="554180"/>
              <a:chOff x="5029200" y="3325090"/>
              <a:chExt cx="685800" cy="408710"/>
            </a:xfrm>
          </p:grpSpPr>
          <p:cxnSp>
            <p:nvCxnSpPr>
              <p:cNvPr id="1274" name="Straight Connector 1273"/>
              <p:cNvCxnSpPr/>
              <p:nvPr/>
            </p:nvCxnSpPr>
            <p:spPr>
              <a:xfrm>
                <a:off x="5029776" y="3581493"/>
                <a:ext cx="227210" cy="15220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5" name="Straight Connector 1274"/>
              <p:cNvCxnSpPr/>
              <p:nvPr/>
            </p:nvCxnSpPr>
            <p:spPr>
              <a:xfrm rot="16200000" flipH="1">
                <a:off x="5040700" y="3464974"/>
                <a:ext cx="304405" cy="23303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6" name="Straight Connector 1275"/>
              <p:cNvCxnSpPr/>
              <p:nvPr/>
            </p:nvCxnSpPr>
            <p:spPr>
              <a:xfrm rot="16200000" flipH="1">
                <a:off x="5087127" y="3477475"/>
                <a:ext cx="380506" cy="757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7" name="Straight Connector 1276"/>
              <p:cNvCxnSpPr/>
              <p:nvPr/>
            </p:nvCxnSpPr>
            <p:spPr>
              <a:xfrm rot="5400000">
                <a:off x="5142473" y="3543442"/>
                <a:ext cx="38050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8" name="Straight Connector 1277"/>
              <p:cNvCxnSpPr/>
              <p:nvPr/>
            </p:nvCxnSpPr>
            <p:spPr>
              <a:xfrm rot="5400000">
                <a:off x="5259173" y="3502843"/>
                <a:ext cx="304405" cy="1572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9" name="Straight Connector 1278"/>
              <p:cNvCxnSpPr/>
              <p:nvPr/>
            </p:nvCxnSpPr>
            <p:spPr>
              <a:xfrm rot="10800000" flipV="1">
                <a:off x="5332726" y="3505391"/>
                <a:ext cx="308774" cy="2283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0" name="Straight Connector 1279"/>
              <p:cNvCxnSpPr/>
              <p:nvPr/>
            </p:nvCxnSpPr>
            <p:spPr>
              <a:xfrm rot="10800000" flipV="1">
                <a:off x="5332726" y="3657594"/>
                <a:ext cx="384513" cy="7610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209" name="Group 3869"/>
            <p:cNvGrpSpPr>
              <a:grpSpLocks/>
            </p:cNvGrpSpPr>
            <p:nvPr/>
          </p:nvGrpSpPr>
          <p:grpSpPr bwMode="auto">
            <a:xfrm>
              <a:off x="6795677" y="4572000"/>
              <a:ext cx="304803" cy="304800"/>
              <a:chOff x="5029200" y="3325090"/>
              <a:chExt cx="685800" cy="408710"/>
            </a:xfrm>
          </p:grpSpPr>
          <p:cxnSp>
            <p:nvCxnSpPr>
              <p:cNvPr id="1267" name="Straight Connector 1266"/>
              <p:cNvCxnSpPr/>
              <p:nvPr/>
            </p:nvCxnSpPr>
            <p:spPr>
              <a:xfrm>
                <a:off x="5030191" y="3579761"/>
                <a:ext cx="228796"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8" name="Straight Connector 1267"/>
              <p:cNvCxnSpPr/>
              <p:nvPr/>
            </p:nvCxnSpPr>
            <p:spPr>
              <a:xfrm rot="16200000" flipH="1">
                <a:off x="5042436" y="3466428"/>
                <a:ext cx="304403" cy="22879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9" name="Straight Connector 1268"/>
              <p:cNvCxnSpPr/>
              <p:nvPr/>
            </p:nvCxnSpPr>
            <p:spPr>
              <a:xfrm rot="16200000" flipH="1">
                <a:off x="5086343" y="3475512"/>
                <a:ext cx="381038"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0" name="Straight Connector 1269"/>
              <p:cNvCxnSpPr/>
              <p:nvPr/>
            </p:nvCxnSpPr>
            <p:spPr>
              <a:xfrm rot="5400000">
                <a:off x="5143543"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1" name="Straight Connector 1270"/>
              <p:cNvCxnSpPr/>
              <p:nvPr/>
            </p:nvCxnSpPr>
            <p:spPr>
              <a:xfrm rot="5400000">
                <a:off x="5258721" y="3503966"/>
                <a:ext cx="304403" cy="1537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2" name="Straight Connector 1271"/>
              <p:cNvCxnSpPr/>
              <p:nvPr/>
            </p:nvCxnSpPr>
            <p:spPr>
              <a:xfrm rot="10800000" flipV="1">
                <a:off x="5334062" y="3505258"/>
                <a:ext cx="307445"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3" name="Straight Connector 1272"/>
              <p:cNvCxnSpPr/>
              <p:nvPr/>
            </p:nvCxnSpPr>
            <p:spPr>
              <a:xfrm rot="10800000" flipV="1">
                <a:off x="5334062" y="3656395"/>
                <a:ext cx="382517"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210" name="Group 3870"/>
            <p:cNvGrpSpPr>
              <a:grpSpLocks/>
            </p:cNvGrpSpPr>
            <p:nvPr/>
          </p:nvGrpSpPr>
          <p:grpSpPr bwMode="auto">
            <a:xfrm>
              <a:off x="6781822" y="4648200"/>
              <a:ext cx="304803" cy="304800"/>
              <a:chOff x="5029200" y="3325090"/>
              <a:chExt cx="685800" cy="408710"/>
            </a:xfrm>
          </p:grpSpPr>
          <p:cxnSp>
            <p:nvCxnSpPr>
              <p:cNvPr id="1260" name="Straight Connector 1259"/>
              <p:cNvCxnSpPr/>
              <p:nvPr/>
            </p:nvCxnSpPr>
            <p:spPr>
              <a:xfrm>
                <a:off x="5029191" y="3579761"/>
                <a:ext cx="228796" cy="153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1" name="Straight Connector 1260"/>
              <p:cNvCxnSpPr/>
              <p:nvPr/>
            </p:nvCxnSpPr>
            <p:spPr>
              <a:xfrm rot="16200000" flipH="1">
                <a:off x="5041436" y="3466428"/>
                <a:ext cx="304403" cy="22879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2" name="Straight Connector 1261"/>
              <p:cNvCxnSpPr/>
              <p:nvPr/>
            </p:nvCxnSpPr>
            <p:spPr>
              <a:xfrm rot="16200000" flipH="1">
                <a:off x="5085343" y="3475512"/>
                <a:ext cx="381038"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3" name="Straight Connector 1262"/>
              <p:cNvCxnSpPr/>
              <p:nvPr/>
            </p:nvCxnSpPr>
            <p:spPr>
              <a:xfrm rot="5400000">
                <a:off x="5142541" y="3542510"/>
                <a:ext cx="38103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4" name="Straight Connector 1263"/>
              <p:cNvCxnSpPr/>
              <p:nvPr/>
            </p:nvCxnSpPr>
            <p:spPr>
              <a:xfrm rot="5400000">
                <a:off x="5257721" y="3503964"/>
                <a:ext cx="304403" cy="15372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5" name="Straight Connector 1264"/>
              <p:cNvCxnSpPr/>
              <p:nvPr/>
            </p:nvCxnSpPr>
            <p:spPr>
              <a:xfrm rot="10800000" flipV="1">
                <a:off x="5333059" y="3505258"/>
                <a:ext cx="307445" cy="2277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6" name="Straight Connector 1265"/>
              <p:cNvCxnSpPr/>
              <p:nvPr/>
            </p:nvCxnSpPr>
            <p:spPr>
              <a:xfrm rot="10800000" flipV="1">
                <a:off x="5333059" y="3656395"/>
                <a:ext cx="382519" cy="766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1259" name="Group 1364"/>
          <p:cNvGrpSpPr>
            <a:grpSpLocks/>
          </p:cNvGrpSpPr>
          <p:nvPr/>
        </p:nvGrpSpPr>
        <p:grpSpPr bwMode="auto">
          <a:xfrm flipH="1">
            <a:off x="7842250" y="4419600"/>
            <a:ext cx="366713" cy="1447800"/>
            <a:chOff x="6262255" y="3498275"/>
            <a:chExt cx="1048658" cy="2362198"/>
          </a:xfrm>
        </p:grpSpPr>
        <p:sp>
          <p:nvSpPr>
            <p:cNvPr id="1366" name="Freeform 1365"/>
            <p:cNvSpPr/>
            <p:nvPr/>
          </p:nvSpPr>
          <p:spPr>
            <a:xfrm>
              <a:off x="6521016" y="3713257"/>
              <a:ext cx="295075" cy="2147216"/>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1367" name="Freeform 1366"/>
            <p:cNvSpPr/>
            <p:nvPr/>
          </p:nvSpPr>
          <p:spPr>
            <a:xfrm>
              <a:off x="6634505" y="4210561"/>
              <a:ext cx="499360" cy="1178508"/>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29074" name="Group 3979"/>
            <p:cNvGrpSpPr>
              <a:grpSpLocks/>
            </p:cNvGrpSpPr>
            <p:nvPr/>
          </p:nvGrpSpPr>
          <p:grpSpPr bwMode="auto">
            <a:xfrm>
              <a:off x="6324600" y="5098470"/>
              <a:ext cx="609600" cy="304800"/>
              <a:chOff x="5029200" y="3325090"/>
              <a:chExt cx="685800" cy="408710"/>
            </a:xfrm>
          </p:grpSpPr>
          <p:cxnSp>
            <p:nvCxnSpPr>
              <p:cNvPr id="1481" name="Straight Connector 1480"/>
              <p:cNvCxnSpPr/>
              <p:nvPr/>
            </p:nvCxnSpPr>
            <p:spPr>
              <a:xfrm>
                <a:off x="5030564" y="3579306"/>
                <a:ext cx="229820"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2" name="Straight Connector 1481"/>
              <p:cNvCxnSpPr/>
              <p:nvPr/>
            </p:nvCxnSpPr>
            <p:spPr>
              <a:xfrm rot="16200000" flipH="1">
                <a:off x="5040356" y="3466134"/>
                <a:ext cx="302164" cy="2298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3" name="Straight Connector 1482"/>
              <p:cNvCxnSpPr/>
              <p:nvPr/>
            </p:nvCxnSpPr>
            <p:spPr>
              <a:xfrm rot="16200000" flipH="1">
                <a:off x="5086418" y="3479302"/>
                <a:ext cx="378573"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4" name="Straight Connector 1483"/>
              <p:cNvCxnSpPr/>
              <p:nvPr/>
            </p:nvCxnSpPr>
            <p:spPr>
              <a:xfrm rot="5400000">
                <a:off x="5147702" y="3542838"/>
                <a:ext cx="3785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5" name="Straight Connector 1484"/>
              <p:cNvCxnSpPr/>
              <p:nvPr/>
            </p:nvCxnSpPr>
            <p:spPr>
              <a:xfrm rot="5400000">
                <a:off x="5259962" y="3506990"/>
                <a:ext cx="302164" cy="14810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6" name="Straight Connector 1485"/>
              <p:cNvCxnSpPr/>
              <p:nvPr/>
            </p:nvCxnSpPr>
            <p:spPr>
              <a:xfrm rot="10800000" flipV="1">
                <a:off x="5336989" y="3506369"/>
                <a:ext cx="301319" cy="2257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7" name="Straight Connector 1486"/>
              <p:cNvCxnSpPr/>
              <p:nvPr/>
            </p:nvCxnSpPr>
            <p:spPr>
              <a:xfrm rot="10800000" flipV="1">
                <a:off x="5336989" y="3655715"/>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75" name="Group 3980"/>
            <p:cNvGrpSpPr>
              <a:grpSpLocks/>
            </p:cNvGrpSpPr>
            <p:nvPr/>
          </p:nvGrpSpPr>
          <p:grpSpPr bwMode="auto">
            <a:xfrm>
              <a:off x="6393875" y="5105400"/>
              <a:ext cx="609600" cy="304800"/>
              <a:chOff x="5029200" y="3325090"/>
              <a:chExt cx="685800" cy="408710"/>
            </a:xfrm>
          </p:grpSpPr>
          <p:cxnSp>
            <p:nvCxnSpPr>
              <p:cNvPr id="1474" name="Straight Connector 1473"/>
              <p:cNvCxnSpPr/>
              <p:nvPr/>
            </p:nvCxnSpPr>
            <p:spPr>
              <a:xfrm>
                <a:off x="5029235" y="3580433"/>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5" name="Straight Connector 1474"/>
              <p:cNvCxnSpPr/>
              <p:nvPr/>
            </p:nvCxnSpPr>
            <p:spPr>
              <a:xfrm rot="16200000" flipH="1">
                <a:off x="5037290" y="3465523"/>
                <a:ext cx="305636"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6" name="Straight Connector 1475"/>
              <p:cNvCxnSpPr/>
              <p:nvPr/>
            </p:nvCxnSpPr>
            <p:spPr>
              <a:xfrm rot="16200000" flipH="1">
                <a:off x="5083351" y="3478694"/>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7" name="Straight Connector 1476"/>
              <p:cNvCxnSpPr/>
              <p:nvPr/>
            </p:nvCxnSpPr>
            <p:spPr>
              <a:xfrm rot="5400000">
                <a:off x="5144639" y="3542229"/>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8" name="Straight Connector 1477"/>
              <p:cNvCxnSpPr/>
              <p:nvPr/>
            </p:nvCxnSpPr>
            <p:spPr>
              <a:xfrm rot="5400000">
                <a:off x="5256893" y="3506380"/>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9" name="Straight Connector 1478"/>
              <p:cNvCxnSpPr/>
              <p:nvPr/>
            </p:nvCxnSpPr>
            <p:spPr>
              <a:xfrm rot="10800000" flipV="1">
                <a:off x="5335660" y="3504024"/>
                <a:ext cx="301316"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0" name="Straight Connector 1479"/>
              <p:cNvCxnSpPr/>
              <p:nvPr/>
            </p:nvCxnSpPr>
            <p:spPr>
              <a:xfrm rot="10800000" flipV="1">
                <a:off x="5335660" y="3656842"/>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76" name="Group 3981"/>
            <p:cNvGrpSpPr>
              <a:grpSpLocks/>
            </p:cNvGrpSpPr>
            <p:nvPr/>
          </p:nvGrpSpPr>
          <p:grpSpPr bwMode="auto">
            <a:xfrm>
              <a:off x="6276110" y="4648200"/>
              <a:ext cx="609600" cy="304800"/>
              <a:chOff x="5029200" y="3325090"/>
              <a:chExt cx="685800" cy="408710"/>
            </a:xfrm>
          </p:grpSpPr>
          <p:cxnSp>
            <p:nvCxnSpPr>
              <p:cNvPr id="1467" name="Straight Connector 1466"/>
              <p:cNvCxnSpPr/>
              <p:nvPr/>
            </p:nvCxnSpPr>
            <p:spPr>
              <a:xfrm>
                <a:off x="5028936" y="3582227"/>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8" name="Straight Connector 1467"/>
              <p:cNvCxnSpPr/>
              <p:nvPr/>
            </p:nvCxnSpPr>
            <p:spPr>
              <a:xfrm rot="16200000" flipH="1">
                <a:off x="5036990" y="3467317"/>
                <a:ext cx="305636"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9" name="Straight Connector 1468"/>
              <p:cNvCxnSpPr/>
              <p:nvPr/>
            </p:nvCxnSpPr>
            <p:spPr>
              <a:xfrm rot="16200000" flipH="1">
                <a:off x="5083052" y="3480488"/>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0" name="Straight Connector 1469"/>
              <p:cNvCxnSpPr/>
              <p:nvPr/>
            </p:nvCxnSpPr>
            <p:spPr>
              <a:xfrm rot="5400000">
                <a:off x="5144340"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1" name="Straight Connector 1470"/>
              <p:cNvCxnSpPr/>
              <p:nvPr/>
            </p:nvCxnSpPr>
            <p:spPr>
              <a:xfrm rot="5400000">
                <a:off x="5256593" y="3508174"/>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2" name="Straight Connector 1471"/>
              <p:cNvCxnSpPr/>
              <p:nvPr/>
            </p:nvCxnSpPr>
            <p:spPr>
              <a:xfrm rot="10800000" flipV="1">
                <a:off x="5335361" y="3505818"/>
                <a:ext cx="301316"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3" name="Straight Connector 1472"/>
              <p:cNvCxnSpPr/>
              <p:nvPr/>
            </p:nvCxnSpPr>
            <p:spPr>
              <a:xfrm rot="10800000" flipV="1">
                <a:off x="5335361" y="3658636"/>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77" name="Group 3982"/>
            <p:cNvGrpSpPr>
              <a:grpSpLocks/>
            </p:cNvGrpSpPr>
            <p:nvPr/>
          </p:nvGrpSpPr>
          <p:grpSpPr bwMode="auto">
            <a:xfrm rot="-1164026">
              <a:off x="6262248" y="4648200"/>
              <a:ext cx="609600" cy="304800"/>
              <a:chOff x="5029200" y="3325090"/>
              <a:chExt cx="685800" cy="408710"/>
            </a:xfrm>
          </p:grpSpPr>
          <p:cxnSp>
            <p:nvCxnSpPr>
              <p:cNvPr id="1460" name="Straight Connector 1459"/>
              <p:cNvCxnSpPr/>
              <p:nvPr/>
            </p:nvCxnSpPr>
            <p:spPr>
              <a:xfrm>
                <a:off x="5030954" y="3580008"/>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1" name="Straight Connector 1460"/>
              <p:cNvCxnSpPr/>
              <p:nvPr/>
            </p:nvCxnSpPr>
            <p:spPr>
              <a:xfrm rot="16200000" flipH="1">
                <a:off x="5064005" y="3470962"/>
                <a:ext cx="312582"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2" name="Straight Connector 1461"/>
              <p:cNvCxnSpPr/>
              <p:nvPr/>
            </p:nvCxnSpPr>
            <p:spPr>
              <a:xfrm rot="16200000" flipH="1">
                <a:off x="5085152" y="3478812"/>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3" name="Straight Connector 1462"/>
              <p:cNvCxnSpPr/>
              <p:nvPr/>
            </p:nvCxnSpPr>
            <p:spPr>
              <a:xfrm rot="5400000">
                <a:off x="5145805" y="3543818"/>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4" name="Straight Connector 1463"/>
              <p:cNvCxnSpPr/>
              <p:nvPr/>
            </p:nvCxnSpPr>
            <p:spPr>
              <a:xfrm rot="5400000">
                <a:off x="5259825" y="3506332"/>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5" name="Straight Connector 1464"/>
              <p:cNvCxnSpPr/>
              <p:nvPr/>
            </p:nvCxnSpPr>
            <p:spPr>
              <a:xfrm rot="10800000" flipV="1">
                <a:off x="5338514" y="3506195"/>
                <a:ext cx="301319"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6" name="Straight Connector 1465"/>
              <p:cNvCxnSpPr/>
              <p:nvPr/>
            </p:nvCxnSpPr>
            <p:spPr>
              <a:xfrm rot="10800000" flipV="1">
                <a:off x="5367291" y="3656361"/>
                <a:ext cx="367710"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78" name="Group 3983"/>
            <p:cNvGrpSpPr>
              <a:grpSpLocks/>
            </p:cNvGrpSpPr>
            <p:nvPr/>
          </p:nvGrpSpPr>
          <p:grpSpPr bwMode="auto">
            <a:xfrm rot="-1164026">
              <a:off x="6291277" y="4131192"/>
              <a:ext cx="609600" cy="304800"/>
              <a:chOff x="5029200" y="3325090"/>
              <a:chExt cx="685800" cy="408710"/>
            </a:xfrm>
          </p:grpSpPr>
          <p:cxnSp>
            <p:nvCxnSpPr>
              <p:cNvPr id="1453" name="Straight Connector 1452"/>
              <p:cNvCxnSpPr/>
              <p:nvPr/>
            </p:nvCxnSpPr>
            <p:spPr>
              <a:xfrm>
                <a:off x="5036361" y="3562267"/>
                <a:ext cx="234926" cy="15976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4" name="Straight Connector 1453"/>
              <p:cNvCxnSpPr/>
              <p:nvPr/>
            </p:nvCxnSpPr>
            <p:spPr>
              <a:xfrm rot="16200000" flipH="1">
                <a:off x="5060101" y="3449040"/>
                <a:ext cx="309108" cy="23492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5" name="Straight Connector 1454"/>
              <p:cNvCxnSpPr/>
              <p:nvPr/>
            </p:nvCxnSpPr>
            <p:spPr>
              <a:xfrm rot="16200000" flipH="1">
                <a:off x="5095975" y="3459528"/>
                <a:ext cx="392466" cy="8171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6" name="Straight Connector 1455"/>
              <p:cNvCxnSpPr/>
              <p:nvPr/>
            </p:nvCxnSpPr>
            <p:spPr>
              <a:xfrm rot="5400000">
                <a:off x="5143683" y="3540436"/>
                <a:ext cx="38551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7" name="Straight Connector 1456"/>
              <p:cNvCxnSpPr/>
              <p:nvPr/>
            </p:nvCxnSpPr>
            <p:spPr>
              <a:xfrm rot="5400000">
                <a:off x="5286169" y="3492487"/>
                <a:ext cx="309108" cy="15321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8" name="Straight Connector 1457"/>
              <p:cNvCxnSpPr/>
              <p:nvPr/>
            </p:nvCxnSpPr>
            <p:spPr>
              <a:xfrm rot="10800000" flipV="1">
                <a:off x="5359926" y="3492686"/>
                <a:ext cx="311530"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9" name="Straight Connector 1458"/>
              <p:cNvCxnSpPr/>
              <p:nvPr/>
            </p:nvCxnSpPr>
            <p:spPr>
              <a:xfrm rot="10800000" flipV="1">
                <a:off x="5359237" y="3648067"/>
                <a:ext cx="388138"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79" name="Group 3984"/>
            <p:cNvGrpSpPr>
              <a:grpSpLocks/>
            </p:cNvGrpSpPr>
            <p:nvPr/>
          </p:nvGrpSpPr>
          <p:grpSpPr bwMode="auto">
            <a:xfrm>
              <a:off x="6292603" y="4174608"/>
              <a:ext cx="609600" cy="304800"/>
              <a:chOff x="5029200" y="3325090"/>
              <a:chExt cx="685800" cy="408710"/>
            </a:xfrm>
          </p:grpSpPr>
          <p:cxnSp>
            <p:nvCxnSpPr>
              <p:cNvPr id="1446" name="Straight Connector 1445"/>
              <p:cNvCxnSpPr/>
              <p:nvPr/>
            </p:nvCxnSpPr>
            <p:spPr>
              <a:xfrm>
                <a:off x="5030812" y="3581689"/>
                <a:ext cx="22981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7" name="Straight Connector 1446"/>
              <p:cNvCxnSpPr/>
              <p:nvPr/>
            </p:nvCxnSpPr>
            <p:spPr>
              <a:xfrm rot="16200000" flipH="1">
                <a:off x="5038866" y="3466778"/>
                <a:ext cx="305636" cy="229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8" name="Straight Connector 1447"/>
              <p:cNvCxnSpPr/>
              <p:nvPr/>
            </p:nvCxnSpPr>
            <p:spPr>
              <a:xfrm rot="16200000" flipH="1">
                <a:off x="5084928" y="3479949"/>
                <a:ext cx="382045" cy="714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9" name="Straight Connector 1448"/>
              <p:cNvCxnSpPr/>
              <p:nvPr/>
            </p:nvCxnSpPr>
            <p:spPr>
              <a:xfrm rot="5400000">
                <a:off x="5146216" y="3543485"/>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0" name="Straight Connector 1449"/>
              <p:cNvCxnSpPr/>
              <p:nvPr/>
            </p:nvCxnSpPr>
            <p:spPr>
              <a:xfrm rot="5400000">
                <a:off x="5258469" y="3507636"/>
                <a:ext cx="305636" cy="14810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1" name="Straight Connector 1450"/>
              <p:cNvCxnSpPr/>
              <p:nvPr/>
            </p:nvCxnSpPr>
            <p:spPr>
              <a:xfrm rot="10800000" flipV="1">
                <a:off x="5337237" y="3505280"/>
                <a:ext cx="301316"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2" name="Straight Connector 1451"/>
              <p:cNvCxnSpPr/>
              <p:nvPr/>
            </p:nvCxnSpPr>
            <p:spPr>
              <a:xfrm rot="10800000" flipV="1">
                <a:off x="5337237" y="3658098"/>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80" name="Group 3985"/>
            <p:cNvGrpSpPr>
              <a:grpSpLocks/>
            </p:cNvGrpSpPr>
            <p:nvPr/>
          </p:nvGrpSpPr>
          <p:grpSpPr bwMode="auto">
            <a:xfrm>
              <a:off x="6400793" y="3962400"/>
              <a:ext cx="533399" cy="152400"/>
              <a:chOff x="5029200" y="3325090"/>
              <a:chExt cx="685800" cy="408710"/>
            </a:xfrm>
          </p:grpSpPr>
          <p:cxnSp>
            <p:nvCxnSpPr>
              <p:cNvPr id="1439" name="Straight Connector 1438"/>
              <p:cNvCxnSpPr/>
              <p:nvPr/>
            </p:nvCxnSpPr>
            <p:spPr>
              <a:xfrm>
                <a:off x="5032016" y="3580782"/>
                <a:ext cx="227629" cy="1528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0" name="Straight Connector 1439"/>
              <p:cNvCxnSpPr/>
              <p:nvPr/>
            </p:nvCxnSpPr>
            <p:spPr>
              <a:xfrm rot="16200000" flipH="1">
                <a:off x="5039707" y="3466967"/>
                <a:ext cx="305634" cy="22762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1" name="Straight Connector 1440"/>
              <p:cNvCxnSpPr/>
              <p:nvPr/>
            </p:nvCxnSpPr>
            <p:spPr>
              <a:xfrm rot="16200000" flipH="1">
                <a:off x="5083218" y="3476854"/>
                <a:ext cx="382041" cy="7587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2" name="Straight Connector 1441"/>
              <p:cNvCxnSpPr/>
              <p:nvPr/>
            </p:nvCxnSpPr>
            <p:spPr>
              <a:xfrm rot="5400000">
                <a:off x="5144504" y="3542578"/>
                <a:ext cx="38204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3" name="Straight Connector 1442"/>
              <p:cNvCxnSpPr/>
              <p:nvPr/>
            </p:nvCxnSpPr>
            <p:spPr>
              <a:xfrm rot="5400000">
                <a:off x="5258583" y="3504902"/>
                <a:ext cx="305634" cy="15175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4" name="Straight Connector 1443"/>
              <p:cNvCxnSpPr/>
              <p:nvPr/>
            </p:nvCxnSpPr>
            <p:spPr>
              <a:xfrm rot="10800000" flipV="1">
                <a:off x="5335525" y="3504375"/>
                <a:ext cx="303508" cy="22922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5" name="Straight Connector 1444"/>
              <p:cNvCxnSpPr/>
              <p:nvPr/>
            </p:nvCxnSpPr>
            <p:spPr>
              <a:xfrm rot="10800000" flipV="1">
                <a:off x="5335525" y="3657192"/>
                <a:ext cx="379383" cy="7640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81" name="Group 3986"/>
            <p:cNvGrpSpPr>
              <a:grpSpLocks/>
            </p:cNvGrpSpPr>
            <p:nvPr/>
          </p:nvGrpSpPr>
          <p:grpSpPr bwMode="auto">
            <a:xfrm>
              <a:off x="6495142" y="3733792"/>
              <a:ext cx="404424" cy="168791"/>
              <a:chOff x="5029200" y="3325090"/>
              <a:chExt cx="685800" cy="408710"/>
            </a:xfrm>
          </p:grpSpPr>
          <p:cxnSp>
            <p:nvCxnSpPr>
              <p:cNvPr id="1432" name="Straight Connector 1431"/>
              <p:cNvCxnSpPr/>
              <p:nvPr/>
            </p:nvCxnSpPr>
            <p:spPr>
              <a:xfrm>
                <a:off x="5026887" y="3582678"/>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3" name="Straight Connector 1432"/>
              <p:cNvCxnSpPr/>
              <p:nvPr/>
            </p:nvCxnSpPr>
            <p:spPr>
              <a:xfrm rot="16200000" flipH="1">
                <a:off x="5038023" y="3467205"/>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4" name="Straight Connector 1433"/>
              <p:cNvCxnSpPr/>
              <p:nvPr/>
            </p:nvCxnSpPr>
            <p:spPr>
              <a:xfrm rot="16200000" flipH="1">
                <a:off x="5081937" y="3478336"/>
                <a:ext cx="382572"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5" name="Straight Connector 1434"/>
              <p:cNvCxnSpPr/>
              <p:nvPr/>
            </p:nvCxnSpPr>
            <p:spPr>
              <a:xfrm rot="5400000">
                <a:off x="5143526" y="3541915"/>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6" name="Straight Connector 1435"/>
              <p:cNvCxnSpPr/>
              <p:nvPr/>
            </p:nvCxnSpPr>
            <p:spPr>
              <a:xfrm rot="5400000">
                <a:off x="5257419" y="3509548"/>
                <a:ext cx="301042" cy="146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7" name="Straight Connector 1436"/>
              <p:cNvCxnSpPr/>
              <p:nvPr/>
            </p:nvCxnSpPr>
            <p:spPr>
              <a:xfrm rot="10800000" flipV="1">
                <a:off x="5334810" y="3507418"/>
                <a:ext cx="300222"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8" name="Straight Connector 1437"/>
              <p:cNvCxnSpPr/>
              <p:nvPr/>
            </p:nvCxnSpPr>
            <p:spPr>
              <a:xfrm rot="10800000" flipV="1">
                <a:off x="5334810" y="3657939"/>
                <a:ext cx="377203"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82" name="Group 3987"/>
            <p:cNvGrpSpPr>
              <a:grpSpLocks/>
            </p:cNvGrpSpPr>
            <p:nvPr/>
          </p:nvGrpSpPr>
          <p:grpSpPr bwMode="auto">
            <a:xfrm>
              <a:off x="6477000" y="3793600"/>
              <a:ext cx="404424" cy="168791"/>
              <a:chOff x="5029200" y="3325090"/>
              <a:chExt cx="685800" cy="408710"/>
            </a:xfrm>
          </p:grpSpPr>
          <p:cxnSp>
            <p:nvCxnSpPr>
              <p:cNvPr id="1425" name="Straight Connector 1424"/>
              <p:cNvCxnSpPr/>
              <p:nvPr/>
            </p:nvCxnSpPr>
            <p:spPr>
              <a:xfrm>
                <a:off x="5026858" y="3582110"/>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6" name="Straight Connector 1425"/>
              <p:cNvCxnSpPr/>
              <p:nvPr/>
            </p:nvCxnSpPr>
            <p:spPr>
              <a:xfrm rot="16200000" flipH="1">
                <a:off x="5037994" y="3466637"/>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7" name="Straight Connector 1426"/>
              <p:cNvCxnSpPr/>
              <p:nvPr/>
            </p:nvCxnSpPr>
            <p:spPr>
              <a:xfrm rot="16200000" flipH="1">
                <a:off x="5081903" y="3477763"/>
                <a:ext cx="382576"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8" name="Straight Connector 1427"/>
              <p:cNvCxnSpPr/>
              <p:nvPr/>
            </p:nvCxnSpPr>
            <p:spPr>
              <a:xfrm rot="5400000">
                <a:off x="5143493" y="3541342"/>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9" name="Straight Connector 1428"/>
              <p:cNvCxnSpPr/>
              <p:nvPr/>
            </p:nvCxnSpPr>
            <p:spPr>
              <a:xfrm rot="5400000">
                <a:off x="5257390" y="3508979"/>
                <a:ext cx="301042" cy="146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0" name="Straight Connector 1429"/>
              <p:cNvCxnSpPr/>
              <p:nvPr/>
            </p:nvCxnSpPr>
            <p:spPr>
              <a:xfrm rot="10800000" flipV="1">
                <a:off x="5334781" y="3506849"/>
                <a:ext cx="300222"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1" name="Straight Connector 1430"/>
              <p:cNvCxnSpPr/>
              <p:nvPr/>
            </p:nvCxnSpPr>
            <p:spPr>
              <a:xfrm rot="10800000" flipV="1">
                <a:off x="5334781" y="3657370"/>
                <a:ext cx="377203"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83" name="Group 3988"/>
            <p:cNvGrpSpPr>
              <a:grpSpLocks/>
            </p:cNvGrpSpPr>
            <p:nvPr/>
          </p:nvGrpSpPr>
          <p:grpSpPr bwMode="auto">
            <a:xfrm>
              <a:off x="6414655" y="3567537"/>
              <a:ext cx="404424" cy="168791"/>
              <a:chOff x="5029200" y="3325090"/>
              <a:chExt cx="685800" cy="408710"/>
            </a:xfrm>
          </p:grpSpPr>
          <p:cxnSp>
            <p:nvCxnSpPr>
              <p:cNvPr id="1418" name="Straight Connector 1417"/>
              <p:cNvCxnSpPr/>
              <p:nvPr/>
            </p:nvCxnSpPr>
            <p:spPr>
              <a:xfrm>
                <a:off x="5032502" y="3583856"/>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9" name="Straight Connector 1418"/>
              <p:cNvCxnSpPr/>
              <p:nvPr/>
            </p:nvCxnSpPr>
            <p:spPr>
              <a:xfrm rot="16200000" flipH="1">
                <a:off x="5043638" y="3468383"/>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0" name="Straight Connector 1419"/>
              <p:cNvCxnSpPr/>
              <p:nvPr/>
            </p:nvCxnSpPr>
            <p:spPr>
              <a:xfrm rot="16200000" flipH="1">
                <a:off x="5087557" y="3479513"/>
                <a:ext cx="382572"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1" name="Straight Connector 1420"/>
              <p:cNvCxnSpPr/>
              <p:nvPr/>
            </p:nvCxnSpPr>
            <p:spPr>
              <a:xfrm rot="5400000">
                <a:off x="5149141" y="3543093"/>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2" name="Straight Connector 1421"/>
              <p:cNvCxnSpPr/>
              <p:nvPr/>
            </p:nvCxnSpPr>
            <p:spPr>
              <a:xfrm rot="5400000">
                <a:off x="5263035" y="3510721"/>
                <a:ext cx="301042" cy="14626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3" name="Straight Connector 1422"/>
              <p:cNvCxnSpPr/>
              <p:nvPr/>
            </p:nvCxnSpPr>
            <p:spPr>
              <a:xfrm rot="10800000" flipV="1">
                <a:off x="5340425" y="3508595"/>
                <a:ext cx="300227"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4" name="Straight Connector 1423"/>
              <p:cNvCxnSpPr/>
              <p:nvPr/>
            </p:nvCxnSpPr>
            <p:spPr>
              <a:xfrm rot="10800000" flipV="1">
                <a:off x="5340425" y="3659116"/>
                <a:ext cx="37720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84" name="Group 3989"/>
            <p:cNvGrpSpPr>
              <a:grpSpLocks/>
            </p:cNvGrpSpPr>
            <p:nvPr/>
          </p:nvGrpSpPr>
          <p:grpSpPr bwMode="auto">
            <a:xfrm>
              <a:off x="6439722" y="3498267"/>
              <a:ext cx="404424" cy="168791"/>
              <a:chOff x="5029200" y="3325090"/>
              <a:chExt cx="685800" cy="408710"/>
            </a:xfrm>
          </p:grpSpPr>
          <p:cxnSp>
            <p:nvCxnSpPr>
              <p:cNvPr id="1411" name="Straight Connector 1410"/>
              <p:cNvCxnSpPr/>
              <p:nvPr/>
            </p:nvCxnSpPr>
            <p:spPr>
              <a:xfrm>
                <a:off x="5028487" y="3582252"/>
                <a:ext cx="230942"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2" name="Straight Connector 1411"/>
              <p:cNvCxnSpPr/>
              <p:nvPr/>
            </p:nvCxnSpPr>
            <p:spPr>
              <a:xfrm rot="16200000" flipH="1">
                <a:off x="5039623" y="3466779"/>
                <a:ext cx="301042" cy="2309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3" name="Straight Connector 1412"/>
              <p:cNvCxnSpPr/>
              <p:nvPr/>
            </p:nvCxnSpPr>
            <p:spPr>
              <a:xfrm rot="16200000" flipH="1">
                <a:off x="5083533" y="3477906"/>
                <a:ext cx="382576" cy="769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4" name="Straight Connector 1413"/>
              <p:cNvCxnSpPr/>
              <p:nvPr/>
            </p:nvCxnSpPr>
            <p:spPr>
              <a:xfrm rot="5400000">
                <a:off x="5145122" y="3541485"/>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5" name="Straight Connector 1414"/>
              <p:cNvCxnSpPr/>
              <p:nvPr/>
            </p:nvCxnSpPr>
            <p:spPr>
              <a:xfrm rot="5400000">
                <a:off x="5259019" y="3509121"/>
                <a:ext cx="301042" cy="146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6" name="Straight Connector 1415"/>
              <p:cNvCxnSpPr/>
              <p:nvPr/>
            </p:nvCxnSpPr>
            <p:spPr>
              <a:xfrm rot="10800000" flipV="1">
                <a:off x="5336410" y="3506991"/>
                <a:ext cx="300222"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7" name="Straight Connector 1416"/>
              <p:cNvCxnSpPr/>
              <p:nvPr/>
            </p:nvCxnSpPr>
            <p:spPr>
              <a:xfrm rot="10800000" flipV="1">
                <a:off x="5336410" y="3657512"/>
                <a:ext cx="377203"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85" name="Group 3990"/>
            <p:cNvGrpSpPr>
              <a:grpSpLocks/>
            </p:cNvGrpSpPr>
            <p:nvPr/>
          </p:nvGrpSpPr>
          <p:grpSpPr bwMode="auto">
            <a:xfrm>
              <a:off x="6982697" y="4003957"/>
              <a:ext cx="328224" cy="228599"/>
              <a:chOff x="5029200" y="3325090"/>
              <a:chExt cx="685800" cy="408710"/>
            </a:xfrm>
          </p:grpSpPr>
          <p:cxnSp>
            <p:nvCxnSpPr>
              <p:cNvPr id="1404" name="Straight Connector 1403"/>
              <p:cNvCxnSpPr/>
              <p:nvPr/>
            </p:nvCxnSpPr>
            <p:spPr>
              <a:xfrm>
                <a:off x="5032044" y="3578704"/>
                <a:ext cx="227646" cy="152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5" name="Straight Connector 1404"/>
              <p:cNvCxnSpPr/>
              <p:nvPr/>
            </p:nvCxnSpPr>
            <p:spPr>
              <a:xfrm rot="16200000" flipH="1">
                <a:off x="5040474" y="3464884"/>
                <a:ext cx="305638" cy="22764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6" name="Straight Connector 1405"/>
              <p:cNvCxnSpPr/>
              <p:nvPr/>
            </p:nvCxnSpPr>
            <p:spPr>
              <a:xfrm rot="16200000" flipH="1">
                <a:off x="5088798" y="3475934"/>
                <a:ext cx="379732" cy="758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7" name="Straight Connector 1406"/>
              <p:cNvCxnSpPr/>
              <p:nvPr/>
            </p:nvCxnSpPr>
            <p:spPr>
              <a:xfrm rot="5400000">
                <a:off x="5145709" y="3541660"/>
                <a:ext cx="37973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8" name="Straight Connector 1407"/>
              <p:cNvCxnSpPr/>
              <p:nvPr/>
            </p:nvCxnSpPr>
            <p:spPr>
              <a:xfrm rot="5400000">
                <a:off x="5258638" y="3502825"/>
                <a:ext cx="305638" cy="15176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9" name="Straight Connector 1408"/>
              <p:cNvCxnSpPr/>
              <p:nvPr/>
            </p:nvCxnSpPr>
            <p:spPr>
              <a:xfrm rot="10800000" flipV="1">
                <a:off x="5335572" y="3504610"/>
                <a:ext cx="303528" cy="2269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0" name="Straight Connector 1409"/>
              <p:cNvCxnSpPr/>
              <p:nvPr/>
            </p:nvCxnSpPr>
            <p:spPr>
              <a:xfrm rot="10800000" flipV="1">
                <a:off x="5335572" y="3657431"/>
                <a:ext cx="379410" cy="740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86" name="Group 3991"/>
            <p:cNvGrpSpPr>
              <a:grpSpLocks/>
            </p:cNvGrpSpPr>
            <p:nvPr/>
          </p:nvGrpSpPr>
          <p:grpSpPr bwMode="auto">
            <a:xfrm>
              <a:off x="6934193" y="4031675"/>
              <a:ext cx="187034" cy="554180"/>
              <a:chOff x="5029200" y="3325090"/>
              <a:chExt cx="685800" cy="408710"/>
            </a:xfrm>
          </p:grpSpPr>
          <p:cxnSp>
            <p:nvCxnSpPr>
              <p:cNvPr id="1397" name="Straight Connector 1396"/>
              <p:cNvCxnSpPr/>
              <p:nvPr/>
            </p:nvCxnSpPr>
            <p:spPr>
              <a:xfrm>
                <a:off x="5028938" y="3581184"/>
                <a:ext cx="233039"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8" name="Straight Connector 1397"/>
              <p:cNvCxnSpPr/>
              <p:nvPr/>
            </p:nvCxnSpPr>
            <p:spPr>
              <a:xfrm rot="16200000" flipH="1">
                <a:off x="5042576" y="3464664"/>
                <a:ext cx="305637" cy="2330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9" name="Straight Connector 1398"/>
              <p:cNvCxnSpPr/>
              <p:nvPr/>
            </p:nvCxnSpPr>
            <p:spPr>
              <a:xfrm rot="16200000" flipH="1">
                <a:off x="5080239" y="3473665"/>
                <a:ext cx="380137" cy="832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0" name="Straight Connector 1399"/>
              <p:cNvCxnSpPr/>
              <p:nvPr/>
            </p:nvCxnSpPr>
            <p:spPr>
              <a:xfrm rot="5400000">
                <a:off x="5138492" y="3543934"/>
                <a:ext cx="38013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1" name="Straight Connector 1400"/>
              <p:cNvCxnSpPr/>
              <p:nvPr/>
            </p:nvCxnSpPr>
            <p:spPr>
              <a:xfrm rot="5400000">
                <a:off x="5250649" y="3506276"/>
                <a:ext cx="305637" cy="14981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2" name="Straight Connector 1401"/>
              <p:cNvCxnSpPr/>
              <p:nvPr/>
            </p:nvCxnSpPr>
            <p:spPr>
              <a:xfrm rot="10800000" flipV="1">
                <a:off x="5328559" y="3504774"/>
                <a:ext cx="299621" cy="22922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3" name="Straight Connector 1402"/>
              <p:cNvCxnSpPr/>
              <p:nvPr/>
            </p:nvCxnSpPr>
            <p:spPr>
              <a:xfrm rot="10800000" flipV="1">
                <a:off x="5328559" y="3657593"/>
                <a:ext cx="382855"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87" name="Group 3992"/>
            <p:cNvGrpSpPr>
              <a:grpSpLocks/>
            </p:cNvGrpSpPr>
            <p:nvPr/>
          </p:nvGrpSpPr>
          <p:grpSpPr bwMode="auto">
            <a:xfrm>
              <a:off x="6795677" y="4572000"/>
              <a:ext cx="304803" cy="304800"/>
              <a:chOff x="5029200" y="3325090"/>
              <a:chExt cx="685800" cy="408710"/>
            </a:xfrm>
          </p:grpSpPr>
          <p:cxnSp>
            <p:nvCxnSpPr>
              <p:cNvPr id="1390" name="Straight Connector 1389"/>
              <p:cNvCxnSpPr/>
              <p:nvPr/>
            </p:nvCxnSpPr>
            <p:spPr>
              <a:xfrm>
                <a:off x="5034276" y="3580210"/>
                <a:ext cx="224710"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1" name="Straight Connector 1390"/>
              <p:cNvCxnSpPr/>
              <p:nvPr/>
            </p:nvCxnSpPr>
            <p:spPr>
              <a:xfrm rot="16200000" flipH="1">
                <a:off x="5046621" y="3469591"/>
                <a:ext cx="302162" cy="22471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2" name="Straight Connector 1391"/>
              <p:cNvCxnSpPr/>
              <p:nvPr/>
            </p:nvCxnSpPr>
            <p:spPr>
              <a:xfrm rot="16200000" flipH="1">
                <a:off x="5090132" y="3475102"/>
                <a:ext cx="378571" cy="8171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3" name="Straight Connector 1392"/>
              <p:cNvCxnSpPr/>
              <p:nvPr/>
            </p:nvCxnSpPr>
            <p:spPr>
              <a:xfrm rot="5400000">
                <a:off x="5151416" y="3543743"/>
                <a:ext cx="37857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4" name="Straight Connector 1393"/>
              <p:cNvCxnSpPr/>
              <p:nvPr/>
            </p:nvCxnSpPr>
            <p:spPr>
              <a:xfrm rot="5400000">
                <a:off x="5266222" y="3505339"/>
                <a:ext cx="302162" cy="1532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5" name="Straight Connector 1394"/>
              <p:cNvCxnSpPr/>
              <p:nvPr/>
            </p:nvCxnSpPr>
            <p:spPr>
              <a:xfrm rot="10800000" flipV="1">
                <a:off x="5340699" y="3507275"/>
                <a:ext cx="306422" cy="2257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6" name="Straight Connector 1395"/>
              <p:cNvCxnSpPr/>
              <p:nvPr/>
            </p:nvCxnSpPr>
            <p:spPr>
              <a:xfrm rot="10800000" flipV="1">
                <a:off x="5340699" y="3656619"/>
                <a:ext cx="377924"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088" name="Group 3993"/>
            <p:cNvGrpSpPr>
              <a:grpSpLocks/>
            </p:cNvGrpSpPr>
            <p:nvPr/>
          </p:nvGrpSpPr>
          <p:grpSpPr bwMode="auto">
            <a:xfrm>
              <a:off x="6781822" y="4648200"/>
              <a:ext cx="304803" cy="304800"/>
              <a:chOff x="5029200" y="3325090"/>
              <a:chExt cx="685800" cy="408710"/>
            </a:xfrm>
          </p:grpSpPr>
          <p:cxnSp>
            <p:nvCxnSpPr>
              <p:cNvPr id="1383" name="Straight Connector 1382"/>
              <p:cNvCxnSpPr/>
              <p:nvPr/>
            </p:nvCxnSpPr>
            <p:spPr>
              <a:xfrm>
                <a:off x="5024593" y="3582227"/>
                <a:ext cx="23492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4" name="Straight Connector 1383"/>
              <p:cNvCxnSpPr/>
              <p:nvPr/>
            </p:nvCxnSpPr>
            <p:spPr>
              <a:xfrm rot="16200000" flipH="1">
                <a:off x="5035200" y="3469871"/>
                <a:ext cx="305636" cy="22471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5" name="Straight Connector 1384"/>
              <p:cNvCxnSpPr/>
              <p:nvPr/>
            </p:nvCxnSpPr>
            <p:spPr>
              <a:xfrm rot="16200000" flipH="1">
                <a:off x="5083820" y="3480491"/>
                <a:ext cx="382045" cy="7149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6" name="Straight Connector 1385"/>
              <p:cNvCxnSpPr/>
              <p:nvPr/>
            </p:nvCxnSpPr>
            <p:spPr>
              <a:xfrm rot="5400000">
                <a:off x="5139996"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7" name="Straight Connector 1386"/>
              <p:cNvCxnSpPr/>
              <p:nvPr/>
            </p:nvCxnSpPr>
            <p:spPr>
              <a:xfrm rot="5400000">
                <a:off x="5254801" y="3505619"/>
                <a:ext cx="305636" cy="1532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8" name="Straight Connector 1387"/>
              <p:cNvCxnSpPr/>
              <p:nvPr/>
            </p:nvCxnSpPr>
            <p:spPr>
              <a:xfrm rot="10800000" flipV="1">
                <a:off x="5331015" y="3505818"/>
                <a:ext cx="306422"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9" name="Straight Connector 1388"/>
              <p:cNvCxnSpPr/>
              <p:nvPr/>
            </p:nvCxnSpPr>
            <p:spPr>
              <a:xfrm rot="10800000" flipV="1">
                <a:off x="5331015" y="3658636"/>
                <a:ext cx="388135"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1382" name="Group 1487"/>
          <p:cNvGrpSpPr>
            <a:grpSpLocks/>
          </p:cNvGrpSpPr>
          <p:nvPr/>
        </p:nvGrpSpPr>
        <p:grpSpPr bwMode="auto">
          <a:xfrm flipH="1">
            <a:off x="6026150" y="4419600"/>
            <a:ext cx="368300" cy="1447800"/>
            <a:chOff x="6262255" y="3498275"/>
            <a:chExt cx="1048658" cy="2362198"/>
          </a:xfrm>
        </p:grpSpPr>
        <p:sp>
          <p:nvSpPr>
            <p:cNvPr id="1489" name="Freeform 1488"/>
            <p:cNvSpPr/>
            <p:nvPr/>
          </p:nvSpPr>
          <p:spPr>
            <a:xfrm>
              <a:off x="6519898" y="3713257"/>
              <a:ext cx="298325" cy="2147216"/>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1490" name="Freeform 1489"/>
            <p:cNvSpPr/>
            <p:nvPr/>
          </p:nvSpPr>
          <p:spPr>
            <a:xfrm>
              <a:off x="6637420" y="4210561"/>
              <a:ext cx="497209" cy="1178508"/>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28952" name="Group 4102"/>
            <p:cNvGrpSpPr>
              <a:grpSpLocks/>
            </p:cNvGrpSpPr>
            <p:nvPr/>
          </p:nvGrpSpPr>
          <p:grpSpPr bwMode="auto">
            <a:xfrm>
              <a:off x="6324600" y="5098470"/>
              <a:ext cx="609600" cy="304800"/>
              <a:chOff x="5029200" y="3325090"/>
              <a:chExt cx="685800" cy="408710"/>
            </a:xfrm>
          </p:grpSpPr>
          <p:cxnSp>
            <p:nvCxnSpPr>
              <p:cNvPr id="1604" name="Straight Connector 1603"/>
              <p:cNvCxnSpPr/>
              <p:nvPr/>
            </p:nvCxnSpPr>
            <p:spPr>
              <a:xfrm>
                <a:off x="5030254" y="3579306"/>
                <a:ext cx="228827"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5" name="Straight Connector 1604"/>
              <p:cNvCxnSpPr/>
              <p:nvPr/>
            </p:nvCxnSpPr>
            <p:spPr>
              <a:xfrm rot="16200000" flipH="1">
                <a:off x="5044436" y="3466628"/>
                <a:ext cx="302164" cy="2288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6" name="Straight Connector 1605"/>
              <p:cNvCxnSpPr/>
              <p:nvPr/>
            </p:nvCxnSpPr>
            <p:spPr>
              <a:xfrm rot="16200000" flipH="1">
                <a:off x="5087592" y="3476912"/>
                <a:ext cx="378573" cy="7627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7" name="Straight Connector 1606"/>
              <p:cNvCxnSpPr/>
              <p:nvPr/>
            </p:nvCxnSpPr>
            <p:spPr>
              <a:xfrm rot="5400000">
                <a:off x="5146073" y="3542838"/>
                <a:ext cx="3785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8" name="Straight Connector 1607"/>
              <p:cNvCxnSpPr/>
              <p:nvPr/>
            </p:nvCxnSpPr>
            <p:spPr>
              <a:xfrm rot="5400000">
                <a:off x="5260554" y="3504766"/>
                <a:ext cx="302164"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9" name="Straight Connector 1608"/>
              <p:cNvCxnSpPr/>
              <p:nvPr/>
            </p:nvCxnSpPr>
            <p:spPr>
              <a:xfrm rot="10800000" flipV="1">
                <a:off x="5335359" y="3506369"/>
                <a:ext cx="305105" cy="2257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10" name="Straight Connector 1609"/>
              <p:cNvCxnSpPr/>
              <p:nvPr/>
            </p:nvCxnSpPr>
            <p:spPr>
              <a:xfrm rot="10800000" flipV="1">
                <a:off x="5335359" y="3655715"/>
                <a:ext cx="381380"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53" name="Group 4103"/>
            <p:cNvGrpSpPr>
              <a:grpSpLocks/>
            </p:cNvGrpSpPr>
            <p:nvPr/>
          </p:nvGrpSpPr>
          <p:grpSpPr bwMode="auto">
            <a:xfrm>
              <a:off x="6393875" y="5105400"/>
              <a:ext cx="609600" cy="304800"/>
              <a:chOff x="5029200" y="3325090"/>
              <a:chExt cx="685800" cy="408710"/>
            </a:xfrm>
          </p:grpSpPr>
          <p:cxnSp>
            <p:nvCxnSpPr>
              <p:cNvPr id="1597" name="Straight Connector 1596"/>
              <p:cNvCxnSpPr/>
              <p:nvPr/>
            </p:nvCxnSpPr>
            <p:spPr>
              <a:xfrm>
                <a:off x="5028595" y="3580433"/>
                <a:ext cx="22883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8" name="Straight Connector 1597"/>
              <p:cNvCxnSpPr/>
              <p:nvPr/>
            </p:nvCxnSpPr>
            <p:spPr>
              <a:xfrm rot="16200000" flipH="1">
                <a:off x="5041043" y="3466018"/>
                <a:ext cx="305636" cy="2288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9" name="Straight Connector 1598"/>
              <p:cNvCxnSpPr/>
              <p:nvPr/>
            </p:nvCxnSpPr>
            <p:spPr>
              <a:xfrm rot="16200000" flipH="1">
                <a:off x="5084201" y="3476307"/>
                <a:ext cx="382045" cy="762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0" name="Straight Connector 1599"/>
              <p:cNvCxnSpPr/>
              <p:nvPr/>
            </p:nvCxnSpPr>
            <p:spPr>
              <a:xfrm rot="5400000">
                <a:off x="5142679" y="3542229"/>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1" name="Straight Connector 1600"/>
              <p:cNvCxnSpPr/>
              <p:nvPr/>
            </p:nvCxnSpPr>
            <p:spPr>
              <a:xfrm rot="5400000">
                <a:off x="5257157" y="3504155"/>
                <a:ext cx="305636"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2" name="Straight Connector 1601"/>
              <p:cNvCxnSpPr/>
              <p:nvPr/>
            </p:nvCxnSpPr>
            <p:spPr>
              <a:xfrm rot="10800000" flipV="1">
                <a:off x="5333700" y="3504024"/>
                <a:ext cx="305105"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3" name="Straight Connector 1602"/>
              <p:cNvCxnSpPr/>
              <p:nvPr/>
            </p:nvCxnSpPr>
            <p:spPr>
              <a:xfrm rot="10800000" flipV="1">
                <a:off x="5333700" y="3656842"/>
                <a:ext cx="381383"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54" name="Group 4104"/>
            <p:cNvGrpSpPr>
              <a:grpSpLocks/>
            </p:cNvGrpSpPr>
            <p:nvPr/>
          </p:nvGrpSpPr>
          <p:grpSpPr bwMode="auto">
            <a:xfrm>
              <a:off x="6276110" y="4648200"/>
              <a:ext cx="609600" cy="304800"/>
              <a:chOff x="5029200" y="3325090"/>
              <a:chExt cx="685800" cy="408710"/>
            </a:xfrm>
          </p:grpSpPr>
          <p:cxnSp>
            <p:nvCxnSpPr>
              <p:cNvPr id="1590" name="Straight Connector 1589"/>
              <p:cNvCxnSpPr/>
              <p:nvPr/>
            </p:nvCxnSpPr>
            <p:spPr>
              <a:xfrm>
                <a:off x="5028867" y="3582227"/>
                <a:ext cx="22883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1" name="Straight Connector 1590"/>
              <p:cNvCxnSpPr/>
              <p:nvPr/>
            </p:nvCxnSpPr>
            <p:spPr>
              <a:xfrm rot="16200000" flipH="1">
                <a:off x="5041315" y="3467812"/>
                <a:ext cx="305636" cy="2288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2" name="Straight Connector 1591"/>
              <p:cNvCxnSpPr/>
              <p:nvPr/>
            </p:nvCxnSpPr>
            <p:spPr>
              <a:xfrm rot="16200000" flipH="1">
                <a:off x="5084474" y="3478101"/>
                <a:ext cx="382045" cy="762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3" name="Straight Connector 1592"/>
              <p:cNvCxnSpPr/>
              <p:nvPr/>
            </p:nvCxnSpPr>
            <p:spPr>
              <a:xfrm rot="5400000">
                <a:off x="5142951"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4" name="Straight Connector 1593"/>
              <p:cNvCxnSpPr/>
              <p:nvPr/>
            </p:nvCxnSpPr>
            <p:spPr>
              <a:xfrm rot="5400000">
                <a:off x="5257429" y="3505949"/>
                <a:ext cx="305636"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5" name="Straight Connector 1594"/>
              <p:cNvCxnSpPr/>
              <p:nvPr/>
            </p:nvCxnSpPr>
            <p:spPr>
              <a:xfrm rot="10800000" flipV="1">
                <a:off x="5333972" y="3505818"/>
                <a:ext cx="305105"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6" name="Straight Connector 1595"/>
              <p:cNvCxnSpPr/>
              <p:nvPr/>
            </p:nvCxnSpPr>
            <p:spPr>
              <a:xfrm rot="10800000" flipV="1">
                <a:off x="5333972" y="3658636"/>
                <a:ext cx="381383"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55" name="Group 4105"/>
            <p:cNvGrpSpPr>
              <a:grpSpLocks/>
            </p:cNvGrpSpPr>
            <p:nvPr/>
          </p:nvGrpSpPr>
          <p:grpSpPr bwMode="auto">
            <a:xfrm rot="-1164026">
              <a:off x="6262247" y="4648200"/>
              <a:ext cx="609600" cy="304800"/>
              <a:chOff x="5029200" y="3325090"/>
              <a:chExt cx="685800" cy="408710"/>
            </a:xfrm>
          </p:grpSpPr>
          <p:cxnSp>
            <p:nvCxnSpPr>
              <p:cNvPr id="1583" name="Straight Connector 1582"/>
              <p:cNvCxnSpPr/>
              <p:nvPr/>
            </p:nvCxnSpPr>
            <p:spPr>
              <a:xfrm>
                <a:off x="5031027" y="3579673"/>
                <a:ext cx="22883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4" name="Straight Connector 1583"/>
              <p:cNvCxnSpPr/>
              <p:nvPr/>
            </p:nvCxnSpPr>
            <p:spPr>
              <a:xfrm rot="16200000" flipH="1">
                <a:off x="5056157" y="3460624"/>
                <a:ext cx="316057" cy="2288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5" name="Straight Connector 1584"/>
              <p:cNvCxnSpPr/>
              <p:nvPr/>
            </p:nvCxnSpPr>
            <p:spPr>
              <a:xfrm rot="16200000" flipH="1">
                <a:off x="5086568" y="3476664"/>
                <a:ext cx="382045" cy="7627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6" name="Straight Connector 1585"/>
              <p:cNvCxnSpPr/>
              <p:nvPr/>
            </p:nvCxnSpPr>
            <p:spPr>
              <a:xfrm rot="5400000">
                <a:off x="5144564" y="354348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7" name="Straight Connector 1586"/>
              <p:cNvCxnSpPr/>
              <p:nvPr/>
            </p:nvCxnSpPr>
            <p:spPr>
              <a:xfrm rot="5400000">
                <a:off x="5287125" y="3501930"/>
                <a:ext cx="309108"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8" name="Straight Connector 1587"/>
              <p:cNvCxnSpPr/>
              <p:nvPr/>
            </p:nvCxnSpPr>
            <p:spPr>
              <a:xfrm rot="10800000" flipV="1">
                <a:off x="5356431" y="3497173"/>
                <a:ext cx="310192" cy="23617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9" name="Straight Connector 1588"/>
              <p:cNvCxnSpPr/>
              <p:nvPr/>
            </p:nvCxnSpPr>
            <p:spPr>
              <a:xfrm rot="10800000" flipV="1">
                <a:off x="5360688" y="3656603"/>
                <a:ext cx="381383"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56" name="Group 4106"/>
            <p:cNvGrpSpPr>
              <a:grpSpLocks/>
            </p:cNvGrpSpPr>
            <p:nvPr/>
          </p:nvGrpSpPr>
          <p:grpSpPr bwMode="auto">
            <a:xfrm rot="-1164026">
              <a:off x="6291276" y="4131192"/>
              <a:ext cx="609600" cy="304800"/>
              <a:chOff x="5029200" y="3325090"/>
              <a:chExt cx="685800" cy="408710"/>
            </a:xfrm>
          </p:grpSpPr>
          <p:cxnSp>
            <p:nvCxnSpPr>
              <p:cNvPr id="1576" name="Straight Connector 1575"/>
              <p:cNvCxnSpPr/>
              <p:nvPr/>
            </p:nvCxnSpPr>
            <p:spPr>
              <a:xfrm>
                <a:off x="5038109" y="3561519"/>
                <a:ext cx="22883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7" name="Straight Connector 1576"/>
              <p:cNvCxnSpPr/>
              <p:nvPr/>
            </p:nvCxnSpPr>
            <p:spPr>
              <a:xfrm rot="16200000" flipH="1">
                <a:off x="5049837" y="3447197"/>
                <a:ext cx="305636" cy="2288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8" name="Straight Connector 1577"/>
              <p:cNvCxnSpPr/>
              <p:nvPr/>
            </p:nvCxnSpPr>
            <p:spPr>
              <a:xfrm rot="16200000" flipH="1">
                <a:off x="5094176" y="3464580"/>
                <a:ext cx="385519" cy="762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9" name="Straight Connector 1578"/>
              <p:cNvCxnSpPr/>
              <p:nvPr/>
            </p:nvCxnSpPr>
            <p:spPr>
              <a:xfrm rot="5400000">
                <a:off x="5147806" y="3529757"/>
                <a:ext cx="39593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0" name="Straight Connector 1579"/>
              <p:cNvCxnSpPr/>
              <p:nvPr/>
            </p:nvCxnSpPr>
            <p:spPr>
              <a:xfrm rot="5400000">
                <a:off x="5267372" y="3490626"/>
                <a:ext cx="312582"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1" name="Straight Connector 1580"/>
              <p:cNvCxnSpPr/>
              <p:nvPr/>
            </p:nvCxnSpPr>
            <p:spPr>
              <a:xfrm rot="10800000" flipV="1">
                <a:off x="5345892" y="3485005"/>
                <a:ext cx="305105"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2" name="Straight Connector 1581"/>
              <p:cNvCxnSpPr/>
              <p:nvPr/>
            </p:nvCxnSpPr>
            <p:spPr>
              <a:xfrm rot="10800000" flipV="1">
                <a:off x="5353811" y="3643169"/>
                <a:ext cx="386467" cy="798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57" name="Group 4107"/>
            <p:cNvGrpSpPr>
              <a:grpSpLocks/>
            </p:cNvGrpSpPr>
            <p:nvPr/>
          </p:nvGrpSpPr>
          <p:grpSpPr bwMode="auto">
            <a:xfrm>
              <a:off x="6292603" y="4174608"/>
              <a:ext cx="609600" cy="304800"/>
              <a:chOff x="5029200" y="3325090"/>
              <a:chExt cx="685800" cy="408710"/>
            </a:xfrm>
          </p:grpSpPr>
          <p:cxnSp>
            <p:nvCxnSpPr>
              <p:cNvPr id="1569" name="Straight Connector 1568"/>
              <p:cNvCxnSpPr/>
              <p:nvPr/>
            </p:nvCxnSpPr>
            <p:spPr>
              <a:xfrm>
                <a:off x="5030651" y="3581689"/>
                <a:ext cx="228831"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0" name="Straight Connector 1569"/>
              <p:cNvCxnSpPr/>
              <p:nvPr/>
            </p:nvCxnSpPr>
            <p:spPr>
              <a:xfrm rot="16200000" flipH="1">
                <a:off x="5043099" y="3467273"/>
                <a:ext cx="305636" cy="2288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1" name="Straight Connector 1570"/>
              <p:cNvCxnSpPr/>
              <p:nvPr/>
            </p:nvCxnSpPr>
            <p:spPr>
              <a:xfrm rot="16200000" flipH="1">
                <a:off x="5086258" y="3477563"/>
                <a:ext cx="382045" cy="762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2" name="Straight Connector 1571"/>
              <p:cNvCxnSpPr/>
              <p:nvPr/>
            </p:nvCxnSpPr>
            <p:spPr>
              <a:xfrm rot="5400000">
                <a:off x="5144735" y="3543485"/>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3" name="Straight Connector 1572"/>
              <p:cNvCxnSpPr/>
              <p:nvPr/>
            </p:nvCxnSpPr>
            <p:spPr>
              <a:xfrm rot="5400000">
                <a:off x="5259213" y="3505411"/>
                <a:ext cx="305636"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4" name="Straight Connector 1573"/>
              <p:cNvCxnSpPr/>
              <p:nvPr/>
            </p:nvCxnSpPr>
            <p:spPr>
              <a:xfrm rot="10800000" flipV="1">
                <a:off x="5335756" y="3505280"/>
                <a:ext cx="305105"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5" name="Straight Connector 1574"/>
              <p:cNvCxnSpPr/>
              <p:nvPr/>
            </p:nvCxnSpPr>
            <p:spPr>
              <a:xfrm rot="10800000" flipV="1">
                <a:off x="5335756" y="3658098"/>
                <a:ext cx="381383"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58" name="Group 4108"/>
            <p:cNvGrpSpPr>
              <a:grpSpLocks/>
            </p:cNvGrpSpPr>
            <p:nvPr/>
          </p:nvGrpSpPr>
          <p:grpSpPr bwMode="auto">
            <a:xfrm>
              <a:off x="6400793" y="3962400"/>
              <a:ext cx="533399" cy="152400"/>
              <a:chOff x="5029200" y="3325090"/>
              <a:chExt cx="685800" cy="408710"/>
            </a:xfrm>
          </p:grpSpPr>
          <p:cxnSp>
            <p:nvCxnSpPr>
              <p:cNvPr id="1562" name="Straight Connector 1561"/>
              <p:cNvCxnSpPr/>
              <p:nvPr/>
            </p:nvCxnSpPr>
            <p:spPr>
              <a:xfrm>
                <a:off x="5031232" y="3580782"/>
                <a:ext cx="226652" cy="15281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3" name="Straight Connector 1562"/>
              <p:cNvCxnSpPr/>
              <p:nvPr/>
            </p:nvCxnSpPr>
            <p:spPr>
              <a:xfrm rot="16200000" flipH="1">
                <a:off x="5041138" y="3464550"/>
                <a:ext cx="305634" cy="23246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4" name="Straight Connector 1563"/>
              <p:cNvCxnSpPr/>
              <p:nvPr/>
            </p:nvCxnSpPr>
            <p:spPr>
              <a:xfrm rot="16200000" flipH="1">
                <a:off x="5087203" y="3477017"/>
                <a:ext cx="382041" cy="7555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rot="5400000">
                <a:off x="5142412" y="3542578"/>
                <a:ext cx="38204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rot="5400000">
                <a:off x="5259070" y="3502322"/>
                <a:ext cx="305634" cy="1569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7" name="Straight Connector 1566"/>
              <p:cNvCxnSpPr/>
              <p:nvPr/>
            </p:nvCxnSpPr>
            <p:spPr>
              <a:xfrm rot="10800000" flipV="1">
                <a:off x="5333433" y="3504375"/>
                <a:ext cx="308014" cy="22922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8" name="Straight Connector 1567"/>
              <p:cNvCxnSpPr/>
              <p:nvPr/>
            </p:nvCxnSpPr>
            <p:spPr>
              <a:xfrm rot="10800000" flipV="1">
                <a:off x="5333433" y="3657192"/>
                <a:ext cx="383563" cy="7640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59" name="Group 4109"/>
            <p:cNvGrpSpPr>
              <a:grpSpLocks/>
            </p:cNvGrpSpPr>
            <p:nvPr/>
          </p:nvGrpSpPr>
          <p:grpSpPr bwMode="auto">
            <a:xfrm>
              <a:off x="6495141" y="3733792"/>
              <a:ext cx="404424" cy="168791"/>
              <a:chOff x="5029200" y="3325090"/>
              <a:chExt cx="685800" cy="408710"/>
            </a:xfrm>
          </p:grpSpPr>
          <p:cxnSp>
            <p:nvCxnSpPr>
              <p:cNvPr id="1555" name="Straight Connector 1554"/>
              <p:cNvCxnSpPr/>
              <p:nvPr/>
            </p:nvCxnSpPr>
            <p:spPr>
              <a:xfrm>
                <a:off x="5032860" y="3582678"/>
                <a:ext cx="229947"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6" name="Straight Connector 1555"/>
              <p:cNvCxnSpPr/>
              <p:nvPr/>
            </p:nvCxnSpPr>
            <p:spPr>
              <a:xfrm rot="16200000" flipH="1">
                <a:off x="5043299" y="3467703"/>
                <a:ext cx="301042" cy="22994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7" name="Straight Connector 1556"/>
              <p:cNvCxnSpPr/>
              <p:nvPr/>
            </p:nvCxnSpPr>
            <p:spPr>
              <a:xfrm rot="16200000" flipH="1">
                <a:off x="5086848" y="3478502"/>
                <a:ext cx="382572" cy="76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8" name="Straight Connector 1557"/>
              <p:cNvCxnSpPr/>
              <p:nvPr/>
            </p:nvCxnSpPr>
            <p:spPr>
              <a:xfrm rot="5400000">
                <a:off x="5148172" y="3541915"/>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9" name="Straight Connector 1558"/>
              <p:cNvCxnSpPr/>
              <p:nvPr/>
            </p:nvCxnSpPr>
            <p:spPr>
              <a:xfrm rot="5400000">
                <a:off x="5261750" y="3509863"/>
                <a:ext cx="301042" cy="1456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0" name="Straight Connector 1559"/>
              <p:cNvCxnSpPr/>
              <p:nvPr/>
            </p:nvCxnSpPr>
            <p:spPr>
              <a:xfrm rot="10800000" flipV="1">
                <a:off x="5339456" y="3507418"/>
                <a:ext cx="298929"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1" name="Straight Connector 1560"/>
              <p:cNvCxnSpPr/>
              <p:nvPr/>
            </p:nvCxnSpPr>
            <p:spPr>
              <a:xfrm rot="10800000" flipV="1">
                <a:off x="5339456" y="3657939"/>
                <a:ext cx="37557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60" name="Group 4110"/>
            <p:cNvGrpSpPr>
              <a:grpSpLocks/>
            </p:cNvGrpSpPr>
            <p:nvPr/>
          </p:nvGrpSpPr>
          <p:grpSpPr bwMode="auto">
            <a:xfrm>
              <a:off x="6476999" y="3793600"/>
              <a:ext cx="404424" cy="168791"/>
              <a:chOff x="5029200" y="3325090"/>
              <a:chExt cx="685800" cy="408710"/>
            </a:xfrm>
          </p:grpSpPr>
          <p:cxnSp>
            <p:nvCxnSpPr>
              <p:cNvPr id="1548" name="Straight Connector 1547"/>
              <p:cNvCxnSpPr/>
              <p:nvPr/>
            </p:nvCxnSpPr>
            <p:spPr>
              <a:xfrm>
                <a:off x="5032966" y="3582110"/>
                <a:ext cx="229947"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9" name="Straight Connector 1548"/>
              <p:cNvCxnSpPr/>
              <p:nvPr/>
            </p:nvCxnSpPr>
            <p:spPr>
              <a:xfrm rot="16200000" flipH="1">
                <a:off x="5043406" y="3467134"/>
                <a:ext cx="301042" cy="22994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0" name="Straight Connector 1549"/>
              <p:cNvCxnSpPr/>
              <p:nvPr/>
            </p:nvCxnSpPr>
            <p:spPr>
              <a:xfrm rot="16200000" flipH="1">
                <a:off x="5086950" y="3477929"/>
                <a:ext cx="382576" cy="76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1" name="Straight Connector 1550"/>
              <p:cNvCxnSpPr/>
              <p:nvPr/>
            </p:nvCxnSpPr>
            <p:spPr>
              <a:xfrm rot="5400000">
                <a:off x="5148274" y="3541342"/>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2" name="Straight Connector 1551"/>
              <p:cNvCxnSpPr/>
              <p:nvPr/>
            </p:nvCxnSpPr>
            <p:spPr>
              <a:xfrm rot="5400000">
                <a:off x="5261857" y="3509294"/>
                <a:ext cx="301042" cy="1456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3" name="Straight Connector 1552"/>
              <p:cNvCxnSpPr/>
              <p:nvPr/>
            </p:nvCxnSpPr>
            <p:spPr>
              <a:xfrm rot="10800000" flipV="1">
                <a:off x="5339562" y="3506849"/>
                <a:ext cx="298929"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4" name="Straight Connector 1553"/>
              <p:cNvCxnSpPr/>
              <p:nvPr/>
            </p:nvCxnSpPr>
            <p:spPr>
              <a:xfrm rot="10800000" flipV="1">
                <a:off x="5339562" y="3657370"/>
                <a:ext cx="37557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61" name="Group 4111"/>
            <p:cNvGrpSpPr>
              <a:grpSpLocks/>
            </p:cNvGrpSpPr>
            <p:nvPr/>
          </p:nvGrpSpPr>
          <p:grpSpPr bwMode="auto">
            <a:xfrm>
              <a:off x="6414654" y="3567537"/>
              <a:ext cx="404424" cy="168791"/>
              <a:chOff x="5029200" y="3325090"/>
              <a:chExt cx="685800" cy="408710"/>
            </a:xfrm>
          </p:grpSpPr>
          <p:cxnSp>
            <p:nvCxnSpPr>
              <p:cNvPr id="1541" name="Straight Connector 1540"/>
              <p:cNvCxnSpPr/>
              <p:nvPr/>
            </p:nvCxnSpPr>
            <p:spPr>
              <a:xfrm>
                <a:off x="5031378" y="3583856"/>
                <a:ext cx="229947"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2" name="Straight Connector 1541"/>
              <p:cNvCxnSpPr/>
              <p:nvPr/>
            </p:nvCxnSpPr>
            <p:spPr>
              <a:xfrm rot="16200000" flipH="1">
                <a:off x="5041817" y="3468880"/>
                <a:ext cx="301042" cy="22994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3" name="Straight Connector 1542"/>
              <p:cNvCxnSpPr/>
              <p:nvPr/>
            </p:nvCxnSpPr>
            <p:spPr>
              <a:xfrm rot="16200000" flipH="1">
                <a:off x="5085366" y="3479679"/>
                <a:ext cx="382572" cy="76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4" name="Straight Connector 1543"/>
              <p:cNvCxnSpPr/>
              <p:nvPr/>
            </p:nvCxnSpPr>
            <p:spPr>
              <a:xfrm rot="5400000">
                <a:off x="5146690" y="3543093"/>
                <a:ext cx="38257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5" name="Straight Connector 1544"/>
              <p:cNvCxnSpPr/>
              <p:nvPr/>
            </p:nvCxnSpPr>
            <p:spPr>
              <a:xfrm rot="5400000">
                <a:off x="5260268" y="3511040"/>
                <a:ext cx="301042" cy="1456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6" name="Straight Connector 1545"/>
              <p:cNvCxnSpPr/>
              <p:nvPr/>
            </p:nvCxnSpPr>
            <p:spPr>
              <a:xfrm rot="10800000" flipV="1">
                <a:off x="5337974" y="3508595"/>
                <a:ext cx="298929"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7" name="Straight Connector 1546"/>
              <p:cNvCxnSpPr/>
              <p:nvPr/>
            </p:nvCxnSpPr>
            <p:spPr>
              <a:xfrm rot="10800000" flipV="1">
                <a:off x="5337974" y="3659116"/>
                <a:ext cx="375578"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62" name="Group 4112"/>
            <p:cNvGrpSpPr>
              <a:grpSpLocks/>
            </p:cNvGrpSpPr>
            <p:nvPr/>
          </p:nvGrpSpPr>
          <p:grpSpPr bwMode="auto">
            <a:xfrm>
              <a:off x="6439721" y="3498267"/>
              <a:ext cx="404424" cy="168791"/>
              <a:chOff x="5029200" y="3325090"/>
              <a:chExt cx="685800" cy="408710"/>
            </a:xfrm>
          </p:grpSpPr>
          <p:cxnSp>
            <p:nvCxnSpPr>
              <p:cNvPr id="1534" name="Straight Connector 1533"/>
              <p:cNvCxnSpPr/>
              <p:nvPr/>
            </p:nvCxnSpPr>
            <p:spPr>
              <a:xfrm>
                <a:off x="5027191" y="3582252"/>
                <a:ext cx="229947" cy="15052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5" name="Straight Connector 1534"/>
              <p:cNvCxnSpPr/>
              <p:nvPr/>
            </p:nvCxnSpPr>
            <p:spPr>
              <a:xfrm rot="16200000" flipH="1">
                <a:off x="5037631" y="3467276"/>
                <a:ext cx="301042" cy="22994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6" name="Straight Connector 1535"/>
              <p:cNvCxnSpPr/>
              <p:nvPr/>
            </p:nvCxnSpPr>
            <p:spPr>
              <a:xfrm rot="16200000" flipH="1">
                <a:off x="5081180" y="3478071"/>
                <a:ext cx="382576" cy="76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7" name="Straight Connector 1536"/>
              <p:cNvCxnSpPr/>
              <p:nvPr/>
            </p:nvCxnSpPr>
            <p:spPr>
              <a:xfrm rot="5400000">
                <a:off x="5142499" y="3541485"/>
                <a:ext cx="38257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8" name="Straight Connector 1537"/>
              <p:cNvCxnSpPr/>
              <p:nvPr/>
            </p:nvCxnSpPr>
            <p:spPr>
              <a:xfrm rot="5400000">
                <a:off x="5259916" y="3505603"/>
                <a:ext cx="301042" cy="1532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9" name="Straight Connector 1538"/>
              <p:cNvCxnSpPr/>
              <p:nvPr/>
            </p:nvCxnSpPr>
            <p:spPr>
              <a:xfrm rot="10800000" flipV="1">
                <a:off x="5333788" y="3506991"/>
                <a:ext cx="306596" cy="22578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0" name="Straight Connector 1539"/>
              <p:cNvCxnSpPr/>
              <p:nvPr/>
            </p:nvCxnSpPr>
            <p:spPr>
              <a:xfrm rot="10800000" flipV="1">
                <a:off x="5333788" y="3657512"/>
                <a:ext cx="383245" cy="752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63" name="Group 4113"/>
            <p:cNvGrpSpPr>
              <a:grpSpLocks/>
            </p:cNvGrpSpPr>
            <p:nvPr/>
          </p:nvGrpSpPr>
          <p:grpSpPr bwMode="auto">
            <a:xfrm>
              <a:off x="6982697" y="4003957"/>
              <a:ext cx="328224" cy="228599"/>
              <a:chOff x="5029200" y="3325090"/>
              <a:chExt cx="685800" cy="408710"/>
            </a:xfrm>
          </p:grpSpPr>
          <p:cxnSp>
            <p:nvCxnSpPr>
              <p:cNvPr id="1527" name="Straight Connector 1526"/>
              <p:cNvCxnSpPr/>
              <p:nvPr/>
            </p:nvCxnSpPr>
            <p:spPr>
              <a:xfrm>
                <a:off x="5025541" y="3578704"/>
                <a:ext cx="226665" cy="15282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8" name="Straight Connector 1527"/>
              <p:cNvCxnSpPr/>
              <p:nvPr/>
            </p:nvCxnSpPr>
            <p:spPr>
              <a:xfrm rot="16200000" flipH="1">
                <a:off x="5033282" y="3465375"/>
                <a:ext cx="305638" cy="22666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9" name="Straight Connector 1528"/>
              <p:cNvCxnSpPr/>
              <p:nvPr/>
            </p:nvCxnSpPr>
            <p:spPr>
              <a:xfrm rot="16200000" flipH="1">
                <a:off x="5081232" y="3476098"/>
                <a:ext cx="379732" cy="755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0" name="Straight Connector 1529"/>
              <p:cNvCxnSpPr/>
              <p:nvPr/>
            </p:nvCxnSpPr>
            <p:spPr>
              <a:xfrm rot="5400000">
                <a:off x="5137898" y="3541660"/>
                <a:ext cx="37973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1" name="Straight Connector 1530"/>
              <p:cNvCxnSpPr/>
              <p:nvPr/>
            </p:nvCxnSpPr>
            <p:spPr>
              <a:xfrm rot="5400000">
                <a:off x="5255223" y="3498429"/>
                <a:ext cx="305638" cy="16055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2" name="Straight Connector 1531"/>
              <p:cNvCxnSpPr/>
              <p:nvPr/>
            </p:nvCxnSpPr>
            <p:spPr>
              <a:xfrm rot="10800000" flipV="1">
                <a:off x="5327761" y="3504610"/>
                <a:ext cx="311667" cy="22691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3" name="Straight Connector 1532"/>
              <p:cNvCxnSpPr/>
              <p:nvPr/>
            </p:nvCxnSpPr>
            <p:spPr>
              <a:xfrm rot="10800000" flipV="1">
                <a:off x="5327761" y="3657431"/>
                <a:ext cx="387222" cy="740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64" name="Group 4114"/>
            <p:cNvGrpSpPr>
              <a:grpSpLocks/>
            </p:cNvGrpSpPr>
            <p:nvPr/>
          </p:nvGrpSpPr>
          <p:grpSpPr bwMode="auto">
            <a:xfrm>
              <a:off x="6934193" y="4031675"/>
              <a:ext cx="187034" cy="554180"/>
              <a:chOff x="5029200" y="3325090"/>
              <a:chExt cx="685800" cy="408710"/>
            </a:xfrm>
          </p:grpSpPr>
          <p:cxnSp>
            <p:nvCxnSpPr>
              <p:cNvPr id="1520" name="Straight Connector 1519"/>
              <p:cNvCxnSpPr/>
              <p:nvPr/>
            </p:nvCxnSpPr>
            <p:spPr>
              <a:xfrm>
                <a:off x="5034890" y="3581184"/>
                <a:ext cx="232035"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1" name="Straight Connector 1520"/>
              <p:cNvCxnSpPr/>
              <p:nvPr/>
            </p:nvCxnSpPr>
            <p:spPr>
              <a:xfrm rot="16200000" flipH="1">
                <a:off x="5047811" y="3465166"/>
                <a:ext cx="305637" cy="23203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2" name="Straight Connector 1521"/>
              <p:cNvCxnSpPr/>
              <p:nvPr/>
            </p:nvCxnSpPr>
            <p:spPr>
              <a:xfrm rot="16200000" flipH="1">
                <a:off x="5085151" y="3473844"/>
                <a:ext cx="380137" cy="828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3" name="Straight Connector 1522"/>
              <p:cNvCxnSpPr/>
              <p:nvPr/>
            </p:nvCxnSpPr>
            <p:spPr>
              <a:xfrm rot="5400000">
                <a:off x="5143153" y="3543934"/>
                <a:ext cx="38013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4" name="Straight Connector 1523"/>
              <p:cNvCxnSpPr/>
              <p:nvPr/>
            </p:nvCxnSpPr>
            <p:spPr>
              <a:xfrm rot="5400000">
                <a:off x="5254987" y="3506598"/>
                <a:ext cx="305637" cy="14917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5" name="Straight Connector 1524"/>
              <p:cNvCxnSpPr/>
              <p:nvPr/>
            </p:nvCxnSpPr>
            <p:spPr>
              <a:xfrm rot="10800000" flipV="1">
                <a:off x="5333220" y="3504774"/>
                <a:ext cx="298331" cy="22922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6" name="Straight Connector 1525"/>
              <p:cNvCxnSpPr/>
              <p:nvPr/>
            </p:nvCxnSpPr>
            <p:spPr>
              <a:xfrm rot="10800000" flipV="1">
                <a:off x="5333220" y="3657593"/>
                <a:ext cx="381205"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65" name="Group 4115"/>
            <p:cNvGrpSpPr>
              <a:grpSpLocks/>
            </p:cNvGrpSpPr>
            <p:nvPr/>
          </p:nvGrpSpPr>
          <p:grpSpPr bwMode="auto">
            <a:xfrm>
              <a:off x="6795677" y="4572000"/>
              <a:ext cx="304803" cy="304800"/>
              <a:chOff x="5029200" y="3325090"/>
              <a:chExt cx="685800" cy="408710"/>
            </a:xfrm>
          </p:grpSpPr>
          <p:cxnSp>
            <p:nvCxnSpPr>
              <p:cNvPr id="1513" name="Straight Connector 1512"/>
              <p:cNvCxnSpPr/>
              <p:nvPr/>
            </p:nvCxnSpPr>
            <p:spPr>
              <a:xfrm>
                <a:off x="5029078" y="3580210"/>
                <a:ext cx="223742"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4" name="Straight Connector 1513"/>
              <p:cNvCxnSpPr/>
              <p:nvPr/>
            </p:nvCxnSpPr>
            <p:spPr>
              <a:xfrm rot="16200000" flipH="1">
                <a:off x="5040712" y="3470075"/>
                <a:ext cx="302162" cy="2237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5" name="Straight Connector 1514"/>
              <p:cNvCxnSpPr/>
              <p:nvPr/>
            </p:nvCxnSpPr>
            <p:spPr>
              <a:xfrm rot="16200000" flipH="1">
                <a:off x="5083878" y="3475278"/>
                <a:ext cx="378571" cy="813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6" name="Straight Connector 1515"/>
              <p:cNvCxnSpPr/>
              <p:nvPr/>
            </p:nvCxnSpPr>
            <p:spPr>
              <a:xfrm rot="5400000">
                <a:off x="5144899" y="3543743"/>
                <a:ext cx="37857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7" name="Straight Connector 1516"/>
              <p:cNvCxnSpPr/>
              <p:nvPr/>
            </p:nvCxnSpPr>
            <p:spPr>
              <a:xfrm rot="5400000">
                <a:off x="5259374" y="3505673"/>
                <a:ext cx="302162" cy="15254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8" name="Straight Connector 1517"/>
              <p:cNvCxnSpPr/>
              <p:nvPr/>
            </p:nvCxnSpPr>
            <p:spPr>
              <a:xfrm rot="10800000" flipV="1">
                <a:off x="5334181" y="3507275"/>
                <a:ext cx="305103" cy="2257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9" name="Straight Connector 1518"/>
              <p:cNvCxnSpPr/>
              <p:nvPr/>
            </p:nvCxnSpPr>
            <p:spPr>
              <a:xfrm rot="10800000" flipV="1">
                <a:off x="5334181" y="3656619"/>
                <a:ext cx="376290"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966" name="Group 4116"/>
            <p:cNvGrpSpPr>
              <a:grpSpLocks/>
            </p:cNvGrpSpPr>
            <p:nvPr/>
          </p:nvGrpSpPr>
          <p:grpSpPr bwMode="auto">
            <a:xfrm>
              <a:off x="6781822" y="4648200"/>
              <a:ext cx="304803" cy="304800"/>
              <a:chOff x="5029200" y="3325090"/>
              <a:chExt cx="685800" cy="408710"/>
            </a:xfrm>
          </p:grpSpPr>
          <p:cxnSp>
            <p:nvCxnSpPr>
              <p:cNvPr id="1506" name="Straight Connector 1505"/>
              <p:cNvCxnSpPr/>
              <p:nvPr/>
            </p:nvCxnSpPr>
            <p:spPr>
              <a:xfrm>
                <a:off x="5029738" y="3582227"/>
                <a:ext cx="223742" cy="152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07" name="Straight Connector 1506"/>
              <p:cNvCxnSpPr/>
              <p:nvPr/>
            </p:nvCxnSpPr>
            <p:spPr>
              <a:xfrm rot="16200000" flipH="1">
                <a:off x="5039641" y="3470355"/>
                <a:ext cx="305636" cy="2237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08" name="Straight Connector 1507"/>
              <p:cNvCxnSpPr/>
              <p:nvPr/>
            </p:nvCxnSpPr>
            <p:spPr>
              <a:xfrm rot="16200000" flipH="1">
                <a:off x="5082801" y="3475558"/>
                <a:ext cx="382045" cy="813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09" name="Straight Connector 1508"/>
              <p:cNvCxnSpPr/>
              <p:nvPr/>
            </p:nvCxnSpPr>
            <p:spPr>
              <a:xfrm rot="5400000">
                <a:off x="5143821" y="3544023"/>
                <a:ext cx="38204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0" name="Straight Connector 1509"/>
              <p:cNvCxnSpPr/>
              <p:nvPr/>
            </p:nvCxnSpPr>
            <p:spPr>
              <a:xfrm rot="5400000">
                <a:off x="5258297" y="3505949"/>
                <a:ext cx="305636" cy="15255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1" name="Straight Connector 1510"/>
              <p:cNvCxnSpPr/>
              <p:nvPr/>
            </p:nvCxnSpPr>
            <p:spPr>
              <a:xfrm rot="10800000" flipV="1">
                <a:off x="5334841" y="3505818"/>
                <a:ext cx="305103" cy="22922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2" name="Straight Connector 1511"/>
              <p:cNvCxnSpPr/>
              <p:nvPr/>
            </p:nvCxnSpPr>
            <p:spPr>
              <a:xfrm rot="10800000" flipV="1">
                <a:off x="5334841" y="3658636"/>
                <a:ext cx="376296" cy="7640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1505" name="Group 1610"/>
          <p:cNvGrpSpPr>
            <a:grpSpLocks/>
          </p:cNvGrpSpPr>
          <p:nvPr/>
        </p:nvGrpSpPr>
        <p:grpSpPr bwMode="auto">
          <a:xfrm flipH="1">
            <a:off x="6394450" y="2286000"/>
            <a:ext cx="920750" cy="3581400"/>
            <a:chOff x="6262255" y="3498275"/>
            <a:chExt cx="1048658" cy="2362198"/>
          </a:xfrm>
        </p:grpSpPr>
        <p:sp>
          <p:nvSpPr>
            <p:cNvPr id="1612" name="Freeform 1611"/>
            <p:cNvSpPr/>
            <p:nvPr/>
          </p:nvSpPr>
          <p:spPr>
            <a:xfrm>
              <a:off x="6520803" y="3712925"/>
              <a:ext cx="296517" cy="2147548"/>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1613" name="Freeform 1612"/>
            <p:cNvSpPr/>
            <p:nvPr/>
          </p:nvSpPr>
          <p:spPr>
            <a:xfrm>
              <a:off x="6636517" y="4211332"/>
              <a:ext cx="499017" cy="1177957"/>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28830" name="Group 4225"/>
            <p:cNvGrpSpPr>
              <a:grpSpLocks/>
            </p:cNvGrpSpPr>
            <p:nvPr/>
          </p:nvGrpSpPr>
          <p:grpSpPr bwMode="auto">
            <a:xfrm>
              <a:off x="6324600" y="5098470"/>
              <a:ext cx="609600" cy="304800"/>
              <a:chOff x="5029200" y="3325090"/>
              <a:chExt cx="685800" cy="408710"/>
            </a:xfrm>
          </p:grpSpPr>
          <p:cxnSp>
            <p:nvCxnSpPr>
              <p:cNvPr id="1727" name="Straight Connector 1726"/>
              <p:cNvCxnSpPr/>
              <p:nvPr/>
            </p:nvCxnSpPr>
            <p:spPr>
              <a:xfrm>
                <a:off x="5028219" y="3580267"/>
                <a:ext cx="229845" cy="15304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8" name="Straight Connector 1727"/>
              <p:cNvCxnSpPr/>
              <p:nvPr/>
            </p:nvCxnSpPr>
            <p:spPr>
              <a:xfrm rot="16200000" flipH="1">
                <a:off x="5039620" y="3466046"/>
                <a:ext cx="304675" cy="22984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9" name="Straight Connector 1728"/>
              <p:cNvCxnSpPr/>
              <p:nvPr/>
            </p:nvCxnSpPr>
            <p:spPr>
              <a:xfrm rot="16200000" flipH="1">
                <a:off x="5084090" y="3476333"/>
                <a:ext cx="380493" cy="772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30" name="Straight Connector 1729"/>
              <p:cNvCxnSpPr/>
              <p:nvPr/>
            </p:nvCxnSpPr>
            <p:spPr>
              <a:xfrm rot="5400000">
                <a:off x="5143078" y="3543060"/>
                <a:ext cx="38049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31" name="Straight Connector 1730"/>
              <p:cNvCxnSpPr/>
              <p:nvPr/>
            </p:nvCxnSpPr>
            <p:spPr>
              <a:xfrm rot="5400000">
                <a:off x="5257262" y="3504693"/>
                <a:ext cx="304675" cy="15255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32" name="Straight Connector 1731"/>
              <p:cNvCxnSpPr/>
              <p:nvPr/>
            </p:nvCxnSpPr>
            <p:spPr>
              <a:xfrm rot="10800000" flipV="1">
                <a:off x="5333324" y="3504449"/>
                <a:ext cx="305105" cy="22885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33" name="Straight Connector 1732"/>
              <p:cNvCxnSpPr/>
              <p:nvPr/>
            </p:nvCxnSpPr>
            <p:spPr>
              <a:xfrm rot="10800000" flipV="1">
                <a:off x="5333324" y="3657489"/>
                <a:ext cx="382399" cy="75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31" name="Group 4226"/>
            <p:cNvGrpSpPr>
              <a:grpSpLocks/>
            </p:cNvGrpSpPr>
            <p:nvPr/>
          </p:nvGrpSpPr>
          <p:grpSpPr bwMode="auto">
            <a:xfrm>
              <a:off x="6393875" y="5105400"/>
              <a:ext cx="609600" cy="304800"/>
              <a:chOff x="5029200" y="3325090"/>
              <a:chExt cx="685800" cy="408710"/>
            </a:xfrm>
          </p:grpSpPr>
          <p:cxnSp>
            <p:nvCxnSpPr>
              <p:cNvPr id="1720" name="Straight Connector 1719"/>
              <p:cNvCxnSpPr/>
              <p:nvPr/>
            </p:nvCxnSpPr>
            <p:spPr>
              <a:xfrm>
                <a:off x="5029611" y="3580803"/>
                <a:ext cx="227812" cy="1530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1" name="Straight Connector 1720"/>
              <p:cNvCxnSpPr/>
              <p:nvPr/>
            </p:nvCxnSpPr>
            <p:spPr>
              <a:xfrm rot="16200000" flipH="1">
                <a:off x="5039998" y="3467599"/>
                <a:ext cx="304675" cy="22781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2" name="Straight Connector 1721"/>
              <p:cNvCxnSpPr/>
              <p:nvPr/>
            </p:nvCxnSpPr>
            <p:spPr>
              <a:xfrm rot="16200000" flipH="1">
                <a:off x="5085483" y="3476868"/>
                <a:ext cx="380492" cy="772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3" name="Straight Connector 1722"/>
              <p:cNvCxnSpPr/>
              <p:nvPr/>
            </p:nvCxnSpPr>
            <p:spPr>
              <a:xfrm rot="5400000">
                <a:off x="5144471" y="3543595"/>
                <a:ext cx="380492"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4" name="Straight Connector 1723"/>
              <p:cNvCxnSpPr/>
              <p:nvPr/>
            </p:nvCxnSpPr>
            <p:spPr>
              <a:xfrm rot="5400000">
                <a:off x="5258656" y="3505228"/>
                <a:ext cx="304675"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5" name="Straight Connector 1724"/>
              <p:cNvCxnSpPr/>
              <p:nvPr/>
            </p:nvCxnSpPr>
            <p:spPr>
              <a:xfrm rot="10800000" flipV="1">
                <a:off x="5334717" y="3504985"/>
                <a:ext cx="305105" cy="22885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6" name="Straight Connector 1725"/>
              <p:cNvCxnSpPr/>
              <p:nvPr/>
            </p:nvCxnSpPr>
            <p:spPr>
              <a:xfrm rot="10800000" flipV="1">
                <a:off x="5334717" y="3658024"/>
                <a:ext cx="380365" cy="75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32" name="Group 4227"/>
            <p:cNvGrpSpPr>
              <a:grpSpLocks/>
            </p:cNvGrpSpPr>
            <p:nvPr/>
          </p:nvGrpSpPr>
          <p:grpSpPr bwMode="auto">
            <a:xfrm>
              <a:off x="6276110" y="4648200"/>
              <a:ext cx="609600" cy="304800"/>
              <a:chOff x="5029200" y="3325090"/>
              <a:chExt cx="685800" cy="408710"/>
            </a:xfrm>
          </p:grpSpPr>
          <p:cxnSp>
            <p:nvCxnSpPr>
              <p:cNvPr id="1713" name="Straight Connector 1712"/>
              <p:cNvCxnSpPr/>
              <p:nvPr/>
            </p:nvCxnSpPr>
            <p:spPr>
              <a:xfrm>
                <a:off x="5029885" y="3580305"/>
                <a:ext cx="227812" cy="15304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4" name="Straight Connector 1713"/>
              <p:cNvCxnSpPr/>
              <p:nvPr/>
            </p:nvCxnSpPr>
            <p:spPr>
              <a:xfrm rot="16200000" flipH="1">
                <a:off x="5040271" y="3467101"/>
                <a:ext cx="304675" cy="22781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5" name="Straight Connector 1714"/>
              <p:cNvCxnSpPr/>
              <p:nvPr/>
            </p:nvCxnSpPr>
            <p:spPr>
              <a:xfrm rot="16200000" flipH="1">
                <a:off x="5085757" y="3476371"/>
                <a:ext cx="380493" cy="772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6" name="Straight Connector 1715"/>
              <p:cNvCxnSpPr/>
              <p:nvPr/>
            </p:nvCxnSpPr>
            <p:spPr>
              <a:xfrm rot="5400000">
                <a:off x="5144745" y="3543098"/>
                <a:ext cx="38049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7" name="Straight Connector 1716"/>
              <p:cNvCxnSpPr/>
              <p:nvPr/>
            </p:nvCxnSpPr>
            <p:spPr>
              <a:xfrm rot="5400000">
                <a:off x="5258929" y="3504731"/>
                <a:ext cx="304675" cy="15255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8" name="Straight Connector 1717"/>
              <p:cNvCxnSpPr/>
              <p:nvPr/>
            </p:nvCxnSpPr>
            <p:spPr>
              <a:xfrm rot="10800000" flipV="1">
                <a:off x="5334991" y="3504487"/>
                <a:ext cx="305105" cy="22885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9" name="Straight Connector 1718"/>
              <p:cNvCxnSpPr/>
              <p:nvPr/>
            </p:nvCxnSpPr>
            <p:spPr>
              <a:xfrm rot="10800000" flipV="1">
                <a:off x="5334991" y="3657527"/>
                <a:ext cx="380364" cy="75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33" name="Group 4228"/>
            <p:cNvGrpSpPr>
              <a:grpSpLocks/>
            </p:cNvGrpSpPr>
            <p:nvPr/>
          </p:nvGrpSpPr>
          <p:grpSpPr bwMode="auto">
            <a:xfrm rot="-1164026">
              <a:off x="6262248" y="4648200"/>
              <a:ext cx="609600" cy="304800"/>
              <a:chOff x="5029200" y="3325090"/>
              <a:chExt cx="685800" cy="408710"/>
            </a:xfrm>
          </p:grpSpPr>
          <p:cxnSp>
            <p:nvCxnSpPr>
              <p:cNvPr id="1706" name="Straight Connector 1705"/>
              <p:cNvCxnSpPr/>
              <p:nvPr/>
            </p:nvCxnSpPr>
            <p:spPr>
              <a:xfrm>
                <a:off x="5038852" y="3575838"/>
                <a:ext cx="223744" cy="15304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7" name="Straight Connector 1706"/>
              <p:cNvCxnSpPr/>
              <p:nvPr/>
            </p:nvCxnSpPr>
            <p:spPr>
              <a:xfrm rot="16200000" flipH="1">
                <a:off x="5050435" y="3461791"/>
                <a:ext cx="304675" cy="22781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8" name="Straight Connector 1707"/>
              <p:cNvCxnSpPr/>
              <p:nvPr/>
            </p:nvCxnSpPr>
            <p:spPr>
              <a:xfrm rot="16200000" flipH="1">
                <a:off x="5094287" y="3471163"/>
                <a:ext cx="379089" cy="772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9" name="Straight Connector 1708"/>
              <p:cNvCxnSpPr/>
              <p:nvPr/>
            </p:nvCxnSpPr>
            <p:spPr>
              <a:xfrm rot="5400000">
                <a:off x="5152558" y="3536458"/>
                <a:ext cx="377684"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0" name="Straight Connector 1709"/>
              <p:cNvCxnSpPr/>
              <p:nvPr/>
            </p:nvCxnSpPr>
            <p:spPr>
              <a:xfrm rot="5400000">
                <a:off x="5268665" y="3500604"/>
                <a:ext cx="300463" cy="15255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1" name="Straight Connector 1710"/>
              <p:cNvCxnSpPr/>
              <p:nvPr/>
            </p:nvCxnSpPr>
            <p:spPr>
              <a:xfrm rot="10800000" flipV="1">
                <a:off x="5341693" y="3499332"/>
                <a:ext cx="305105" cy="2274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2" name="Straight Connector 1711"/>
              <p:cNvCxnSpPr/>
              <p:nvPr/>
            </p:nvCxnSpPr>
            <p:spPr>
              <a:xfrm rot="10800000" flipV="1">
                <a:off x="5337254" y="3651692"/>
                <a:ext cx="380365" cy="75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34" name="Group 4229"/>
            <p:cNvGrpSpPr>
              <a:grpSpLocks/>
            </p:cNvGrpSpPr>
            <p:nvPr/>
          </p:nvGrpSpPr>
          <p:grpSpPr bwMode="auto">
            <a:xfrm rot="-1164026">
              <a:off x="6291277" y="4131192"/>
              <a:ext cx="609600" cy="304800"/>
              <a:chOff x="5029200" y="3325090"/>
              <a:chExt cx="685800" cy="408710"/>
            </a:xfrm>
          </p:grpSpPr>
          <p:cxnSp>
            <p:nvCxnSpPr>
              <p:cNvPr id="1699" name="Straight Connector 1698"/>
              <p:cNvCxnSpPr/>
              <p:nvPr/>
            </p:nvCxnSpPr>
            <p:spPr>
              <a:xfrm>
                <a:off x="5040031" y="3576353"/>
                <a:ext cx="227812" cy="15584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0" name="Straight Connector 1699"/>
              <p:cNvCxnSpPr/>
              <p:nvPr/>
            </p:nvCxnSpPr>
            <p:spPr>
              <a:xfrm rot="16200000" flipH="1">
                <a:off x="5043372" y="3464299"/>
                <a:ext cx="311695" cy="22781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1" name="Straight Connector 1700"/>
              <p:cNvCxnSpPr/>
              <p:nvPr/>
            </p:nvCxnSpPr>
            <p:spPr>
              <a:xfrm rot="16200000" flipH="1">
                <a:off x="5088411" y="3472811"/>
                <a:ext cx="388917" cy="772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2" name="Straight Connector 1701"/>
              <p:cNvCxnSpPr/>
              <p:nvPr/>
            </p:nvCxnSpPr>
            <p:spPr>
              <a:xfrm rot="5400000">
                <a:off x="5147925" y="3539896"/>
                <a:ext cx="38751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3" name="Straight Connector 1702"/>
              <p:cNvCxnSpPr/>
              <p:nvPr/>
            </p:nvCxnSpPr>
            <p:spPr>
              <a:xfrm rot="5400000">
                <a:off x="5264345" y="3502055"/>
                <a:ext cx="311695"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4" name="Straight Connector 1703"/>
              <p:cNvCxnSpPr/>
              <p:nvPr/>
            </p:nvCxnSpPr>
            <p:spPr>
              <a:xfrm rot="10800000" flipV="1">
                <a:off x="5341637" y="3500625"/>
                <a:ext cx="305105" cy="23306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5" name="Straight Connector 1704"/>
              <p:cNvCxnSpPr/>
              <p:nvPr/>
            </p:nvCxnSpPr>
            <p:spPr>
              <a:xfrm rot="10800000" flipV="1">
                <a:off x="5346116" y="3659449"/>
                <a:ext cx="380365" cy="75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35" name="Group 4230"/>
            <p:cNvGrpSpPr>
              <a:grpSpLocks/>
            </p:cNvGrpSpPr>
            <p:nvPr/>
          </p:nvGrpSpPr>
          <p:grpSpPr bwMode="auto">
            <a:xfrm>
              <a:off x="6292603" y="4174608"/>
              <a:ext cx="609600" cy="304800"/>
              <a:chOff x="5029200" y="3325090"/>
              <a:chExt cx="685800" cy="408710"/>
            </a:xfrm>
          </p:grpSpPr>
          <p:cxnSp>
            <p:nvCxnSpPr>
              <p:cNvPr id="1692" name="Straight Connector 1691"/>
              <p:cNvCxnSpPr/>
              <p:nvPr/>
            </p:nvCxnSpPr>
            <p:spPr>
              <a:xfrm>
                <a:off x="5029636" y="3580726"/>
                <a:ext cx="227812" cy="15304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3" name="Straight Connector 1692"/>
              <p:cNvCxnSpPr/>
              <p:nvPr/>
            </p:nvCxnSpPr>
            <p:spPr>
              <a:xfrm rot="16200000" flipH="1">
                <a:off x="5040021" y="3467523"/>
                <a:ext cx="304675" cy="22781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4" name="Straight Connector 1693"/>
              <p:cNvCxnSpPr/>
              <p:nvPr/>
            </p:nvCxnSpPr>
            <p:spPr>
              <a:xfrm rot="16200000" flipH="1">
                <a:off x="5085507" y="3476792"/>
                <a:ext cx="380493" cy="7729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5" name="Straight Connector 1694"/>
              <p:cNvCxnSpPr/>
              <p:nvPr/>
            </p:nvCxnSpPr>
            <p:spPr>
              <a:xfrm rot="5400000">
                <a:off x="5144495" y="3543520"/>
                <a:ext cx="38049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6" name="Straight Connector 1695"/>
              <p:cNvCxnSpPr/>
              <p:nvPr/>
            </p:nvCxnSpPr>
            <p:spPr>
              <a:xfrm rot="5400000">
                <a:off x="5258679" y="3505152"/>
                <a:ext cx="304675" cy="15255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7" name="Straight Connector 1696"/>
              <p:cNvCxnSpPr/>
              <p:nvPr/>
            </p:nvCxnSpPr>
            <p:spPr>
              <a:xfrm rot="10800000" flipV="1">
                <a:off x="5334741" y="3504909"/>
                <a:ext cx="305105" cy="22885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8" name="Straight Connector 1697"/>
              <p:cNvCxnSpPr/>
              <p:nvPr/>
            </p:nvCxnSpPr>
            <p:spPr>
              <a:xfrm rot="10800000" flipV="1">
                <a:off x="5334741" y="3657949"/>
                <a:ext cx="380365" cy="75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36" name="Group 4231"/>
            <p:cNvGrpSpPr>
              <a:grpSpLocks/>
            </p:cNvGrpSpPr>
            <p:nvPr/>
          </p:nvGrpSpPr>
          <p:grpSpPr bwMode="auto">
            <a:xfrm>
              <a:off x="6400793" y="3962400"/>
              <a:ext cx="533399" cy="152400"/>
              <a:chOff x="5029200" y="3325090"/>
              <a:chExt cx="685800" cy="408710"/>
            </a:xfrm>
          </p:grpSpPr>
          <p:cxnSp>
            <p:nvCxnSpPr>
              <p:cNvPr id="1685" name="Straight Connector 1684"/>
              <p:cNvCxnSpPr/>
              <p:nvPr/>
            </p:nvCxnSpPr>
            <p:spPr>
              <a:xfrm>
                <a:off x="5030074" y="3582705"/>
                <a:ext cx="227812" cy="1516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6" name="Straight Connector 1685"/>
              <p:cNvCxnSpPr/>
              <p:nvPr/>
            </p:nvCxnSpPr>
            <p:spPr>
              <a:xfrm rot="16200000" flipH="1">
                <a:off x="5039757" y="3467394"/>
                <a:ext cx="306081" cy="22781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7" name="Straight Connector 1686"/>
              <p:cNvCxnSpPr/>
              <p:nvPr/>
            </p:nvCxnSpPr>
            <p:spPr>
              <a:xfrm rot="16200000" flipH="1">
                <a:off x="5084372" y="3476955"/>
                <a:ext cx="381898" cy="7671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8" name="Straight Connector 1687"/>
              <p:cNvCxnSpPr/>
              <p:nvPr/>
            </p:nvCxnSpPr>
            <p:spPr>
              <a:xfrm rot="5400000">
                <a:off x="5143651" y="3543392"/>
                <a:ext cx="38189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9" name="Straight Connector 1688"/>
              <p:cNvCxnSpPr/>
              <p:nvPr/>
            </p:nvCxnSpPr>
            <p:spPr>
              <a:xfrm rot="5400000">
                <a:off x="5258271" y="3504588"/>
                <a:ext cx="306081" cy="15342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0" name="Straight Connector 1689"/>
              <p:cNvCxnSpPr/>
              <p:nvPr/>
            </p:nvCxnSpPr>
            <p:spPr>
              <a:xfrm rot="10800000" flipV="1">
                <a:off x="5334599" y="3504080"/>
                <a:ext cx="304524" cy="23026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1" name="Straight Connector 1690"/>
              <p:cNvCxnSpPr/>
              <p:nvPr/>
            </p:nvCxnSpPr>
            <p:spPr>
              <a:xfrm rot="10800000" flipV="1">
                <a:off x="5334599" y="3658522"/>
                <a:ext cx="381237" cy="7581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37" name="Group 4232"/>
            <p:cNvGrpSpPr>
              <a:grpSpLocks/>
            </p:cNvGrpSpPr>
            <p:nvPr/>
          </p:nvGrpSpPr>
          <p:grpSpPr bwMode="auto">
            <a:xfrm>
              <a:off x="6495142" y="3733792"/>
              <a:ext cx="404424" cy="168791"/>
              <a:chOff x="5029200" y="3325090"/>
              <a:chExt cx="685800" cy="408710"/>
            </a:xfrm>
          </p:grpSpPr>
          <p:cxnSp>
            <p:nvCxnSpPr>
              <p:cNvPr id="1678" name="Straight Connector 1677"/>
              <p:cNvCxnSpPr/>
              <p:nvPr/>
            </p:nvCxnSpPr>
            <p:spPr>
              <a:xfrm>
                <a:off x="5029791" y="3581345"/>
                <a:ext cx="226881" cy="15212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9" name="Straight Connector 1678"/>
              <p:cNvCxnSpPr/>
              <p:nvPr/>
            </p:nvCxnSpPr>
            <p:spPr>
              <a:xfrm rot="16200000" flipH="1">
                <a:off x="5040163" y="3467904"/>
                <a:ext cx="304246" cy="2268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0" name="Straight Connector 1679"/>
              <p:cNvCxnSpPr/>
              <p:nvPr/>
            </p:nvCxnSpPr>
            <p:spPr>
              <a:xfrm rot="16200000" flipH="1">
                <a:off x="5084915" y="3478635"/>
                <a:ext cx="380307" cy="735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1" name="Straight Connector 1680"/>
              <p:cNvCxnSpPr/>
              <p:nvPr/>
            </p:nvCxnSpPr>
            <p:spPr>
              <a:xfrm rot="5400000">
                <a:off x="5143169" y="3543315"/>
                <a:ext cx="38030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2" name="Straight Connector 1681"/>
              <p:cNvCxnSpPr/>
              <p:nvPr/>
            </p:nvCxnSpPr>
            <p:spPr>
              <a:xfrm rot="5400000">
                <a:off x="5257847" y="3504695"/>
                <a:ext cx="304246" cy="1532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3" name="Straight Connector 1682"/>
              <p:cNvCxnSpPr/>
              <p:nvPr/>
            </p:nvCxnSpPr>
            <p:spPr>
              <a:xfrm rot="10800000" flipV="1">
                <a:off x="5333322" y="3505283"/>
                <a:ext cx="303529" cy="2281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4" name="Straight Connector 1683"/>
              <p:cNvCxnSpPr/>
              <p:nvPr/>
            </p:nvCxnSpPr>
            <p:spPr>
              <a:xfrm rot="10800000" flipV="1">
                <a:off x="5333322" y="3657406"/>
                <a:ext cx="380179" cy="760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38" name="Group 4233"/>
            <p:cNvGrpSpPr>
              <a:grpSpLocks/>
            </p:cNvGrpSpPr>
            <p:nvPr/>
          </p:nvGrpSpPr>
          <p:grpSpPr bwMode="auto">
            <a:xfrm>
              <a:off x="6477000" y="3793600"/>
              <a:ext cx="404424" cy="168791"/>
              <a:chOff x="5029200" y="3325090"/>
              <a:chExt cx="685800" cy="408710"/>
            </a:xfrm>
          </p:grpSpPr>
          <p:cxnSp>
            <p:nvCxnSpPr>
              <p:cNvPr id="1671" name="Straight Connector 1670"/>
              <p:cNvCxnSpPr/>
              <p:nvPr/>
            </p:nvCxnSpPr>
            <p:spPr>
              <a:xfrm>
                <a:off x="5029895" y="3581043"/>
                <a:ext cx="226881" cy="15212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2" name="Straight Connector 1671"/>
              <p:cNvCxnSpPr/>
              <p:nvPr/>
            </p:nvCxnSpPr>
            <p:spPr>
              <a:xfrm rot="16200000" flipH="1">
                <a:off x="5040267" y="3467602"/>
                <a:ext cx="304246" cy="2268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3" name="Straight Connector 1672"/>
              <p:cNvCxnSpPr/>
              <p:nvPr/>
            </p:nvCxnSpPr>
            <p:spPr>
              <a:xfrm rot="16200000" flipH="1">
                <a:off x="5085019" y="3478332"/>
                <a:ext cx="380307" cy="735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4" name="Straight Connector 1673"/>
              <p:cNvCxnSpPr/>
              <p:nvPr/>
            </p:nvCxnSpPr>
            <p:spPr>
              <a:xfrm rot="5400000">
                <a:off x="5143274" y="3543013"/>
                <a:ext cx="38030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5" name="Straight Connector 1674"/>
              <p:cNvCxnSpPr/>
              <p:nvPr/>
            </p:nvCxnSpPr>
            <p:spPr>
              <a:xfrm rot="5400000">
                <a:off x="5257952" y="3504393"/>
                <a:ext cx="304246" cy="1532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6" name="Straight Connector 1675"/>
              <p:cNvCxnSpPr/>
              <p:nvPr/>
            </p:nvCxnSpPr>
            <p:spPr>
              <a:xfrm rot="10800000" flipV="1">
                <a:off x="5333426" y="3504982"/>
                <a:ext cx="303529" cy="2281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7" name="Straight Connector 1676"/>
              <p:cNvCxnSpPr/>
              <p:nvPr/>
            </p:nvCxnSpPr>
            <p:spPr>
              <a:xfrm rot="10800000" flipV="1">
                <a:off x="5333426" y="3657104"/>
                <a:ext cx="380179" cy="760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39" name="Group 4234"/>
            <p:cNvGrpSpPr>
              <a:grpSpLocks/>
            </p:cNvGrpSpPr>
            <p:nvPr/>
          </p:nvGrpSpPr>
          <p:grpSpPr bwMode="auto">
            <a:xfrm>
              <a:off x="6414655" y="3567537"/>
              <a:ext cx="404424" cy="168791"/>
              <a:chOff x="5029200" y="3325090"/>
              <a:chExt cx="685800" cy="408710"/>
            </a:xfrm>
          </p:grpSpPr>
          <p:cxnSp>
            <p:nvCxnSpPr>
              <p:cNvPr id="1664" name="Straight Connector 1663"/>
              <p:cNvCxnSpPr/>
              <p:nvPr/>
            </p:nvCxnSpPr>
            <p:spPr>
              <a:xfrm>
                <a:off x="5028310" y="3580789"/>
                <a:ext cx="229946" cy="15212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5" name="Straight Connector 1664"/>
              <p:cNvCxnSpPr/>
              <p:nvPr/>
            </p:nvCxnSpPr>
            <p:spPr>
              <a:xfrm rot="16200000" flipH="1">
                <a:off x="5040215" y="3465816"/>
                <a:ext cx="304246" cy="22994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6" name="Straight Connector 1665"/>
              <p:cNvCxnSpPr/>
              <p:nvPr/>
            </p:nvCxnSpPr>
            <p:spPr>
              <a:xfrm rot="16200000" flipH="1">
                <a:off x="5084965" y="3476544"/>
                <a:ext cx="380307" cy="7664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7" name="Straight Connector 1666"/>
              <p:cNvCxnSpPr/>
              <p:nvPr/>
            </p:nvCxnSpPr>
            <p:spPr>
              <a:xfrm rot="5400000">
                <a:off x="5144753" y="3542759"/>
                <a:ext cx="38030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8" name="Straight Connector 1667"/>
              <p:cNvCxnSpPr/>
              <p:nvPr/>
            </p:nvCxnSpPr>
            <p:spPr>
              <a:xfrm rot="5400000">
                <a:off x="5257897" y="3505673"/>
                <a:ext cx="304246" cy="1502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9" name="Straight Connector 1668"/>
              <p:cNvCxnSpPr/>
              <p:nvPr/>
            </p:nvCxnSpPr>
            <p:spPr>
              <a:xfrm rot="10800000" flipV="1">
                <a:off x="5334906" y="3504728"/>
                <a:ext cx="303529" cy="2281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0" name="Straight Connector 1669"/>
              <p:cNvCxnSpPr/>
              <p:nvPr/>
            </p:nvCxnSpPr>
            <p:spPr>
              <a:xfrm rot="10800000" flipV="1">
                <a:off x="5334906" y="3656851"/>
                <a:ext cx="380179" cy="760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40" name="Group 4235"/>
            <p:cNvGrpSpPr>
              <a:grpSpLocks/>
            </p:cNvGrpSpPr>
            <p:nvPr/>
          </p:nvGrpSpPr>
          <p:grpSpPr bwMode="auto">
            <a:xfrm>
              <a:off x="6439722" y="3498267"/>
              <a:ext cx="404424" cy="168791"/>
              <a:chOff x="5029200" y="3325090"/>
              <a:chExt cx="685800" cy="408710"/>
            </a:xfrm>
          </p:grpSpPr>
          <p:cxnSp>
            <p:nvCxnSpPr>
              <p:cNvPr id="1657" name="Straight Connector 1656"/>
              <p:cNvCxnSpPr/>
              <p:nvPr/>
            </p:nvCxnSpPr>
            <p:spPr>
              <a:xfrm>
                <a:off x="5028725" y="3581184"/>
                <a:ext cx="229946" cy="15212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8" name="Straight Connector 1657"/>
              <p:cNvCxnSpPr/>
              <p:nvPr/>
            </p:nvCxnSpPr>
            <p:spPr>
              <a:xfrm rot="16200000" flipH="1">
                <a:off x="5040630" y="3466211"/>
                <a:ext cx="304246" cy="22994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9" name="Straight Connector 1658"/>
              <p:cNvCxnSpPr/>
              <p:nvPr/>
            </p:nvCxnSpPr>
            <p:spPr>
              <a:xfrm rot="16200000" flipH="1">
                <a:off x="5085381" y="3476939"/>
                <a:ext cx="380307" cy="7664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0" name="Straight Connector 1659"/>
              <p:cNvCxnSpPr/>
              <p:nvPr/>
            </p:nvCxnSpPr>
            <p:spPr>
              <a:xfrm rot="5400000">
                <a:off x="5145168" y="3543154"/>
                <a:ext cx="38030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1" name="Straight Connector 1660"/>
              <p:cNvCxnSpPr/>
              <p:nvPr/>
            </p:nvCxnSpPr>
            <p:spPr>
              <a:xfrm rot="5400000">
                <a:off x="5258313" y="3506067"/>
                <a:ext cx="304246" cy="1502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2" name="Straight Connector 1661"/>
              <p:cNvCxnSpPr/>
              <p:nvPr/>
            </p:nvCxnSpPr>
            <p:spPr>
              <a:xfrm rot="10800000" flipV="1">
                <a:off x="5335321" y="3505122"/>
                <a:ext cx="303529" cy="22818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3" name="Straight Connector 1662"/>
              <p:cNvCxnSpPr/>
              <p:nvPr/>
            </p:nvCxnSpPr>
            <p:spPr>
              <a:xfrm rot="10800000" flipV="1">
                <a:off x="5335321" y="3657245"/>
                <a:ext cx="380179" cy="7606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41" name="Group 4236"/>
            <p:cNvGrpSpPr>
              <a:grpSpLocks/>
            </p:cNvGrpSpPr>
            <p:nvPr/>
          </p:nvGrpSpPr>
          <p:grpSpPr bwMode="auto">
            <a:xfrm>
              <a:off x="6982697" y="4003957"/>
              <a:ext cx="328224" cy="228599"/>
              <a:chOff x="5029200" y="3325090"/>
              <a:chExt cx="685800" cy="408710"/>
            </a:xfrm>
          </p:grpSpPr>
          <p:cxnSp>
            <p:nvCxnSpPr>
              <p:cNvPr id="1650" name="Straight Connector 1649"/>
              <p:cNvCxnSpPr/>
              <p:nvPr/>
            </p:nvCxnSpPr>
            <p:spPr>
              <a:xfrm>
                <a:off x="5027434" y="3581658"/>
                <a:ext cx="230441" cy="15163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1" name="Straight Connector 1650"/>
              <p:cNvCxnSpPr/>
              <p:nvPr/>
            </p:nvCxnSpPr>
            <p:spPr>
              <a:xfrm rot="16200000" flipH="1">
                <a:off x="5039194" y="3465502"/>
                <a:ext cx="305145" cy="23044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2" name="Straight Connector 1651"/>
              <p:cNvCxnSpPr/>
              <p:nvPr/>
            </p:nvCxnSpPr>
            <p:spPr>
              <a:xfrm rot="16200000" flipH="1">
                <a:off x="5082973" y="3477423"/>
                <a:ext cx="380026" cy="755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3" name="Straight Connector 1652"/>
              <p:cNvCxnSpPr/>
              <p:nvPr/>
            </p:nvCxnSpPr>
            <p:spPr>
              <a:xfrm rot="5400000">
                <a:off x="5143418" y="3543282"/>
                <a:ext cx="38002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4" name="Straight Connector 1653"/>
              <p:cNvCxnSpPr/>
              <p:nvPr/>
            </p:nvCxnSpPr>
            <p:spPr>
              <a:xfrm rot="5400000">
                <a:off x="5256414" y="3505168"/>
                <a:ext cx="305145" cy="15111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5" name="Straight Connector 1654"/>
              <p:cNvCxnSpPr/>
              <p:nvPr/>
            </p:nvCxnSpPr>
            <p:spPr>
              <a:xfrm rot="10800000" flipV="1">
                <a:off x="5333430" y="3504905"/>
                <a:ext cx="305998" cy="22839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6" name="Straight Connector 1655"/>
              <p:cNvCxnSpPr/>
              <p:nvPr/>
            </p:nvCxnSpPr>
            <p:spPr>
              <a:xfrm rot="10800000" flipV="1">
                <a:off x="5333430" y="3656541"/>
                <a:ext cx="381553" cy="7675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42" name="Group 4237"/>
            <p:cNvGrpSpPr>
              <a:grpSpLocks/>
            </p:cNvGrpSpPr>
            <p:nvPr/>
          </p:nvGrpSpPr>
          <p:grpSpPr bwMode="auto">
            <a:xfrm>
              <a:off x="6934193" y="4031675"/>
              <a:ext cx="187034" cy="554180"/>
              <a:chOff x="5029200" y="3325090"/>
              <a:chExt cx="685800" cy="408710"/>
            </a:xfrm>
          </p:grpSpPr>
          <p:cxnSp>
            <p:nvCxnSpPr>
              <p:cNvPr id="1643" name="Straight Connector 1642"/>
              <p:cNvCxnSpPr/>
              <p:nvPr/>
            </p:nvCxnSpPr>
            <p:spPr>
              <a:xfrm>
                <a:off x="5031580" y="3581143"/>
                <a:ext cx="225404" cy="1529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4" name="Straight Connector 1643"/>
              <p:cNvCxnSpPr/>
              <p:nvPr/>
            </p:nvCxnSpPr>
            <p:spPr>
              <a:xfrm rot="16200000" flipH="1">
                <a:off x="5041489" y="3465512"/>
                <a:ext cx="305028" cy="2320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5" name="Straight Connector 1644"/>
              <p:cNvCxnSpPr/>
              <p:nvPr/>
            </p:nvCxnSpPr>
            <p:spPr>
              <a:xfrm rot="16200000" flipH="1">
                <a:off x="5086134" y="3475728"/>
                <a:ext cx="381477" cy="7955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6" name="Straight Connector 1645"/>
              <p:cNvCxnSpPr/>
              <p:nvPr/>
            </p:nvCxnSpPr>
            <p:spPr>
              <a:xfrm rot="5400000">
                <a:off x="5145802" y="3543305"/>
                <a:ext cx="38147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7" name="Straight Connector 1646"/>
              <p:cNvCxnSpPr/>
              <p:nvPr/>
            </p:nvCxnSpPr>
            <p:spPr>
              <a:xfrm rot="5400000">
                <a:off x="5260265" y="3505291"/>
                <a:ext cx="305028" cy="15247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8" name="Straight Connector 1647"/>
              <p:cNvCxnSpPr/>
              <p:nvPr/>
            </p:nvCxnSpPr>
            <p:spPr>
              <a:xfrm rot="10800000" flipV="1">
                <a:off x="5336539" y="3505466"/>
                <a:ext cx="304958" cy="22857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9" name="Straight Connector 1648"/>
              <p:cNvCxnSpPr/>
              <p:nvPr/>
            </p:nvCxnSpPr>
            <p:spPr>
              <a:xfrm rot="10800000" flipV="1">
                <a:off x="5336539" y="3657593"/>
                <a:ext cx="377881" cy="7645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43" name="Group 4238"/>
            <p:cNvGrpSpPr>
              <a:grpSpLocks/>
            </p:cNvGrpSpPr>
            <p:nvPr/>
          </p:nvGrpSpPr>
          <p:grpSpPr bwMode="auto">
            <a:xfrm>
              <a:off x="6795677" y="4572000"/>
              <a:ext cx="304803" cy="304800"/>
              <a:chOff x="5029200" y="3325090"/>
              <a:chExt cx="685800" cy="408710"/>
            </a:xfrm>
          </p:grpSpPr>
          <p:cxnSp>
            <p:nvCxnSpPr>
              <p:cNvPr id="1636" name="Straight Connector 1635"/>
              <p:cNvCxnSpPr/>
              <p:nvPr/>
            </p:nvCxnSpPr>
            <p:spPr>
              <a:xfrm>
                <a:off x="5029080" y="3581392"/>
                <a:ext cx="227810" cy="15304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37" name="Straight Connector 1636"/>
              <p:cNvCxnSpPr/>
              <p:nvPr/>
            </p:nvCxnSpPr>
            <p:spPr>
              <a:xfrm rot="16200000" flipH="1">
                <a:off x="5038763" y="3467487"/>
                <a:ext cx="306079" cy="22781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38" name="Straight Connector 1637"/>
              <p:cNvCxnSpPr/>
              <p:nvPr/>
            </p:nvCxnSpPr>
            <p:spPr>
              <a:xfrm rot="16200000" flipH="1">
                <a:off x="5084248" y="3476757"/>
                <a:ext cx="381897" cy="772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39" name="Straight Connector 1638"/>
              <p:cNvCxnSpPr/>
              <p:nvPr/>
            </p:nvCxnSpPr>
            <p:spPr>
              <a:xfrm rot="5400000">
                <a:off x="5143235" y="3543483"/>
                <a:ext cx="38189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0" name="Straight Connector 1639"/>
              <p:cNvCxnSpPr/>
              <p:nvPr/>
            </p:nvCxnSpPr>
            <p:spPr>
              <a:xfrm rot="5400000">
                <a:off x="5258436" y="3504099"/>
                <a:ext cx="306079" cy="15458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1" name="Straight Connector 1640"/>
              <p:cNvCxnSpPr/>
              <p:nvPr/>
            </p:nvCxnSpPr>
            <p:spPr>
              <a:xfrm rot="10800000" flipV="1">
                <a:off x="5334183" y="3505574"/>
                <a:ext cx="305101" cy="22885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2" name="Straight Connector 1641"/>
              <p:cNvCxnSpPr/>
              <p:nvPr/>
            </p:nvCxnSpPr>
            <p:spPr>
              <a:xfrm rot="10800000" flipV="1">
                <a:off x="5334183" y="3658614"/>
                <a:ext cx="382395" cy="75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44" name="Group 4239"/>
            <p:cNvGrpSpPr>
              <a:grpSpLocks/>
            </p:cNvGrpSpPr>
            <p:nvPr/>
          </p:nvGrpSpPr>
          <p:grpSpPr bwMode="auto">
            <a:xfrm>
              <a:off x="6781822" y="4648200"/>
              <a:ext cx="304803" cy="304800"/>
              <a:chOff x="5029200" y="3325090"/>
              <a:chExt cx="685800" cy="408710"/>
            </a:xfrm>
          </p:grpSpPr>
          <p:cxnSp>
            <p:nvCxnSpPr>
              <p:cNvPr id="1629" name="Straight Connector 1628"/>
              <p:cNvCxnSpPr/>
              <p:nvPr/>
            </p:nvCxnSpPr>
            <p:spPr>
              <a:xfrm>
                <a:off x="5027709" y="3580305"/>
                <a:ext cx="227810" cy="15304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30" name="Straight Connector 1629"/>
              <p:cNvCxnSpPr/>
              <p:nvPr/>
            </p:nvCxnSpPr>
            <p:spPr>
              <a:xfrm rot="16200000" flipH="1">
                <a:off x="5038092" y="3467102"/>
                <a:ext cx="304675" cy="22781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31" name="Straight Connector 1630"/>
              <p:cNvCxnSpPr/>
              <p:nvPr/>
            </p:nvCxnSpPr>
            <p:spPr>
              <a:xfrm rot="16200000" flipH="1">
                <a:off x="5083580" y="3476372"/>
                <a:ext cx="380493" cy="772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32" name="Straight Connector 1631"/>
              <p:cNvCxnSpPr/>
              <p:nvPr/>
            </p:nvCxnSpPr>
            <p:spPr>
              <a:xfrm rot="5400000">
                <a:off x="5142567" y="3543098"/>
                <a:ext cx="38049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33" name="Straight Connector 1632"/>
              <p:cNvCxnSpPr/>
              <p:nvPr/>
            </p:nvCxnSpPr>
            <p:spPr>
              <a:xfrm rot="5400000">
                <a:off x="5257766" y="3503714"/>
                <a:ext cx="304675" cy="15458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34" name="Straight Connector 1633"/>
              <p:cNvCxnSpPr/>
              <p:nvPr/>
            </p:nvCxnSpPr>
            <p:spPr>
              <a:xfrm rot="10800000" flipV="1">
                <a:off x="5332812" y="3504487"/>
                <a:ext cx="305101" cy="22885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35" name="Straight Connector 1634"/>
              <p:cNvCxnSpPr/>
              <p:nvPr/>
            </p:nvCxnSpPr>
            <p:spPr>
              <a:xfrm rot="10800000" flipV="1">
                <a:off x="5332812" y="3657527"/>
                <a:ext cx="382395" cy="7581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1628" name="Group 1733"/>
          <p:cNvGrpSpPr>
            <a:grpSpLocks/>
          </p:cNvGrpSpPr>
          <p:nvPr/>
        </p:nvGrpSpPr>
        <p:grpSpPr bwMode="auto">
          <a:xfrm>
            <a:off x="8147050" y="3124200"/>
            <a:ext cx="762000" cy="2743200"/>
            <a:chOff x="6262255" y="3498275"/>
            <a:chExt cx="1048658" cy="2362198"/>
          </a:xfrm>
        </p:grpSpPr>
        <p:sp>
          <p:nvSpPr>
            <p:cNvPr id="1735" name="Freeform 1734"/>
            <p:cNvSpPr/>
            <p:nvPr/>
          </p:nvSpPr>
          <p:spPr>
            <a:xfrm>
              <a:off x="6520050" y="3712896"/>
              <a:ext cx="297120" cy="2147577"/>
            </a:xfrm>
            <a:custGeom>
              <a:avLst/>
              <a:gdLst>
                <a:gd name="connsiteX0" fmla="*/ 295563 w 295563"/>
                <a:gd name="connsiteY0" fmla="*/ 2147455 h 2147455"/>
                <a:gd name="connsiteX1" fmla="*/ 254000 w 295563"/>
                <a:gd name="connsiteY1" fmla="*/ 2050473 h 2147455"/>
                <a:gd name="connsiteX2" fmla="*/ 101600 w 295563"/>
                <a:gd name="connsiteY2" fmla="*/ 1690255 h 2147455"/>
                <a:gd name="connsiteX3" fmla="*/ 4618 w 295563"/>
                <a:gd name="connsiteY3" fmla="*/ 1122218 h 2147455"/>
                <a:gd name="connsiteX4" fmla="*/ 73891 w 295563"/>
                <a:gd name="connsiteY4" fmla="*/ 720437 h 2147455"/>
                <a:gd name="connsiteX5" fmla="*/ 101600 w 295563"/>
                <a:gd name="connsiteY5" fmla="*/ 457200 h 2147455"/>
                <a:gd name="connsiteX6" fmla="*/ 170872 w 295563"/>
                <a:gd name="connsiteY6" fmla="*/ 221673 h 2147455"/>
                <a:gd name="connsiteX7" fmla="*/ 115454 w 295563"/>
                <a:gd name="connsiteY7" fmla="*/ 83127 h 2147455"/>
                <a:gd name="connsiteX8" fmla="*/ 60036 w 295563"/>
                <a:gd name="connsiteY8" fmla="*/ 0 h 2147455"/>
                <a:gd name="connsiteX9" fmla="*/ 60036 w 295563"/>
                <a:gd name="connsiteY9" fmla="*/ 0 h 2147455"/>
                <a:gd name="connsiteX10" fmla="*/ 60036 w 295563"/>
                <a:gd name="connsiteY10" fmla="*/ 13855 h 214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563" h="2147455">
                  <a:moveTo>
                    <a:pt x="295563" y="2147455"/>
                  </a:moveTo>
                  <a:cubicBezTo>
                    <a:pt x="290945" y="2137064"/>
                    <a:pt x="254000" y="2050473"/>
                    <a:pt x="254000" y="2050473"/>
                  </a:cubicBezTo>
                  <a:cubicBezTo>
                    <a:pt x="221673" y="1974273"/>
                    <a:pt x="143164" y="1844964"/>
                    <a:pt x="101600" y="1690255"/>
                  </a:cubicBezTo>
                  <a:cubicBezTo>
                    <a:pt x="60036" y="1535546"/>
                    <a:pt x="9236" y="1283854"/>
                    <a:pt x="4618" y="1122218"/>
                  </a:cubicBezTo>
                  <a:cubicBezTo>
                    <a:pt x="0" y="960582"/>
                    <a:pt x="57727" y="831273"/>
                    <a:pt x="73891" y="720437"/>
                  </a:cubicBezTo>
                  <a:cubicBezTo>
                    <a:pt x="90055" y="609601"/>
                    <a:pt x="85437" y="540327"/>
                    <a:pt x="101600" y="457200"/>
                  </a:cubicBezTo>
                  <a:cubicBezTo>
                    <a:pt x="117763" y="374073"/>
                    <a:pt x="168563" y="284018"/>
                    <a:pt x="170872" y="221673"/>
                  </a:cubicBezTo>
                  <a:cubicBezTo>
                    <a:pt x="173181" y="159328"/>
                    <a:pt x="133927" y="120072"/>
                    <a:pt x="115454" y="83127"/>
                  </a:cubicBezTo>
                  <a:cubicBezTo>
                    <a:pt x="96981" y="46182"/>
                    <a:pt x="60036" y="0"/>
                    <a:pt x="60036" y="0"/>
                  </a:cubicBezTo>
                  <a:lnTo>
                    <a:pt x="60036" y="0"/>
                  </a:lnTo>
                  <a:lnTo>
                    <a:pt x="60036" y="13855"/>
                  </a:lnTo>
                </a:path>
              </a:pathLst>
            </a:cu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sp>
          <p:nvSpPr>
            <p:cNvPr id="1736" name="Freeform 1735"/>
            <p:cNvSpPr/>
            <p:nvPr/>
          </p:nvSpPr>
          <p:spPr>
            <a:xfrm>
              <a:off x="6635840" y="4211856"/>
              <a:ext cx="500297" cy="1176998"/>
            </a:xfrm>
            <a:custGeom>
              <a:avLst/>
              <a:gdLst>
                <a:gd name="connsiteX0" fmla="*/ 0 w 498764"/>
                <a:gd name="connsiteY0" fmla="*/ 1177636 h 1177636"/>
                <a:gd name="connsiteX1" fmla="*/ 152400 w 498764"/>
                <a:gd name="connsiteY1" fmla="*/ 872836 h 1177636"/>
                <a:gd name="connsiteX2" fmla="*/ 346364 w 498764"/>
                <a:gd name="connsiteY2" fmla="*/ 609600 h 1177636"/>
                <a:gd name="connsiteX3" fmla="*/ 374073 w 498764"/>
                <a:gd name="connsiteY3" fmla="*/ 471054 h 1177636"/>
                <a:gd name="connsiteX4" fmla="*/ 415637 w 498764"/>
                <a:gd name="connsiteY4" fmla="*/ 180109 h 1177636"/>
                <a:gd name="connsiteX5" fmla="*/ 457200 w 498764"/>
                <a:gd name="connsiteY5" fmla="*/ 83127 h 1177636"/>
                <a:gd name="connsiteX6" fmla="*/ 498764 w 498764"/>
                <a:gd name="connsiteY6"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8764" h="1177636">
                  <a:moveTo>
                    <a:pt x="0" y="1177636"/>
                  </a:moveTo>
                  <a:cubicBezTo>
                    <a:pt x="47336" y="1072572"/>
                    <a:pt x="94673" y="967509"/>
                    <a:pt x="152400" y="872836"/>
                  </a:cubicBezTo>
                  <a:cubicBezTo>
                    <a:pt x="210127" y="778163"/>
                    <a:pt x="309419" y="676564"/>
                    <a:pt x="346364" y="609600"/>
                  </a:cubicBezTo>
                  <a:cubicBezTo>
                    <a:pt x="383309" y="542636"/>
                    <a:pt x="362527" y="542636"/>
                    <a:pt x="374073" y="471054"/>
                  </a:cubicBezTo>
                  <a:cubicBezTo>
                    <a:pt x="385619" y="399472"/>
                    <a:pt x="401783" y="244764"/>
                    <a:pt x="415637" y="180109"/>
                  </a:cubicBezTo>
                  <a:cubicBezTo>
                    <a:pt x="429492" y="115455"/>
                    <a:pt x="443346" y="113145"/>
                    <a:pt x="457200" y="83127"/>
                  </a:cubicBezTo>
                  <a:cubicBezTo>
                    <a:pt x="471054" y="53109"/>
                    <a:pt x="484909" y="26554"/>
                    <a:pt x="498764" y="0"/>
                  </a:cubicBezTo>
                </a:path>
              </a:pathLst>
            </a:cu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i="0"/>
            </a:p>
          </p:txBody>
        </p:sp>
        <p:grpSp>
          <p:nvGrpSpPr>
            <p:cNvPr id="28708" name="Group 4348"/>
            <p:cNvGrpSpPr>
              <a:grpSpLocks/>
            </p:cNvGrpSpPr>
            <p:nvPr/>
          </p:nvGrpSpPr>
          <p:grpSpPr bwMode="auto">
            <a:xfrm>
              <a:off x="6324600" y="5098470"/>
              <a:ext cx="609600" cy="304800"/>
              <a:chOff x="5029200" y="3325090"/>
              <a:chExt cx="685800" cy="408710"/>
            </a:xfrm>
          </p:grpSpPr>
          <p:cxnSp>
            <p:nvCxnSpPr>
              <p:cNvPr id="1850" name="Straight Connector 1849"/>
              <p:cNvCxnSpPr/>
              <p:nvPr/>
            </p:nvCxnSpPr>
            <p:spPr>
              <a:xfrm>
                <a:off x="5030338" y="3582489"/>
                <a:ext cx="228574"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51" name="Straight Connector 1850"/>
              <p:cNvCxnSpPr/>
              <p:nvPr/>
            </p:nvCxnSpPr>
            <p:spPr>
              <a:xfrm rot="16200000" flipH="1">
                <a:off x="5041638" y="3468202"/>
                <a:ext cx="304285"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52" name="Straight Connector 1851"/>
              <p:cNvCxnSpPr/>
              <p:nvPr/>
            </p:nvCxnSpPr>
            <p:spPr>
              <a:xfrm rot="16200000" flipH="1">
                <a:off x="5086710" y="3478403"/>
                <a:ext cx="381273"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53" name="Straight Connector 1852"/>
              <p:cNvCxnSpPr/>
              <p:nvPr/>
            </p:nvCxnSpPr>
            <p:spPr>
              <a:xfrm rot="5400000">
                <a:off x="5144468" y="3543995"/>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54" name="Straight Connector 1853"/>
              <p:cNvCxnSpPr/>
              <p:nvPr/>
            </p:nvCxnSpPr>
            <p:spPr>
              <a:xfrm rot="5400000">
                <a:off x="5259153" y="3506297"/>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55" name="Straight Connector 1854"/>
              <p:cNvCxnSpPr/>
              <p:nvPr/>
            </p:nvCxnSpPr>
            <p:spPr>
              <a:xfrm rot="10800000" flipV="1">
                <a:off x="5335104" y="3505502"/>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56" name="Straight Connector 1855"/>
              <p:cNvCxnSpPr/>
              <p:nvPr/>
            </p:nvCxnSpPr>
            <p:spPr>
              <a:xfrm rot="10800000" flipV="1">
                <a:off x="5335104" y="3657644"/>
                <a:ext cx="380957"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09" name="Group 4349"/>
            <p:cNvGrpSpPr>
              <a:grpSpLocks/>
            </p:cNvGrpSpPr>
            <p:nvPr/>
          </p:nvGrpSpPr>
          <p:grpSpPr bwMode="auto">
            <a:xfrm>
              <a:off x="6393875" y="5105400"/>
              <a:ext cx="609600" cy="304800"/>
              <a:chOff x="5029200" y="3325090"/>
              <a:chExt cx="685800" cy="408710"/>
            </a:xfrm>
          </p:grpSpPr>
          <p:cxnSp>
            <p:nvCxnSpPr>
              <p:cNvPr id="1843" name="Straight Connector 1842"/>
              <p:cNvCxnSpPr/>
              <p:nvPr/>
            </p:nvCxnSpPr>
            <p:spPr>
              <a:xfrm>
                <a:off x="5028595" y="3582362"/>
                <a:ext cx="228575" cy="15214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4" name="Straight Connector 1843"/>
              <p:cNvCxnSpPr/>
              <p:nvPr/>
            </p:nvCxnSpPr>
            <p:spPr>
              <a:xfrm rot="16200000" flipH="1">
                <a:off x="5039895" y="3468076"/>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5" name="Straight Connector 1844"/>
              <p:cNvCxnSpPr/>
              <p:nvPr/>
            </p:nvCxnSpPr>
            <p:spPr>
              <a:xfrm rot="16200000" flipH="1">
                <a:off x="5084967" y="3478278"/>
                <a:ext cx="381273"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6" name="Straight Connector 1845"/>
              <p:cNvCxnSpPr/>
              <p:nvPr/>
            </p:nvCxnSpPr>
            <p:spPr>
              <a:xfrm rot="5400000">
                <a:off x="5142724" y="3543869"/>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7" name="Straight Connector 1846"/>
              <p:cNvCxnSpPr/>
              <p:nvPr/>
            </p:nvCxnSpPr>
            <p:spPr>
              <a:xfrm rot="5400000">
                <a:off x="5257410" y="3506172"/>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8" name="Straight Connector 1847"/>
              <p:cNvCxnSpPr/>
              <p:nvPr/>
            </p:nvCxnSpPr>
            <p:spPr>
              <a:xfrm rot="10800000" flipV="1">
                <a:off x="5333361" y="3505375"/>
                <a:ext cx="304766" cy="229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9" name="Straight Connector 1848"/>
              <p:cNvCxnSpPr/>
              <p:nvPr/>
            </p:nvCxnSpPr>
            <p:spPr>
              <a:xfrm rot="10800000" flipV="1">
                <a:off x="5333361" y="3657518"/>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10" name="Group 4350"/>
            <p:cNvGrpSpPr>
              <a:grpSpLocks/>
            </p:cNvGrpSpPr>
            <p:nvPr/>
          </p:nvGrpSpPr>
          <p:grpSpPr bwMode="auto">
            <a:xfrm>
              <a:off x="6276110" y="4648200"/>
              <a:ext cx="609600" cy="304800"/>
              <a:chOff x="5029200" y="3325090"/>
              <a:chExt cx="685800" cy="408710"/>
            </a:xfrm>
          </p:grpSpPr>
          <p:cxnSp>
            <p:nvCxnSpPr>
              <p:cNvPr id="1836" name="Straight Connector 1835"/>
              <p:cNvCxnSpPr/>
              <p:nvPr/>
            </p:nvCxnSpPr>
            <p:spPr>
              <a:xfrm>
                <a:off x="5028359" y="3581358"/>
                <a:ext cx="228575"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7" name="Straight Connector 1836"/>
              <p:cNvCxnSpPr/>
              <p:nvPr/>
            </p:nvCxnSpPr>
            <p:spPr>
              <a:xfrm rot="16200000" flipH="1">
                <a:off x="5039659" y="3467070"/>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8" name="Straight Connector 1837"/>
              <p:cNvCxnSpPr/>
              <p:nvPr/>
            </p:nvCxnSpPr>
            <p:spPr>
              <a:xfrm rot="16200000" flipH="1">
                <a:off x="5084731" y="3477273"/>
                <a:ext cx="381273"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9" name="Straight Connector 1838"/>
              <p:cNvCxnSpPr/>
              <p:nvPr/>
            </p:nvCxnSpPr>
            <p:spPr>
              <a:xfrm rot="5400000">
                <a:off x="5142489" y="3542863"/>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0" name="Straight Connector 1839"/>
              <p:cNvCxnSpPr/>
              <p:nvPr/>
            </p:nvCxnSpPr>
            <p:spPr>
              <a:xfrm rot="5400000">
                <a:off x="5257174" y="3505166"/>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1" name="Straight Connector 1840"/>
              <p:cNvCxnSpPr/>
              <p:nvPr/>
            </p:nvCxnSpPr>
            <p:spPr>
              <a:xfrm rot="10800000" flipV="1">
                <a:off x="5333125" y="3504370"/>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2" name="Straight Connector 1841"/>
              <p:cNvCxnSpPr/>
              <p:nvPr/>
            </p:nvCxnSpPr>
            <p:spPr>
              <a:xfrm rot="10800000" flipV="1">
                <a:off x="5333125" y="3656512"/>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11" name="Group 4351"/>
            <p:cNvGrpSpPr>
              <a:grpSpLocks/>
            </p:cNvGrpSpPr>
            <p:nvPr/>
          </p:nvGrpSpPr>
          <p:grpSpPr bwMode="auto">
            <a:xfrm rot="-1164026">
              <a:off x="6262247" y="4648200"/>
              <a:ext cx="609600" cy="304800"/>
              <a:chOff x="5029200" y="3325090"/>
              <a:chExt cx="685800" cy="408710"/>
            </a:xfrm>
          </p:grpSpPr>
          <p:cxnSp>
            <p:nvCxnSpPr>
              <p:cNvPr id="1829" name="Straight Connector 1828"/>
              <p:cNvCxnSpPr/>
              <p:nvPr/>
            </p:nvCxnSpPr>
            <p:spPr>
              <a:xfrm>
                <a:off x="5024367" y="3572446"/>
                <a:ext cx="228574" cy="15214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0" name="Straight Connector 1829"/>
              <p:cNvCxnSpPr/>
              <p:nvPr/>
            </p:nvCxnSpPr>
            <p:spPr>
              <a:xfrm rot="16200000" flipH="1">
                <a:off x="5033747" y="3456269"/>
                <a:ext cx="304285" cy="22857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1" name="Straight Connector 1830"/>
              <p:cNvCxnSpPr/>
              <p:nvPr/>
            </p:nvCxnSpPr>
            <p:spPr>
              <a:xfrm rot="16200000" flipH="1">
                <a:off x="5078357" y="3466834"/>
                <a:ext cx="381273"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2" name="Straight Connector 1831"/>
              <p:cNvCxnSpPr/>
              <p:nvPr/>
            </p:nvCxnSpPr>
            <p:spPr>
              <a:xfrm rot="5400000">
                <a:off x="5137210" y="3532048"/>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3" name="Straight Connector 1832"/>
              <p:cNvCxnSpPr/>
              <p:nvPr/>
            </p:nvCxnSpPr>
            <p:spPr>
              <a:xfrm rot="5400000">
                <a:off x="5253314" y="3495675"/>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4" name="Straight Connector 1833"/>
              <p:cNvCxnSpPr/>
              <p:nvPr/>
            </p:nvCxnSpPr>
            <p:spPr>
              <a:xfrm rot="10800000" flipV="1">
                <a:off x="5334096" y="3500931"/>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5" name="Straight Connector 1834"/>
              <p:cNvCxnSpPr/>
              <p:nvPr/>
            </p:nvCxnSpPr>
            <p:spPr>
              <a:xfrm rot="10800000" flipV="1">
                <a:off x="5330215" y="3645262"/>
                <a:ext cx="380957"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12" name="Group 4352"/>
            <p:cNvGrpSpPr>
              <a:grpSpLocks/>
            </p:cNvGrpSpPr>
            <p:nvPr/>
          </p:nvGrpSpPr>
          <p:grpSpPr bwMode="auto">
            <a:xfrm rot="-1164026">
              <a:off x="6291276" y="4131192"/>
              <a:ext cx="609600" cy="304800"/>
              <a:chOff x="5029200" y="3325090"/>
              <a:chExt cx="685800" cy="408710"/>
            </a:xfrm>
          </p:grpSpPr>
          <p:cxnSp>
            <p:nvCxnSpPr>
              <p:cNvPr id="1822" name="Straight Connector 1821"/>
              <p:cNvCxnSpPr/>
              <p:nvPr/>
            </p:nvCxnSpPr>
            <p:spPr>
              <a:xfrm>
                <a:off x="5020401" y="3573742"/>
                <a:ext cx="228574"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3" name="Straight Connector 1822"/>
              <p:cNvCxnSpPr/>
              <p:nvPr/>
            </p:nvCxnSpPr>
            <p:spPr>
              <a:xfrm rot="16200000" flipH="1">
                <a:off x="5025828" y="3460414"/>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4" name="Straight Connector 1823"/>
              <p:cNvCxnSpPr/>
              <p:nvPr/>
            </p:nvCxnSpPr>
            <p:spPr>
              <a:xfrm rot="16200000" flipH="1">
                <a:off x="5074390" y="3468130"/>
                <a:ext cx="381273" cy="761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5" name="Straight Connector 1824"/>
              <p:cNvCxnSpPr/>
              <p:nvPr/>
            </p:nvCxnSpPr>
            <p:spPr>
              <a:xfrm rot="5400000">
                <a:off x="5131101" y="3535937"/>
                <a:ext cx="383106"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6" name="Straight Connector 1825"/>
              <p:cNvCxnSpPr/>
              <p:nvPr/>
            </p:nvCxnSpPr>
            <p:spPr>
              <a:xfrm rot="5400000">
                <a:off x="5251026" y="3502511"/>
                <a:ext cx="306119"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7" name="Straight Connector 1826"/>
              <p:cNvCxnSpPr/>
              <p:nvPr/>
            </p:nvCxnSpPr>
            <p:spPr>
              <a:xfrm rot="10800000" flipV="1">
                <a:off x="5325493" y="3501008"/>
                <a:ext cx="304766" cy="229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8" name="Straight Connector 1827"/>
              <p:cNvCxnSpPr/>
              <p:nvPr/>
            </p:nvCxnSpPr>
            <p:spPr>
              <a:xfrm rot="10800000" flipV="1">
                <a:off x="5321480" y="3651135"/>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13" name="Group 4353"/>
            <p:cNvGrpSpPr>
              <a:grpSpLocks/>
            </p:cNvGrpSpPr>
            <p:nvPr/>
          </p:nvGrpSpPr>
          <p:grpSpPr bwMode="auto">
            <a:xfrm>
              <a:off x="6292603" y="4174608"/>
              <a:ext cx="609600" cy="304800"/>
              <a:chOff x="5029200" y="3325090"/>
              <a:chExt cx="685800" cy="408710"/>
            </a:xfrm>
          </p:grpSpPr>
          <p:cxnSp>
            <p:nvCxnSpPr>
              <p:cNvPr id="1815" name="Straight Connector 1814"/>
              <p:cNvCxnSpPr/>
              <p:nvPr/>
            </p:nvCxnSpPr>
            <p:spPr>
              <a:xfrm>
                <a:off x="5029468" y="3582170"/>
                <a:ext cx="228575"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6" name="Straight Connector 1815"/>
              <p:cNvCxnSpPr/>
              <p:nvPr/>
            </p:nvCxnSpPr>
            <p:spPr>
              <a:xfrm rot="16200000" flipH="1">
                <a:off x="5040768" y="3467882"/>
                <a:ext cx="304285" cy="22857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7" name="Straight Connector 1816"/>
              <p:cNvCxnSpPr/>
              <p:nvPr/>
            </p:nvCxnSpPr>
            <p:spPr>
              <a:xfrm rot="16200000" flipH="1">
                <a:off x="5085840" y="3478085"/>
                <a:ext cx="381273" cy="761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8" name="Straight Connector 1817"/>
              <p:cNvCxnSpPr/>
              <p:nvPr/>
            </p:nvCxnSpPr>
            <p:spPr>
              <a:xfrm rot="5400000">
                <a:off x="5143597" y="3543675"/>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9" name="Straight Connector 1818"/>
              <p:cNvCxnSpPr/>
              <p:nvPr/>
            </p:nvCxnSpPr>
            <p:spPr>
              <a:xfrm rot="5400000">
                <a:off x="5258283" y="3505978"/>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0" name="Straight Connector 1819"/>
              <p:cNvCxnSpPr/>
              <p:nvPr/>
            </p:nvCxnSpPr>
            <p:spPr>
              <a:xfrm rot="10800000" flipV="1">
                <a:off x="5334234" y="3505182"/>
                <a:ext cx="304766"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1" name="Straight Connector 1820"/>
              <p:cNvCxnSpPr/>
              <p:nvPr/>
            </p:nvCxnSpPr>
            <p:spPr>
              <a:xfrm rot="10800000" flipV="1">
                <a:off x="5334234" y="3657324"/>
                <a:ext cx="38095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14" name="Group 4354"/>
            <p:cNvGrpSpPr>
              <a:grpSpLocks/>
            </p:cNvGrpSpPr>
            <p:nvPr/>
          </p:nvGrpSpPr>
          <p:grpSpPr bwMode="auto">
            <a:xfrm>
              <a:off x="6400793" y="3962400"/>
              <a:ext cx="533399" cy="152400"/>
              <a:chOff x="5029200" y="3325090"/>
              <a:chExt cx="685800" cy="408710"/>
            </a:xfrm>
          </p:grpSpPr>
          <p:cxnSp>
            <p:nvCxnSpPr>
              <p:cNvPr id="1808" name="Straight Connector 1807"/>
              <p:cNvCxnSpPr/>
              <p:nvPr/>
            </p:nvCxnSpPr>
            <p:spPr>
              <a:xfrm>
                <a:off x="5028041" y="3583485"/>
                <a:ext cx="230330" cy="15031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9" name="Straight Connector 1808"/>
              <p:cNvCxnSpPr/>
              <p:nvPr/>
            </p:nvCxnSpPr>
            <p:spPr>
              <a:xfrm rot="16200000" flipH="1">
                <a:off x="5038814" y="3466487"/>
                <a:ext cx="304286" cy="2303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0" name="Straight Connector 1809"/>
              <p:cNvCxnSpPr/>
              <p:nvPr/>
            </p:nvCxnSpPr>
            <p:spPr>
              <a:xfrm rot="16200000" flipH="1">
                <a:off x="5085015" y="3477744"/>
                <a:ext cx="377608" cy="7584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1" name="Straight Connector 1810"/>
              <p:cNvCxnSpPr/>
              <p:nvPr/>
            </p:nvCxnSpPr>
            <p:spPr>
              <a:xfrm rot="5400000">
                <a:off x="5145406" y="3544993"/>
                <a:ext cx="37760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2" name="Straight Connector 1811"/>
              <p:cNvCxnSpPr/>
              <p:nvPr/>
            </p:nvCxnSpPr>
            <p:spPr>
              <a:xfrm rot="5400000">
                <a:off x="5257909" y="3505812"/>
                <a:ext cx="304286" cy="15168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3" name="Straight Connector 1812"/>
              <p:cNvCxnSpPr/>
              <p:nvPr/>
            </p:nvCxnSpPr>
            <p:spPr>
              <a:xfrm rot="10800000" flipV="1">
                <a:off x="5334211" y="3506498"/>
                <a:ext cx="306172" cy="22729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4" name="Straight Connector 1813"/>
              <p:cNvCxnSpPr/>
              <p:nvPr/>
            </p:nvCxnSpPr>
            <p:spPr>
              <a:xfrm rot="10800000" flipV="1">
                <a:off x="5334211" y="3656806"/>
                <a:ext cx="382012" cy="7698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15" name="Group 4355"/>
            <p:cNvGrpSpPr>
              <a:grpSpLocks/>
            </p:cNvGrpSpPr>
            <p:nvPr/>
          </p:nvGrpSpPr>
          <p:grpSpPr bwMode="auto">
            <a:xfrm>
              <a:off x="6495141" y="3733792"/>
              <a:ext cx="404424" cy="168791"/>
              <a:chOff x="5029200" y="3325090"/>
              <a:chExt cx="685800" cy="408710"/>
            </a:xfrm>
          </p:grpSpPr>
          <p:cxnSp>
            <p:nvCxnSpPr>
              <p:cNvPr id="1801" name="Straight Connector 1800"/>
              <p:cNvCxnSpPr/>
              <p:nvPr/>
            </p:nvCxnSpPr>
            <p:spPr>
              <a:xfrm>
                <a:off x="5030689" y="3582329"/>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2" name="Straight Connector 1801"/>
              <p:cNvCxnSpPr/>
              <p:nvPr/>
            </p:nvCxnSpPr>
            <p:spPr>
              <a:xfrm rot="16200000" flipH="1">
                <a:off x="5041432" y="3467482"/>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3" name="Straight Connector 1802"/>
              <p:cNvCxnSpPr/>
              <p:nvPr/>
            </p:nvCxnSpPr>
            <p:spPr>
              <a:xfrm rot="16200000" flipH="1">
                <a:off x="5085068" y="3477228"/>
                <a:ext cx="383968" cy="77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4" name="Straight Connector 1803"/>
              <p:cNvCxnSpPr/>
              <p:nvPr/>
            </p:nvCxnSpPr>
            <p:spPr>
              <a:xfrm rot="5400000">
                <a:off x="5142490" y="3542608"/>
                <a:ext cx="38396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5" name="Straight Connector 1804"/>
              <p:cNvCxnSpPr/>
              <p:nvPr/>
            </p:nvCxnSpPr>
            <p:spPr>
              <a:xfrm rot="5400000">
                <a:off x="5258158" y="3506382"/>
                <a:ext cx="304527" cy="1518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6" name="Straight Connector 1805"/>
              <p:cNvCxnSpPr/>
              <p:nvPr/>
            </p:nvCxnSpPr>
            <p:spPr>
              <a:xfrm rot="10800000" flipV="1">
                <a:off x="5334474" y="3506198"/>
                <a:ext cx="303785" cy="2283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7" name="Straight Connector 1806"/>
              <p:cNvCxnSpPr/>
              <p:nvPr/>
            </p:nvCxnSpPr>
            <p:spPr>
              <a:xfrm rot="10800000" flipV="1">
                <a:off x="5334474" y="3658462"/>
                <a:ext cx="381583" cy="76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16" name="Group 4356"/>
            <p:cNvGrpSpPr>
              <a:grpSpLocks/>
            </p:cNvGrpSpPr>
            <p:nvPr/>
          </p:nvGrpSpPr>
          <p:grpSpPr bwMode="auto">
            <a:xfrm>
              <a:off x="6476999" y="3793600"/>
              <a:ext cx="404424" cy="168791"/>
              <a:chOff x="5029200" y="3325090"/>
              <a:chExt cx="685800" cy="408710"/>
            </a:xfrm>
          </p:grpSpPr>
          <p:cxnSp>
            <p:nvCxnSpPr>
              <p:cNvPr id="1794" name="Straight Connector 1793"/>
              <p:cNvCxnSpPr/>
              <p:nvPr/>
            </p:nvCxnSpPr>
            <p:spPr>
              <a:xfrm>
                <a:off x="5028110" y="3583155"/>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5" name="Straight Connector 1794"/>
              <p:cNvCxnSpPr/>
              <p:nvPr/>
            </p:nvCxnSpPr>
            <p:spPr>
              <a:xfrm rot="16200000" flipH="1">
                <a:off x="5038856" y="3468308"/>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6" name="Straight Connector 1795"/>
              <p:cNvCxnSpPr/>
              <p:nvPr/>
            </p:nvCxnSpPr>
            <p:spPr>
              <a:xfrm rot="16200000" flipH="1">
                <a:off x="5082489" y="3478053"/>
                <a:ext cx="383968" cy="778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7" name="Straight Connector 1796"/>
              <p:cNvCxnSpPr/>
              <p:nvPr/>
            </p:nvCxnSpPr>
            <p:spPr>
              <a:xfrm rot="5400000">
                <a:off x="5139911" y="3543434"/>
                <a:ext cx="383968"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8" name="Straight Connector 1797"/>
              <p:cNvCxnSpPr/>
              <p:nvPr/>
            </p:nvCxnSpPr>
            <p:spPr>
              <a:xfrm rot="5400000">
                <a:off x="5255579" y="3507208"/>
                <a:ext cx="304527" cy="1518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9" name="Straight Connector 1798"/>
              <p:cNvCxnSpPr/>
              <p:nvPr/>
            </p:nvCxnSpPr>
            <p:spPr>
              <a:xfrm rot="10800000" flipV="1">
                <a:off x="5331896" y="3507024"/>
                <a:ext cx="303785" cy="2283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0" name="Straight Connector 1799"/>
              <p:cNvCxnSpPr/>
              <p:nvPr/>
            </p:nvCxnSpPr>
            <p:spPr>
              <a:xfrm rot="10800000" flipV="1">
                <a:off x="5331896" y="3659287"/>
                <a:ext cx="381585" cy="76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17" name="Group 4357"/>
            <p:cNvGrpSpPr>
              <a:grpSpLocks/>
            </p:cNvGrpSpPr>
            <p:nvPr/>
          </p:nvGrpSpPr>
          <p:grpSpPr bwMode="auto">
            <a:xfrm>
              <a:off x="6414654" y="3567537"/>
              <a:ext cx="404424" cy="168791"/>
              <a:chOff x="5029200" y="3325090"/>
              <a:chExt cx="685800" cy="408710"/>
            </a:xfrm>
          </p:grpSpPr>
          <p:cxnSp>
            <p:nvCxnSpPr>
              <p:cNvPr id="1787" name="Straight Connector 1786"/>
              <p:cNvCxnSpPr/>
              <p:nvPr/>
            </p:nvCxnSpPr>
            <p:spPr>
              <a:xfrm>
                <a:off x="5030098" y="3581070"/>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8" name="Straight Connector 1787"/>
              <p:cNvCxnSpPr/>
              <p:nvPr/>
            </p:nvCxnSpPr>
            <p:spPr>
              <a:xfrm rot="16200000" flipH="1">
                <a:off x="5040844" y="3466223"/>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9" name="Straight Connector 1788"/>
              <p:cNvCxnSpPr/>
              <p:nvPr/>
            </p:nvCxnSpPr>
            <p:spPr>
              <a:xfrm rot="16200000" flipH="1">
                <a:off x="5086133" y="3477624"/>
                <a:ext cx="380657" cy="778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0" name="Straight Connector 1789"/>
              <p:cNvCxnSpPr/>
              <p:nvPr/>
            </p:nvCxnSpPr>
            <p:spPr>
              <a:xfrm rot="5400000">
                <a:off x="5143555" y="3543004"/>
                <a:ext cx="380657"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1" name="Straight Connector 1790"/>
              <p:cNvCxnSpPr/>
              <p:nvPr/>
            </p:nvCxnSpPr>
            <p:spPr>
              <a:xfrm rot="5400000">
                <a:off x="5257567" y="3505123"/>
                <a:ext cx="304527" cy="1518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2" name="Straight Connector 1791"/>
              <p:cNvCxnSpPr/>
              <p:nvPr/>
            </p:nvCxnSpPr>
            <p:spPr>
              <a:xfrm rot="10800000" flipV="1">
                <a:off x="5333884" y="3504939"/>
                <a:ext cx="303785" cy="228394"/>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3" name="Straight Connector 1792"/>
              <p:cNvCxnSpPr/>
              <p:nvPr/>
            </p:nvCxnSpPr>
            <p:spPr>
              <a:xfrm rot="10800000" flipV="1">
                <a:off x="5333884" y="3657202"/>
                <a:ext cx="381585" cy="7613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18" name="Group 4358"/>
            <p:cNvGrpSpPr>
              <a:grpSpLocks/>
            </p:cNvGrpSpPr>
            <p:nvPr/>
          </p:nvGrpSpPr>
          <p:grpSpPr bwMode="auto">
            <a:xfrm>
              <a:off x="6439721" y="3498267"/>
              <a:ext cx="404424" cy="168791"/>
              <a:chOff x="5029200" y="3325090"/>
              <a:chExt cx="685800" cy="408710"/>
            </a:xfrm>
          </p:grpSpPr>
          <p:cxnSp>
            <p:nvCxnSpPr>
              <p:cNvPr id="1780" name="Straight Connector 1779"/>
              <p:cNvCxnSpPr/>
              <p:nvPr/>
            </p:nvCxnSpPr>
            <p:spPr>
              <a:xfrm>
                <a:off x="5028346" y="3579985"/>
                <a:ext cx="229691" cy="15226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1" name="Straight Connector 1780"/>
              <p:cNvCxnSpPr/>
              <p:nvPr/>
            </p:nvCxnSpPr>
            <p:spPr>
              <a:xfrm rot="16200000" flipH="1">
                <a:off x="5039089" y="3465139"/>
                <a:ext cx="304527" cy="2296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2" name="Straight Connector 1781"/>
              <p:cNvCxnSpPr/>
              <p:nvPr/>
            </p:nvCxnSpPr>
            <p:spPr>
              <a:xfrm rot="16200000" flipH="1">
                <a:off x="5084378" y="3476540"/>
                <a:ext cx="380659" cy="7779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3" name="Straight Connector 1782"/>
              <p:cNvCxnSpPr/>
              <p:nvPr/>
            </p:nvCxnSpPr>
            <p:spPr>
              <a:xfrm rot="5400000">
                <a:off x="5141800" y="3541920"/>
                <a:ext cx="380659"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4" name="Straight Connector 1783"/>
              <p:cNvCxnSpPr/>
              <p:nvPr/>
            </p:nvCxnSpPr>
            <p:spPr>
              <a:xfrm rot="5400000">
                <a:off x="5255815" y="3504039"/>
                <a:ext cx="304527" cy="15189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5" name="Straight Connector 1784"/>
              <p:cNvCxnSpPr/>
              <p:nvPr/>
            </p:nvCxnSpPr>
            <p:spPr>
              <a:xfrm rot="10800000" flipV="1">
                <a:off x="5332131" y="3503853"/>
                <a:ext cx="303785" cy="22839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6" name="Straight Connector 1785"/>
              <p:cNvCxnSpPr/>
              <p:nvPr/>
            </p:nvCxnSpPr>
            <p:spPr>
              <a:xfrm rot="10800000" flipV="1">
                <a:off x="5332131" y="3656116"/>
                <a:ext cx="381583" cy="7613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19" name="Group 4359"/>
            <p:cNvGrpSpPr>
              <a:grpSpLocks/>
            </p:cNvGrpSpPr>
            <p:nvPr/>
          </p:nvGrpSpPr>
          <p:grpSpPr bwMode="auto">
            <a:xfrm>
              <a:off x="6982697" y="4003957"/>
              <a:ext cx="328224" cy="228599"/>
              <a:chOff x="5029200" y="3325090"/>
              <a:chExt cx="685800" cy="408710"/>
            </a:xfrm>
          </p:grpSpPr>
          <p:cxnSp>
            <p:nvCxnSpPr>
              <p:cNvPr id="1773" name="Straight Connector 1772"/>
              <p:cNvCxnSpPr/>
              <p:nvPr/>
            </p:nvCxnSpPr>
            <p:spPr>
              <a:xfrm>
                <a:off x="5030267" y="3581920"/>
                <a:ext cx="228239" cy="15153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4" name="Straight Connector 1773"/>
              <p:cNvCxnSpPr/>
              <p:nvPr/>
            </p:nvCxnSpPr>
            <p:spPr>
              <a:xfrm rot="16200000" flipH="1">
                <a:off x="5041847" y="3466577"/>
                <a:ext cx="305509" cy="22823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5" name="Straight Connector 1774"/>
              <p:cNvCxnSpPr/>
              <p:nvPr/>
            </p:nvCxnSpPr>
            <p:spPr>
              <a:xfrm rot="16200000" flipH="1">
                <a:off x="5083847" y="3477128"/>
                <a:ext cx="381275" cy="7760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6" name="Straight Connector 1775"/>
              <p:cNvCxnSpPr/>
              <p:nvPr/>
            </p:nvCxnSpPr>
            <p:spPr>
              <a:xfrm rot="5400000">
                <a:off x="5145471" y="3542815"/>
                <a:ext cx="381275"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7" name="Straight Connector 1776"/>
              <p:cNvCxnSpPr/>
              <p:nvPr/>
            </p:nvCxnSpPr>
            <p:spPr>
              <a:xfrm rot="5400000">
                <a:off x="5258673" y="3505379"/>
                <a:ext cx="305509" cy="15063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8" name="Straight Connector 1777"/>
              <p:cNvCxnSpPr/>
              <p:nvPr/>
            </p:nvCxnSpPr>
            <p:spPr>
              <a:xfrm rot="10800000" flipV="1">
                <a:off x="5336108" y="3506153"/>
                <a:ext cx="301275" cy="2272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9" name="Straight Connector 1778"/>
              <p:cNvCxnSpPr/>
              <p:nvPr/>
            </p:nvCxnSpPr>
            <p:spPr>
              <a:xfrm rot="10800000" flipV="1">
                <a:off x="5336108" y="3657685"/>
                <a:ext cx="378875" cy="75767"/>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20" name="Group 4360"/>
            <p:cNvGrpSpPr>
              <a:grpSpLocks/>
            </p:cNvGrpSpPr>
            <p:nvPr/>
          </p:nvGrpSpPr>
          <p:grpSpPr bwMode="auto">
            <a:xfrm>
              <a:off x="6934193" y="4031675"/>
              <a:ext cx="187034" cy="554180"/>
              <a:chOff x="5029200" y="3325090"/>
              <a:chExt cx="685800" cy="408710"/>
            </a:xfrm>
          </p:grpSpPr>
          <p:cxnSp>
            <p:nvCxnSpPr>
              <p:cNvPr id="1766" name="Straight Connector 1765"/>
              <p:cNvCxnSpPr/>
              <p:nvPr/>
            </p:nvCxnSpPr>
            <p:spPr>
              <a:xfrm>
                <a:off x="5032687" y="3581980"/>
                <a:ext cx="224299" cy="15223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7" name="Straight Connector 1766"/>
              <p:cNvCxnSpPr/>
              <p:nvPr/>
            </p:nvCxnSpPr>
            <p:spPr>
              <a:xfrm rot="16200000" flipH="1">
                <a:off x="5040162" y="3469326"/>
                <a:ext cx="305478" cy="2242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8" name="Straight Connector 1767"/>
              <p:cNvCxnSpPr/>
              <p:nvPr/>
            </p:nvCxnSpPr>
            <p:spPr>
              <a:xfrm rot="16200000" flipH="1">
                <a:off x="5086466" y="3479391"/>
                <a:ext cx="381091" cy="7209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9" name="Straight Connector 1768"/>
              <p:cNvCxnSpPr/>
              <p:nvPr/>
            </p:nvCxnSpPr>
            <p:spPr>
              <a:xfrm rot="5400000">
                <a:off x="5146545" y="3543669"/>
                <a:ext cx="381091"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0" name="Straight Connector 1769"/>
              <p:cNvCxnSpPr/>
              <p:nvPr/>
            </p:nvCxnSpPr>
            <p:spPr>
              <a:xfrm rot="5400000">
                <a:off x="5260459" y="3505373"/>
                <a:ext cx="305478" cy="15220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1" name="Straight Connector 1770"/>
              <p:cNvCxnSpPr/>
              <p:nvPr/>
            </p:nvCxnSpPr>
            <p:spPr>
              <a:xfrm rot="10800000" flipV="1">
                <a:off x="5337093" y="3505359"/>
                <a:ext cx="304406" cy="228856"/>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2" name="Straight Connector 1771"/>
              <p:cNvCxnSpPr/>
              <p:nvPr/>
            </p:nvCxnSpPr>
            <p:spPr>
              <a:xfrm rot="10800000" flipV="1">
                <a:off x="5337093" y="3657593"/>
                <a:ext cx="376504" cy="7662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21" name="Group 4361"/>
            <p:cNvGrpSpPr>
              <a:grpSpLocks/>
            </p:cNvGrpSpPr>
            <p:nvPr/>
          </p:nvGrpSpPr>
          <p:grpSpPr bwMode="auto">
            <a:xfrm>
              <a:off x="6795677" y="4572000"/>
              <a:ext cx="304803" cy="304800"/>
              <a:chOff x="5029200" y="3325090"/>
              <a:chExt cx="685800" cy="408710"/>
            </a:xfrm>
          </p:grpSpPr>
          <p:cxnSp>
            <p:nvCxnSpPr>
              <p:cNvPr id="1759" name="Straight Connector 1758"/>
              <p:cNvCxnSpPr/>
              <p:nvPr/>
            </p:nvCxnSpPr>
            <p:spPr>
              <a:xfrm>
                <a:off x="5028404" y="3580884"/>
                <a:ext cx="231032"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0" name="Straight Connector 1759"/>
              <p:cNvCxnSpPr/>
              <p:nvPr/>
            </p:nvCxnSpPr>
            <p:spPr>
              <a:xfrm rot="16200000" flipH="1">
                <a:off x="5040933" y="3465368"/>
                <a:ext cx="304285" cy="23103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1" name="Straight Connector 1760"/>
              <p:cNvCxnSpPr/>
              <p:nvPr/>
            </p:nvCxnSpPr>
            <p:spPr>
              <a:xfrm rot="16200000" flipH="1">
                <a:off x="5083545" y="3475571"/>
                <a:ext cx="381273"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2" name="Straight Connector 1761"/>
              <p:cNvCxnSpPr/>
              <p:nvPr/>
            </p:nvCxnSpPr>
            <p:spPr>
              <a:xfrm rot="5400000">
                <a:off x="5142531" y="3542390"/>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3" name="Straight Connector 1762"/>
              <p:cNvCxnSpPr/>
              <p:nvPr/>
            </p:nvCxnSpPr>
            <p:spPr>
              <a:xfrm rot="5400000">
                <a:off x="5257217" y="3504692"/>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4" name="Straight Connector 1763"/>
              <p:cNvCxnSpPr/>
              <p:nvPr/>
            </p:nvCxnSpPr>
            <p:spPr>
              <a:xfrm rot="10800000" flipV="1">
                <a:off x="5333167" y="3503897"/>
                <a:ext cx="304763"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5" name="Straight Connector 1764"/>
              <p:cNvCxnSpPr/>
              <p:nvPr/>
            </p:nvCxnSpPr>
            <p:spPr>
              <a:xfrm rot="10800000" flipV="1">
                <a:off x="5333167" y="3656039"/>
                <a:ext cx="383412"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22" name="Group 4362"/>
            <p:cNvGrpSpPr>
              <a:grpSpLocks/>
            </p:cNvGrpSpPr>
            <p:nvPr/>
          </p:nvGrpSpPr>
          <p:grpSpPr bwMode="auto">
            <a:xfrm>
              <a:off x="6781822" y="4648200"/>
              <a:ext cx="304803" cy="304800"/>
              <a:chOff x="5029200" y="3325090"/>
              <a:chExt cx="685800" cy="408710"/>
            </a:xfrm>
          </p:grpSpPr>
          <p:cxnSp>
            <p:nvCxnSpPr>
              <p:cNvPr id="1752" name="Straight Connector 1751"/>
              <p:cNvCxnSpPr/>
              <p:nvPr/>
            </p:nvCxnSpPr>
            <p:spPr>
              <a:xfrm>
                <a:off x="5030082" y="3581358"/>
                <a:ext cx="226115" cy="1521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53" name="Straight Connector 1752"/>
              <p:cNvCxnSpPr/>
              <p:nvPr/>
            </p:nvCxnSpPr>
            <p:spPr>
              <a:xfrm rot="16200000" flipH="1">
                <a:off x="5040153" y="3468300"/>
                <a:ext cx="304285" cy="22611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54" name="Straight Connector 1753"/>
              <p:cNvCxnSpPr/>
              <p:nvPr/>
            </p:nvCxnSpPr>
            <p:spPr>
              <a:xfrm rot="16200000" flipH="1">
                <a:off x="5085223" y="3476044"/>
                <a:ext cx="381273" cy="78649"/>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55" name="Straight Connector 1754"/>
              <p:cNvCxnSpPr/>
              <p:nvPr/>
            </p:nvCxnSpPr>
            <p:spPr>
              <a:xfrm rot="5400000">
                <a:off x="5144209" y="3542863"/>
                <a:ext cx="381273"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56" name="Straight Connector 1755"/>
              <p:cNvCxnSpPr/>
              <p:nvPr/>
            </p:nvCxnSpPr>
            <p:spPr>
              <a:xfrm rot="5400000">
                <a:off x="5258895" y="3505166"/>
                <a:ext cx="304285" cy="15238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57" name="Straight Connector 1756"/>
              <p:cNvCxnSpPr/>
              <p:nvPr/>
            </p:nvCxnSpPr>
            <p:spPr>
              <a:xfrm rot="10800000" flipV="1">
                <a:off x="5334846" y="3504370"/>
                <a:ext cx="304763" cy="22913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58" name="Straight Connector 1757"/>
              <p:cNvCxnSpPr/>
              <p:nvPr/>
            </p:nvCxnSpPr>
            <p:spPr>
              <a:xfrm rot="10800000" flipV="1">
                <a:off x="5334846" y="3656512"/>
                <a:ext cx="378498" cy="769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1857" name="Right Arrow 1856"/>
          <p:cNvSpPr/>
          <p:nvPr/>
        </p:nvSpPr>
        <p:spPr>
          <a:xfrm rot="20141449">
            <a:off x="2127250" y="4248150"/>
            <a:ext cx="706438" cy="2873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i="0"/>
          </a:p>
        </p:txBody>
      </p:sp>
      <p:sp>
        <p:nvSpPr>
          <p:cNvPr id="1858" name="TextBox 1857"/>
          <p:cNvSpPr txBox="1">
            <a:spLocks noChangeArrowheads="1"/>
          </p:cNvSpPr>
          <p:nvPr/>
        </p:nvSpPr>
        <p:spPr bwMode="auto">
          <a:xfrm>
            <a:off x="2805113" y="4017963"/>
            <a:ext cx="6000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eaLnBrk="1" hangingPunct="1"/>
            <a:r>
              <a:rPr lang="en-US" b="1" i="0">
                <a:latin typeface="Constantia" charset="0"/>
              </a:rPr>
              <a:t>P, N</a:t>
            </a:r>
          </a:p>
        </p:txBody>
      </p:sp>
      <p:sp>
        <p:nvSpPr>
          <p:cNvPr id="1859" name="Right Arrow 1858"/>
          <p:cNvSpPr/>
          <p:nvPr/>
        </p:nvSpPr>
        <p:spPr>
          <a:xfrm rot="20141449">
            <a:off x="4981575" y="4227513"/>
            <a:ext cx="706438" cy="2873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i="0"/>
          </a:p>
        </p:txBody>
      </p:sp>
      <p:sp>
        <p:nvSpPr>
          <p:cNvPr id="1860" name="TextBox 1859"/>
          <p:cNvSpPr txBox="1">
            <a:spLocks noChangeArrowheads="1"/>
          </p:cNvSpPr>
          <p:nvPr/>
        </p:nvSpPr>
        <p:spPr bwMode="auto">
          <a:xfrm>
            <a:off x="5659438" y="3997325"/>
            <a:ext cx="5984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eaLnBrk="1" hangingPunct="1"/>
            <a:r>
              <a:rPr lang="en-US" b="1" i="0">
                <a:latin typeface="Constantia" charset="0"/>
              </a:rPr>
              <a:t>P, N</a:t>
            </a:r>
          </a:p>
        </p:txBody>
      </p:sp>
      <p:sp>
        <p:nvSpPr>
          <p:cNvPr id="1861" name="Right Arrow 1860"/>
          <p:cNvSpPr/>
          <p:nvPr/>
        </p:nvSpPr>
        <p:spPr>
          <a:xfrm rot="20141449">
            <a:off x="8105775" y="4379913"/>
            <a:ext cx="706438" cy="2873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i="0"/>
          </a:p>
        </p:txBody>
      </p:sp>
      <p:sp>
        <p:nvSpPr>
          <p:cNvPr id="1862" name="TextBox 1861"/>
          <p:cNvSpPr txBox="1">
            <a:spLocks noChangeArrowheads="1"/>
          </p:cNvSpPr>
          <p:nvPr/>
        </p:nvSpPr>
        <p:spPr bwMode="auto">
          <a:xfrm>
            <a:off x="8624888" y="4114800"/>
            <a:ext cx="5984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eaLnBrk="1" hangingPunct="1"/>
            <a:r>
              <a:rPr lang="en-US" b="1" i="0">
                <a:latin typeface="Constantia" charset="0"/>
              </a:rPr>
              <a:t>P, N</a:t>
            </a:r>
          </a:p>
        </p:txBody>
      </p:sp>
      <p:sp>
        <p:nvSpPr>
          <p:cNvPr id="1863" name="Rectangle 1862"/>
          <p:cNvSpPr/>
          <p:nvPr/>
        </p:nvSpPr>
        <p:spPr>
          <a:xfrm>
            <a:off x="0" y="0"/>
            <a:ext cx="9144000" cy="685800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i="0"/>
          </a:p>
        </p:txBody>
      </p:sp>
      <p:sp>
        <p:nvSpPr>
          <p:cNvPr id="8" name="Date Placeholder 7"/>
          <p:cNvSpPr>
            <a:spLocks noGrp="1"/>
          </p:cNvSpPr>
          <p:nvPr>
            <p:ph type="dt" sz="half" idx="10"/>
          </p:nvPr>
        </p:nvSpPr>
        <p:spPr/>
        <p:txBody>
          <a:bodyPr/>
          <a:lstStyle/>
          <a:p>
            <a:fld id="{5929667C-2EE3-F54B-BBE6-10725D4248CD}" type="datetime1">
              <a:rPr lang="en-US" smtClean="0"/>
              <a:pPr/>
              <a:t>5/1/2012</a:t>
            </a:fld>
            <a:endParaRPr lang="en-US"/>
          </a:p>
        </p:txBody>
      </p:sp>
      <p:sp>
        <p:nvSpPr>
          <p:cNvPr id="11" name="Footer Placeholder 10"/>
          <p:cNvSpPr>
            <a:spLocks noGrp="1"/>
          </p:cNvSpPr>
          <p:nvPr>
            <p:ph type="ftr" sz="quarter" idx="11"/>
          </p:nvPr>
        </p:nvSpPr>
        <p:spPr/>
        <p:txBody>
          <a:bodyPr/>
          <a:lstStyle/>
          <a:p>
            <a:pPr>
              <a:defRPr/>
            </a:pPr>
            <a:r>
              <a:rPr lang="en-US" smtClean="0"/>
              <a:t>www.ricelakemn.com</a:t>
            </a:r>
            <a:endParaRPr lang="en-US"/>
          </a:p>
        </p:txBody>
      </p:sp>
      <p:sp>
        <p:nvSpPr>
          <p:cNvPr id="12" name="Slide Number Placeholder 11"/>
          <p:cNvSpPr>
            <a:spLocks noGrp="1"/>
          </p:cNvSpPr>
          <p:nvPr>
            <p:ph type="sldNum" sz="quarter" idx="12"/>
          </p:nvPr>
        </p:nvSpPr>
        <p:spPr/>
        <p:txBody>
          <a:bodyPr/>
          <a:lstStyle/>
          <a:p>
            <a:fld id="{66E208D2-5F08-8342-B105-E87BB020CE03}" type="slidenum">
              <a:rPr lang="en-US" smtClean="0"/>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3000" fill="hold"/>
                                        <p:tgtEl>
                                          <p:spTgt spid="5"/>
                                        </p:tgtEl>
                                        <p:attrNameLst>
                                          <p:attrName>ppt_x</p:attrName>
                                        </p:attrNameLst>
                                      </p:cBhvr>
                                      <p:tavLst>
                                        <p:tav tm="0">
                                          <p:val>
                                            <p:strVal val="1+#ppt_w/2"/>
                                          </p:val>
                                        </p:tav>
                                        <p:tav tm="100000">
                                          <p:val>
                                            <p:strVal val="#ppt_x"/>
                                          </p:val>
                                        </p:tav>
                                      </p:tavLst>
                                    </p:anim>
                                    <p:anim calcmode="lin" valueType="num">
                                      <p:cBhvr additive="base">
                                        <p:cTn id="8" dur="3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000"/>
                                        <p:tgtEl>
                                          <p:spTgt spid="7"/>
                                        </p:tgtEl>
                                      </p:cBhvr>
                                    </p:animEffec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64" presetClass="path" presetSubtype="0" accel="50000" decel="50000" fill="hold" nodeType="withEffect">
                                  <p:stCondLst>
                                    <p:cond delay="0"/>
                                  </p:stCondLst>
                                  <p:childTnLst>
                                    <p:animMotion origin="layout" path="M 0 0  L 0 -0.33333  E" pathEditMode="relative" ptsTypes="">
                                      <p:cBhvr>
                                        <p:cTn id="18" dur="2000" fill="hold"/>
                                        <p:tgtEl>
                                          <p:spTgt spid="2"/>
                                        </p:tgtEl>
                                        <p:attrNameLst>
                                          <p:attrName>ppt_x</p:attrName>
                                          <p:attrName>ppt_y</p:attrName>
                                        </p:attrNameLst>
                                      </p:cBhvr>
                                    </p:animMotion>
                                  </p:childTnLst>
                                </p:cTn>
                              </p:par>
                              <p:par>
                                <p:cTn id="19" presetID="64" presetClass="path" presetSubtype="0" accel="50000" decel="50000" fill="hold" nodeType="withEffect">
                                  <p:stCondLst>
                                    <p:cond delay="0"/>
                                  </p:stCondLst>
                                  <p:childTnLst>
                                    <p:animMotion origin="layout" path="M 0 0  L 0 -0.33333  E" pathEditMode="relative" ptsTypes="">
                                      <p:cBhvr>
                                        <p:cTn id="20" dur="2000" fill="hold"/>
                                        <p:tgtEl>
                                          <p:spTgt spid="25"/>
                                        </p:tgtEl>
                                        <p:attrNameLst>
                                          <p:attrName>ppt_x</p:attrName>
                                          <p:attrName>ppt_y</p:attrName>
                                        </p:attrNameLst>
                                      </p:cBhvr>
                                    </p:animMotion>
                                  </p:childTnLst>
                                </p:cTn>
                              </p:par>
                              <p:par>
                                <p:cTn id="21" presetID="64" presetClass="path" presetSubtype="0" accel="50000" decel="50000" fill="hold" nodeType="withEffect">
                                  <p:stCondLst>
                                    <p:cond delay="0"/>
                                  </p:stCondLst>
                                  <p:childTnLst>
                                    <p:animMotion origin="layout" path="M 0 0  L 0 -0.33333  E" pathEditMode="relative" ptsTypes="">
                                      <p:cBhvr>
                                        <p:cTn id="22" dur="2000" fill="hold"/>
                                        <p:tgtEl>
                                          <p:spTgt spid="148"/>
                                        </p:tgtEl>
                                        <p:attrNameLst>
                                          <p:attrName>ppt_x</p:attrName>
                                          <p:attrName>ppt_y</p:attrName>
                                        </p:attrNameLst>
                                      </p:cBhvr>
                                    </p:animMotion>
                                  </p:childTnLst>
                                </p:cTn>
                              </p:par>
                              <p:par>
                                <p:cTn id="23" presetID="64" presetClass="path" presetSubtype="0" accel="50000" decel="50000" fill="hold" nodeType="withEffect">
                                  <p:stCondLst>
                                    <p:cond delay="0"/>
                                  </p:stCondLst>
                                  <p:childTnLst>
                                    <p:animMotion origin="layout" path="M 0 0  L 0 -0.33333  E" pathEditMode="relative" ptsTypes="">
                                      <p:cBhvr>
                                        <p:cTn id="24" dur="2000" fill="hold"/>
                                        <p:tgtEl>
                                          <p:spTgt spid="271"/>
                                        </p:tgtEl>
                                        <p:attrNameLst>
                                          <p:attrName>ppt_x</p:attrName>
                                          <p:attrName>ppt_y</p:attrName>
                                        </p:attrNameLst>
                                      </p:cBhvr>
                                    </p:animMotion>
                                  </p:childTnLst>
                                </p:cTn>
                              </p:par>
                              <p:par>
                                <p:cTn id="25" presetID="64" presetClass="path" presetSubtype="0" accel="50000" decel="50000" fill="hold" nodeType="withEffect">
                                  <p:stCondLst>
                                    <p:cond delay="0"/>
                                  </p:stCondLst>
                                  <p:childTnLst>
                                    <p:animMotion origin="layout" path="M -0.01667 4.44444E-6 L -0.01667 -0.33334 " pathEditMode="relative" rAng="0" ptsTypes="AA">
                                      <p:cBhvr>
                                        <p:cTn id="26" dur="2000" fill="hold"/>
                                        <p:tgtEl>
                                          <p:spTgt spid="394"/>
                                        </p:tgtEl>
                                        <p:attrNameLst>
                                          <p:attrName>ppt_x</p:attrName>
                                          <p:attrName>ppt_y</p:attrName>
                                        </p:attrNameLst>
                                      </p:cBhvr>
                                      <p:rCtr x="0" y="-16700"/>
                                    </p:animMotion>
                                  </p:childTnLst>
                                </p:cTn>
                              </p:par>
                            </p:childTnLst>
                          </p:cTn>
                        </p:par>
                        <p:par>
                          <p:cTn id="27" fill="hold" nodeType="afterGroup">
                            <p:stCondLst>
                              <p:cond delay="2000"/>
                            </p:stCondLst>
                            <p:childTnLst>
                              <p:par>
                                <p:cTn id="28" presetID="10" presetClass="exit" presetSubtype="0" fill="hold" nodeType="afterEffect">
                                  <p:stCondLst>
                                    <p:cond delay="0"/>
                                  </p:stCondLst>
                                  <p:childTnLst>
                                    <p:animEffect transition="out" filter="fade">
                                      <p:cBhvr>
                                        <p:cTn id="29" dur="2000"/>
                                        <p:tgtEl>
                                          <p:spTgt spid="2"/>
                                        </p:tgtEl>
                                      </p:cBhvr>
                                    </p:animEffect>
                                    <p:set>
                                      <p:cBhvr>
                                        <p:cTn id="30" dur="1" fill="hold">
                                          <p:stCondLst>
                                            <p:cond delay="1999"/>
                                          </p:stCondLst>
                                        </p:cTn>
                                        <p:tgtEl>
                                          <p:spTgt spid="2"/>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2000"/>
                                        <p:tgtEl>
                                          <p:spTgt spid="25"/>
                                        </p:tgtEl>
                                      </p:cBhvr>
                                    </p:animEffect>
                                    <p:set>
                                      <p:cBhvr>
                                        <p:cTn id="33" dur="1" fill="hold">
                                          <p:stCondLst>
                                            <p:cond delay="1999"/>
                                          </p:stCondLst>
                                        </p:cTn>
                                        <p:tgtEl>
                                          <p:spTgt spid="25"/>
                                        </p:tgtEl>
                                        <p:attrNameLst>
                                          <p:attrName>style.visibility</p:attrName>
                                        </p:attrNameLst>
                                      </p:cBhvr>
                                      <p:to>
                                        <p:strVal val="hidden"/>
                                      </p:to>
                                    </p:set>
                                  </p:childTnLst>
                                </p:cTn>
                              </p:par>
                              <p:par>
                                <p:cTn id="34" presetID="10" presetClass="exit" presetSubtype="0" fill="hold" nodeType="withEffect">
                                  <p:stCondLst>
                                    <p:cond delay="0"/>
                                  </p:stCondLst>
                                  <p:childTnLst>
                                    <p:animEffect transition="out" filter="fade">
                                      <p:cBhvr>
                                        <p:cTn id="35" dur="2000"/>
                                        <p:tgtEl>
                                          <p:spTgt spid="148"/>
                                        </p:tgtEl>
                                      </p:cBhvr>
                                    </p:animEffect>
                                    <p:set>
                                      <p:cBhvr>
                                        <p:cTn id="36" dur="1" fill="hold">
                                          <p:stCondLst>
                                            <p:cond delay="1999"/>
                                          </p:stCondLst>
                                        </p:cTn>
                                        <p:tgtEl>
                                          <p:spTgt spid="148"/>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2000"/>
                                        <p:tgtEl>
                                          <p:spTgt spid="271"/>
                                        </p:tgtEl>
                                      </p:cBhvr>
                                    </p:animEffect>
                                    <p:set>
                                      <p:cBhvr>
                                        <p:cTn id="39" dur="1" fill="hold">
                                          <p:stCondLst>
                                            <p:cond delay="1999"/>
                                          </p:stCondLst>
                                        </p:cTn>
                                        <p:tgtEl>
                                          <p:spTgt spid="271"/>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2000"/>
                                        <p:tgtEl>
                                          <p:spTgt spid="394"/>
                                        </p:tgtEl>
                                      </p:cBhvr>
                                    </p:animEffect>
                                    <p:set>
                                      <p:cBhvr>
                                        <p:cTn id="42" dur="1" fill="hold">
                                          <p:stCondLst>
                                            <p:cond delay="1999"/>
                                          </p:stCondLst>
                                        </p:cTn>
                                        <p:tgtEl>
                                          <p:spTgt spid="394"/>
                                        </p:tgtEl>
                                        <p:attrNameLst>
                                          <p:attrName>style.visibility</p:attrName>
                                        </p:attrNameLst>
                                      </p:cBhvr>
                                      <p:to>
                                        <p:strVal val="hidden"/>
                                      </p:to>
                                    </p:set>
                                  </p:childTnLst>
                                </p:cTn>
                              </p:par>
                            </p:childTnLst>
                          </p:cTn>
                        </p:par>
                        <p:par>
                          <p:cTn id="43" fill="hold" nodeType="afterGroup">
                            <p:stCondLst>
                              <p:cond delay="4000"/>
                            </p:stCondLst>
                            <p:childTnLst>
                              <p:par>
                                <p:cTn id="44" presetID="10" presetClass="entr" presetSubtype="0" fill="hold" nodeType="afterEffect">
                                  <p:stCondLst>
                                    <p:cond delay="0"/>
                                  </p:stCondLst>
                                  <p:childTnLst>
                                    <p:set>
                                      <p:cBhvr>
                                        <p:cTn id="45" dur="1" fill="hold">
                                          <p:stCondLst>
                                            <p:cond delay="0"/>
                                          </p:stCondLst>
                                        </p:cTn>
                                        <p:tgtEl>
                                          <p:spTgt spid="624"/>
                                        </p:tgtEl>
                                        <p:attrNameLst>
                                          <p:attrName>style.visibility</p:attrName>
                                        </p:attrNameLst>
                                      </p:cBhvr>
                                      <p:to>
                                        <p:strVal val="visible"/>
                                      </p:to>
                                    </p:set>
                                    <p:animEffect transition="in" filter="fade">
                                      <p:cBhvr>
                                        <p:cTn id="46" dur="2000"/>
                                        <p:tgtEl>
                                          <p:spTgt spid="624"/>
                                        </p:tgtEl>
                                      </p:cBhvr>
                                    </p:animEffect>
                                  </p:childTnLst>
                                </p:cTn>
                              </p:par>
                              <p:par>
                                <p:cTn id="47" presetID="10" presetClass="entr" presetSubtype="0" fill="hold" nodeType="withEffect">
                                  <p:stCondLst>
                                    <p:cond delay="0"/>
                                  </p:stCondLst>
                                  <p:childTnLst>
                                    <p:set>
                                      <p:cBhvr>
                                        <p:cTn id="48" dur="1" fill="hold">
                                          <p:stCondLst>
                                            <p:cond delay="0"/>
                                          </p:stCondLst>
                                        </p:cTn>
                                        <p:tgtEl>
                                          <p:spTgt spid="623"/>
                                        </p:tgtEl>
                                        <p:attrNameLst>
                                          <p:attrName>style.visibility</p:attrName>
                                        </p:attrNameLst>
                                      </p:cBhvr>
                                      <p:to>
                                        <p:strVal val="visible"/>
                                      </p:to>
                                    </p:set>
                                    <p:animEffect transition="in" filter="fade">
                                      <p:cBhvr>
                                        <p:cTn id="49" dur="500"/>
                                        <p:tgtEl>
                                          <p:spTgt spid="623"/>
                                        </p:tgtEl>
                                      </p:cBhvr>
                                    </p:animEffect>
                                  </p:childTnLst>
                                </p:cTn>
                              </p:par>
                              <p:par>
                                <p:cTn id="50" presetID="64" presetClass="path" presetSubtype="0" accel="50000" decel="50000" fill="hold" nodeType="withEffect">
                                  <p:stCondLst>
                                    <p:cond delay="0"/>
                                  </p:stCondLst>
                                  <p:childTnLst>
                                    <p:animMotion origin="layout" path="M 0 0  L 0 -0.33333  E" pathEditMode="relative" ptsTypes="">
                                      <p:cBhvr>
                                        <p:cTn id="51" dur="2000" fill="hold"/>
                                        <p:tgtEl>
                                          <p:spTgt spid="517"/>
                                        </p:tgtEl>
                                        <p:attrNameLst>
                                          <p:attrName>ppt_x</p:attrName>
                                          <p:attrName>ppt_y</p:attrName>
                                        </p:attrNameLst>
                                      </p:cBhvr>
                                    </p:animMotion>
                                  </p:childTnLst>
                                </p:cTn>
                              </p:par>
                              <p:par>
                                <p:cTn id="52" presetID="64" presetClass="path" presetSubtype="0" accel="50000" decel="50000" fill="hold" nodeType="withEffect">
                                  <p:stCondLst>
                                    <p:cond delay="0"/>
                                  </p:stCondLst>
                                  <p:childTnLst>
                                    <p:animMotion origin="layout" path="M 0 0  L 0 -0.33333  E" pathEditMode="relative" ptsTypes="">
                                      <p:cBhvr>
                                        <p:cTn id="53" dur="2000" fill="hold"/>
                                        <p:tgtEl>
                                          <p:spTgt spid="642"/>
                                        </p:tgtEl>
                                        <p:attrNameLst>
                                          <p:attrName>ppt_x</p:attrName>
                                          <p:attrName>ppt_y</p:attrName>
                                        </p:attrNameLst>
                                      </p:cBhvr>
                                    </p:animMotion>
                                  </p:childTnLst>
                                </p:cTn>
                              </p:par>
                              <p:par>
                                <p:cTn id="54" presetID="64" presetClass="path" presetSubtype="0" accel="50000" decel="50000" fill="hold" nodeType="withEffect">
                                  <p:stCondLst>
                                    <p:cond delay="0"/>
                                  </p:stCondLst>
                                  <p:childTnLst>
                                    <p:animMotion origin="layout" path="M 0 0  L 0 -0.33333  E" pathEditMode="relative" ptsTypes="">
                                      <p:cBhvr>
                                        <p:cTn id="55" dur="2000" fill="hold"/>
                                        <p:tgtEl>
                                          <p:spTgt spid="765"/>
                                        </p:tgtEl>
                                        <p:attrNameLst>
                                          <p:attrName>ppt_x</p:attrName>
                                          <p:attrName>ppt_y</p:attrName>
                                        </p:attrNameLst>
                                      </p:cBhvr>
                                    </p:animMotion>
                                  </p:childTnLst>
                                </p:cTn>
                              </p:par>
                              <p:par>
                                <p:cTn id="56" presetID="64" presetClass="path" presetSubtype="0" accel="50000" decel="50000" fill="hold" nodeType="withEffect">
                                  <p:stCondLst>
                                    <p:cond delay="0"/>
                                  </p:stCondLst>
                                  <p:childTnLst>
                                    <p:animMotion origin="layout" path="M 0 0  L 0 -0.33333  E" pathEditMode="relative" ptsTypes="">
                                      <p:cBhvr>
                                        <p:cTn id="57" dur="2000" fill="hold"/>
                                        <p:tgtEl>
                                          <p:spTgt spid="888"/>
                                        </p:tgtEl>
                                        <p:attrNameLst>
                                          <p:attrName>ppt_x</p:attrName>
                                          <p:attrName>ppt_y</p:attrName>
                                        </p:attrNameLst>
                                      </p:cBhvr>
                                    </p:animMotion>
                                  </p:childTnLst>
                                </p:cTn>
                              </p:par>
                              <p:par>
                                <p:cTn id="58" presetID="64" presetClass="path" presetSubtype="0" accel="50000" decel="50000" fill="hold" nodeType="withEffect">
                                  <p:stCondLst>
                                    <p:cond delay="0"/>
                                  </p:stCondLst>
                                  <p:childTnLst>
                                    <p:animMotion origin="layout" path="M 0 0  L 0 -0.33333  E" pathEditMode="relative" ptsTypes="">
                                      <p:cBhvr>
                                        <p:cTn id="59" dur="2000" fill="hold"/>
                                        <p:tgtEl>
                                          <p:spTgt spid="1011"/>
                                        </p:tgtEl>
                                        <p:attrNameLst>
                                          <p:attrName>ppt_x</p:attrName>
                                          <p:attrName>ppt_y</p:attrName>
                                        </p:attrNameLst>
                                      </p:cBhvr>
                                    </p:animMotion>
                                  </p:childTnLst>
                                </p:cTn>
                              </p:par>
                            </p:childTnLst>
                          </p:cTn>
                        </p:par>
                        <p:par>
                          <p:cTn id="60" fill="hold" nodeType="afterGroup">
                            <p:stCondLst>
                              <p:cond delay="6000"/>
                            </p:stCondLst>
                            <p:childTnLst>
                              <p:par>
                                <p:cTn id="61" presetID="10" presetClass="exit" presetSubtype="0" fill="hold" nodeType="afterEffect">
                                  <p:stCondLst>
                                    <p:cond delay="0"/>
                                  </p:stCondLst>
                                  <p:childTnLst>
                                    <p:animEffect transition="out" filter="fade">
                                      <p:cBhvr>
                                        <p:cTn id="62" dur="2000"/>
                                        <p:tgtEl>
                                          <p:spTgt spid="517"/>
                                        </p:tgtEl>
                                      </p:cBhvr>
                                    </p:animEffect>
                                    <p:set>
                                      <p:cBhvr>
                                        <p:cTn id="63" dur="1" fill="hold">
                                          <p:stCondLst>
                                            <p:cond delay="1999"/>
                                          </p:stCondLst>
                                        </p:cTn>
                                        <p:tgtEl>
                                          <p:spTgt spid="517"/>
                                        </p:tgtEl>
                                        <p:attrNameLst>
                                          <p:attrName>style.visibility</p:attrName>
                                        </p:attrNameLst>
                                      </p:cBhvr>
                                      <p:to>
                                        <p:strVal val="hidden"/>
                                      </p:to>
                                    </p:set>
                                  </p:childTnLst>
                                </p:cTn>
                              </p:par>
                              <p:par>
                                <p:cTn id="64" presetID="10" presetClass="exit" presetSubtype="0" fill="hold" nodeType="withEffect">
                                  <p:stCondLst>
                                    <p:cond delay="0"/>
                                  </p:stCondLst>
                                  <p:childTnLst>
                                    <p:animEffect transition="out" filter="fade">
                                      <p:cBhvr>
                                        <p:cTn id="65" dur="2000"/>
                                        <p:tgtEl>
                                          <p:spTgt spid="642"/>
                                        </p:tgtEl>
                                      </p:cBhvr>
                                    </p:animEffect>
                                    <p:set>
                                      <p:cBhvr>
                                        <p:cTn id="66" dur="1" fill="hold">
                                          <p:stCondLst>
                                            <p:cond delay="1999"/>
                                          </p:stCondLst>
                                        </p:cTn>
                                        <p:tgtEl>
                                          <p:spTgt spid="642"/>
                                        </p:tgtEl>
                                        <p:attrNameLst>
                                          <p:attrName>style.visibility</p:attrName>
                                        </p:attrNameLst>
                                      </p:cBhvr>
                                      <p:to>
                                        <p:strVal val="hidden"/>
                                      </p:to>
                                    </p:set>
                                  </p:childTnLst>
                                </p:cTn>
                              </p:par>
                              <p:par>
                                <p:cTn id="67" presetID="10" presetClass="exit" presetSubtype="0" fill="hold" nodeType="withEffect">
                                  <p:stCondLst>
                                    <p:cond delay="0"/>
                                  </p:stCondLst>
                                  <p:childTnLst>
                                    <p:animEffect transition="out" filter="fade">
                                      <p:cBhvr>
                                        <p:cTn id="68" dur="2000"/>
                                        <p:tgtEl>
                                          <p:spTgt spid="765"/>
                                        </p:tgtEl>
                                      </p:cBhvr>
                                    </p:animEffect>
                                    <p:set>
                                      <p:cBhvr>
                                        <p:cTn id="69" dur="1" fill="hold">
                                          <p:stCondLst>
                                            <p:cond delay="1999"/>
                                          </p:stCondLst>
                                        </p:cTn>
                                        <p:tgtEl>
                                          <p:spTgt spid="765"/>
                                        </p:tgtEl>
                                        <p:attrNameLst>
                                          <p:attrName>style.visibility</p:attrName>
                                        </p:attrNameLst>
                                      </p:cBhvr>
                                      <p:to>
                                        <p:strVal val="hidden"/>
                                      </p:to>
                                    </p:set>
                                  </p:childTnLst>
                                </p:cTn>
                              </p:par>
                              <p:par>
                                <p:cTn id="70" presetID="10" presetClass="exit" presetSubtype="0" fill="hold" nodeType="withEffect">
                                  <p:stCondLst>
                                    <p:cond delay="0"/>
                                  </p:stCondLst>
                                  <p:childTnLst>
                                    <p:animEffect transition="out" filter="fade">
                                      <p:cBhvr>
                                        <p:cTn id="71" dur="2000"/>
                                        <p:tgtEl>
                                          <p:spTgt spid="888"/>
                                        </p:tgtEl>
                                      </p:cBhvr>
                                    </p:animEffect>
                                    <p:set>
                                      <p:cBhvr>
                                        <p:cTn id="72" dur="1" fill="hold">
                                          <p:stCondLst>
                                            <p:cond delay="1999"/>
                                          </p:stCondLst>
                                        </p:cTn>
                                        <p:tgtEl>
                                          <p:spTgt spid="888"/>
                                        </p:tgtEl>
                                        <p:attrNameLst>
                                          <p:attrName>style.visibility</p:attrName>
                                        </p:attrNameLst>
                                      </p:cBhvr>
                                      <p:to>
                                        <p:strVal val="hidden"/>
                                      </p:to>
                                    </p:set>
                                  </p:childTnLst>
                                </p:cTn>
                              </p:par>
                              <p:par>
                                <p:cTn id="73" presetID="10" presetClass="exit" presetSubtype="0" fill="hold" nodeType="withEffect">
                                  <p:stCondLst>
                                    <p:cond delay="0"/>
                                  </p:stCondLst>
                                  <p:childTnLst>
                                    <p:animEffect transition="out" filter="fade">
                                      <p:cBhvr>
                                        <p:cTn id="74" dur="2000"/>
                                        <p:tgtEl>
                                          <p:spTgt spid="1011"/>
                                        </p:tgtEl>
                                      </p:cBhvr>
                                    </p:animEffect>
                                    <p:set>
                                      <p:cBhvr>
                                        <p:cTn id="75" dur="1" fill="hold">
                                          <p:stCondLst>
                                            <p:cond delay="1999"/>
                                          </p:stCondLst>
                                        </p:cTn>
                                        <p:tgtEl>
                                          <p:spTgt spid="1011"/>
                                        </p:tgtEl>
                                        <p:attrNameLst>
                                          <p:attrName>style.visibility</p:attrName>
                                        </p:attrNameLst>
                                      </p:cBhvr>
                                      <p:to>
                                        <p:strVal val="hidden"/>
                                      </p:to>
                                    </p:set>
                                  </p:childTnLst>
                                </p:cTn>
                              </p:par>
                              <p:par>
                                <p:cTn id="76" presetID="10" presetClass="entr" presetSubtype="0" fill="hold" nodeType="withEffect">
                                  <p:stCondLst>
                                    <p:cond delay="0"/>
                                  </p:stCondLst>
                                  <p:childTnLst>
                                    <p:set>
                                      <p:cBhvr>
                                        <p:cTn id="77" dur="1" fill="hold">
                                          <p:stCondLst>
                                            <p:cond delay="0"/>
                                          </p:stCondLst>
                                        </p:cTn>
                                        <p:tgtEl>
                                          <p:spTgt spid="1241"/>
                                        </p:tgtEl>
                                        <p:attrNameLst>
                                          <p:attrName>style.visibility</p:attrName>
                                        </p:attrNameLst>
                                      </p:cBhvr>
                                      <p:to>
                                        <p:strVal val="visible"/>
                                      </p:to>
                                    </p:set>
                                    <p:animEffect transition="in" filter="fade">
                                      <p:cBhvr>
                                        <p:cTn id="78" dur="2000"/>
                                        <p:tgtEl>
                                          <p:spTgt spid="1241"/>
                                        </p:tgtEl>
                                      </p:cBhvr>
                                    </p:animEffect>
                                  </p:childTnLst>
                                </p:cTn>
                              </p:par>
                              <p:par>
                                <p:cTn id="79" presetID="10" presetClass="entr" presetSubtype="0" fill="hold" nodeType="withEffect">
                                  <p:stCondLst>
                                    <p:cond delay="0"/>
                                  </p:stCondLst>
                                  <p:childTnLst>
                                    <p:set>
                                      <p:cBhvr>
                                        <p:cTn id="80" dur="1" fill="hold">
                                          <p:stCondLst>
                                            <p:cond delay="0"/>
                                          </p:stCondLst>
                                        </p:cTn>
                                        <p:tgtEl>
                                          <p:spTgt spid="1240"/>
                                        </p:tgtEl>
                                        <p:attrNameLst>
                                          <p:attrName>style.visibility</p:attrName>
                                        </p:attrNameLst>
                                      </p:cBhvr>
                                      <p:to>
                                        <p:strVal val="visible"/>
                                      </p:to>
                                    </p:set>
                                    <p:animEffect transition="in" filter="fade">
                                      <p:cBhvr>
                                        <p:cTn id="81" dur="500"/>
                                        <p:tgtEl>
                                          <p:spTgt spid="1240"/>
                                        </p:tgtEl>
                                      </p:cBhvr>
                                    </p:animEffect>
                                  </p:childTnLst>
                                </p:cTn>
                              </p:par>
                              <p:par>
                                <p:cTn id="82" presetID="64" presetClass="path" presetSubtype="0" accel="50000" decel="50000" fill="hold" nodeType="withEffect">
                                  <p:stCondLst>
                                    <p:cond delay="0"/>
                                  </p:stCondLst>
                                  <p:childTnLst>
                                    <p:animMotion origin="layout" path="M 0 0  L 0 -0.33333  E" pathEditMode="relative" ptsTypes="">
                                      <p:cBhvr>
                                        <p:cTn id="83" dur="2000" fill="hold"/>
                                        <p:tgtEl>
                                          <p:spTgt spid="1134"/>
                                        </p:tgtEl>
                                        <p:attrNameLst>
                                          <p:attrName>ppt_x</p:attrName>
                                          <p:attrName>ppt_y</p:attrName>
                                        </p:attrNameLst>
                                      </p:cBhvr>
                                    </p:animMotion>
                                  </p:childTnLst>
                                </p:cTn>
                              </p:par>
                              <p:par>
                                <p:cTn id="84" presetID="64" presetClass="path" presetSubtype="0" accel="50000" decel="50000" fill="hold" nodeType="withEffect">
                                  <p:stCondLst>
                                    <p:cond delay="0"/>
                                  </p:stCondLst>
                                  <p:childTnLst>
                                    <p:animMotion origin="layout" path="M 0 0  L 0 -0.33333  E" pathEditMode="relative" ptsTypes="">
                                      <p:cBhvr>
                                        <p:cTn id="85" dur="2000" fill="hold"/>
                                        <p:tgtEl>
                                          <p:spTgt spid="1259"/>
                                        </p:tgtEl>
                                        <p:attrNameLst>
                                          <p:attrName>ppt_x</p:attrName>
                                          <p:attrName>ppt_y</p:attrName>
                                        </p:attrNameLst>
                                      </p:cBhvr>
                                    </p:animMotion>
                                  </p:childTnLst>
                                </p:cTn>
                              </p:par>
                              <p:par>
                                <p:cTn id="86" presetID="64" presetClass="path" presetSubtype="0" accel="50000" decel="50000" fill="hold" nodeType="withEffect">
                                  <p:stCondLst>
                                    <p:cond delay="0"/>
                                  </p:stCondLst>
                                  <p:childTnLst>
                                    <p:animMotion origin="layout" path="M 0 0  L 0 -0.33333  E" pathEditMode="relative" ptsTypes="">
                                      <p:cBhvr>
                                        <p:cTn id="87" dur="2000" fill="hold"/>
                                        <p:tgtEl>
                                          <p:spTgt spid="1382"/>
                                        </p:tgtEl>
                                        <p:attrNameLst>
                                          <p:attrName>ppt_x</p:attrName>
                                          <p:attrName>ppt_y</p:attrName>
                                        </p:attrNameLst>
                                      </p:cBhvr>
                                    </p:animMotion>
                                  </p:childTnLst>
                                </p:cTn>
                              </p:par>
                              <p:par>
                                <p:cTn id="88" presetID="64" presetClass="path" presetSubtype="0" accel="50000" decel="50000" fill="hold" nodeType="withEffect">
                                  <p:stCondLst>
                                    <p:cond delay="0"/>
                                  </p:stCondLst>
                                  <p:childTnLst>
                                    <p:animMotion origin="layout" path="M 0 0  L 0 -0.33333  E" pathEditMode="relative" ptsTypes="">
                                      <p:cBhvr>
                                        <p:cTn id="89" dur="2000" fill="hold"/>
                                        <p:tgtEl>
                                          <p:spTgt spid="1505"/>
                                        </p:tgtEl>
                                        <p:attrNameLst>
                                          <p:attrName>ppt_x</p:attrName>
                                          <p:attrName>ppt_y</p:attrName>
                                        </p:attrNameLst>
                                      </p:cBhvr>
                                    </p:animMotion>
                                  </p:childTnLst>
                                </p:cTn>
                              </p:par>
                              <p:par>
                                <p:cTn id="90" presetID="64" presetClass="path" presetSubtype="0" accel="50000" decel="50000" fill="hold" nodeType="withEffect">
                                  <p:stCondLst>
                                    <p:cond delay="0"/>
                                  </p:stCondLst>
                                  <p:childTnLst>
                                    <p:animMotion origin="layout" path="M 0 0  L 0 -0.33333  E" pathEditMode="relative" ptsTypes="">
                                      <p:cBhvr>
                                        <p:cTn id="91" dur="2000" fill="hold"/>
                                        <p:tgtEl>
                                          <p:spTgt spid="1628"/>
                                        </p:tgtEl>
                                        <p:attrNameLst>
                                          <p:attrName>ppt_x</p:attrName>
                                          <p:attrName>ppt_y</p:attrName>
                                        </p:attrNameLst>
                                      </p:cBhvr>
                                    </p:animMotion>
                                  </p:childTnLst>
                                </p:cTn>
                              </p:par>
                            </p:childTnLst>
                          </p:cTn>
                        </p:par>
                        <p:par>
                          <p:cTn id="92" fill="hold" nodeType="afterGroup">
                            <p:stCondLst>
                              <p:cond delay="8000"/>
                            </p:stCondLst>
                            <p:childTnLst>
                              <p:par>
                                <p:cTn id="93" presetID="10" presetClass="exit" presetSubtype="0" fill="hold" nodeType="afterEffect">
                                  <p:stCondLst>
                                    <p:cond delay="0"/>
                                  </p:stCondLst>
                                  <p:childTnLst>
                                    <p:animEffect transition="out" filter="fade">
                                      <p:cBhvr>
                                        <p:cTn id="94" dur="2000"/>
                                        <p:tgtEl>
                                          <p:spTgt spid="1134"/>
                                        </p:tgtEl>
                                      </p:cBhvr>
                                    </p:animEffect>
                                    <p:set>
                                      <p:cBhvr>
                                        <p:cTn id="95" dur="1" fill="hold">
                                          <p:stCondLst>
                                            <p:cond delay="1999"/>
                                          </p:stCondLst>
                                        </p:cTn>
                                        <p:tgtEl>
                                          <p:spTgt spid="1134"/>
                                        </p:tgtEl>
                                        <p:attrNameLst>
                                          <p:attrName>style.visibility</p:attrName>
                                        </p:attrNameLst>
                                      </p:cBhvr>
                                      <p:to>
                                        <p:strVal val="hidden"/>
                                      </p:to>
                                    </p:set>
                                  </p:childTnLst>
                                </p:cTn>
                              </p:par>
                              <p:par>
                                <p:cTn id="96" presetID="10" presetClass="exit" presetSubtype="0" fill="hold" nodeType="withEffect">
                                  <p:stCondLst>
                                    <p:cond delay="0"/>
                                  </p:stCondLst>
                                  <p:childTnLst>
                                    <p:animEffect transition="out" filter="fade">
                                      <p:cBhvr>
                                        <p:cTn id="97" dur="2000"/>
                                        <p:tgtEl>
                                          <p:spTgt spid="1259"/>
                                        </p:tgtEl>
                                      </p:cBhvr>
                                    </p:animEffect>
                                    <p:set>
                                      <p:cBhvr>
                                        <p:cTn id="98" dur="1" fill="hold">
                                          <p:stCondLst>
                                            <p:cond delay="1999"/>
                                          </p:stCondLst>
                                        </p:cTn>
                                        <p:tgtEl>
                                          <p:spTgt spid="1259"/>
                                        </p:tgtEl>
                                        <p:attrNameLst>
                                          <p:attrName>style.visibility</p:attrName>
                                        </p:attrNameLst>
                                      </p:cBhvr>
                                      <p:to>
                                        <p:strVal val="hidden"/>
                                      </p:to>
                                    </p:set>
                                  </p:childTnLst>
                                </p:cTn>
                              </p:par>
                              <p:par>
                                <p:cTn id="99" presetID="10" presetClass="exit" presetSubtype="0" fill="hold" nodeType="withEffect">
                                  <p:stCondLst>
                                    <p:cond delay="0"/>
                                  </p:stCondLst>
                                  <p:childTnLst>
                                    <p:animEffect transition="out" filter="fade">
                                      <p:cBhvr>
                                        <p:cTn id="100" dur="2000"/>
                                        <p:tgtEl>
                                          <p:spTgt spid="1382"/>
                                        </p:tgtEl>
                                      </p:cBhvr>
                                    </p:animEffect>
                                    <p:set>
                                      <p:cBhvr>
                                        <p:cTn id="101" dur="1" fill="hold">
                                          <p:stCondLst>
                                            <p:cond delay="1999"/>
                                          </p:stCondLst>
                                        </p:cTn>
                                        <p:tgtEl>
                                          <p:spTgt spid="1382"/>
                                        </p:tgtEl>
                                        <p:attrNameLst>
                                          <p:attrName>style.visibility</p:attrName>
                                        </p:attrNameLst>
                                      </p:cBhvr>
                                      <p:to>
                                        <p:strVal val="hidden"/>
                                      </p:to>
                                    </p:set>
                                  </p:childTnLst>
                                </p:cTn>
                              </p:par>
                              <p:par>
                                <p:cTn id="102" presetID="10" presetClass="exit" presetSubtype="0" fill="hold" nodeType="withEffect">
                                  <p:stCondLst>
                                    <p:cond delay="0"/>
                                  </p:stCondLst>
                                  <p:childTnLst>
                                    <p:animEffect transition="out" filter="fade">
                                      <p:cBhvr>
                                        <p:cTn id="103" dur="2000"/>
                                        <p:tgtEl>
                                          <p:spTgt spid="1505"/>
                                        </p:tgtEl>
                                      </p:cBhvr>
                                    </p:animEffect>
                                    <p:set>
                                      <p:cBhvr>
                                        <p:cTn id="104" dur="1" fill="hold">
                                          <p:stCondLst>
                                            <p:cond delay="1999"/>
                                          </p:stCondLst>
                                        </p:cTn>
                                        <p:tgtEl>
                                          <p:spTgt spid="1505"/>
                                        </p:tgtEl>
                                        <p:attrNameLst>
                                          <p:attrName>style.visibility</p:attrName>
                                        </p:attrNameLst>
                                      </p:cBhvr>
                                      <p:to>
                                        <p:strVal val="hidden"/>
                                      </p:to>
                                    </p:set>
                                  </p:childTnLst>
                                </p:cTn>
                              </p:par>
                              <p:par>
                                <p:cTn id="105" presetID="10" presetClass="exit" presetSubtype="0" fill="hold" nodeType="withEffect">
                                  <p:stCondLst>
                                    <p:cond delay="0"/>
                                  </p:stCondLst>
                                  <p:childTnLst>
                                    <p:animEffect transition="out" filter="fade">
                                      <p:cBhvr>
                                        <p:cTn id="106" dur="2000"/>
                                        <p:tgtEl>
                                          <p:spTgt spid="1628"/>
                                        </p:tgtEl>
                                      </p:cBhvr>
                                    </p:animEffect>
                                    <p:set>
                                      <p:cBhvr>
                                        <p:cTn id="107" dur="1" fill="hold">
                                          <p:stCondLst>
                                            <p:cond delay="1999"/>
                                          </p:stCondLst>
                                        </p:cTn>
                                        <p:tgtEl>
                                          <p:spTgt spid="1628"/>
                                        </p:tgtEl>
                                        <p:attrNameLst>
                                          <p:attrName>style.visibility</p:attrName>
                                        </p:attrNameLst>
                                      </p:cBhvr>
                                      <p:to>
                                        <p:strVal val="hidden"/>
                                      </p:to>
                                    </p:set>
                                  </p:childTnLst>
                                </p:cTn>
                              </p:par>
                            </p:childTnLst>
                          </p:cTn>
                        </p:par>
                        <p:par>
                          <p:cTn id="108" fill="hold" nodeType="afterGroup">
                            <p:stCondLst>
                              <p:cond delay="10000"/>
                            </p:stCondLst>
                            <p:childTnLst>
                              <p:par>
                                <p:cTn id="109" presetID="10" presetClass="entr" presetSubtype="0" fill="hold" grpId="0" nodeType="afterEffect">
                                  <p:stCondLst>
                                    <p:cond delay="0"/>
                                  </p:stCondLst>
                                  <p:childTnLst>
                                    <p:set>
                                      <p:cBhvr>
                                        <p:cTn id="110" dur="1" fill="hold">
                                          <p:stCondLst>
                                            <p:cond delay="0"/>
                                          </p:stCondLst>
                                        </p:cTn>
                                        <p:tgtEl>
                                          <p:spTgt spid="1857"/>
                                        </p:tgtEl>
                                        <p:attrNameLst>
                                          <p:attrName>style.visibility</p:attrName>
                                        </p:attrNameLst>
                                      </p:cBhvr>
                                      <p:to>
                                        <p:strVal val="visible"/>
                                      </p:to>
                                    </p:set>
                                    <p:animEffect transition="in" filter="fade">
                                      <p:cBhvr>
                                        <p:cTn id="111" dur="2000"/>
                                        <p:tgtEl>
                                          <p:spTgt spid="1857"/>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1858"/>
                                        </p:tgtEl>
                                        <p:attrNameLst>
                                          <p:attrName>style.visibility</p:attrName>
                                        </p:attrNameLst>
                                      </p:cBhvr>
                                      <p:to>
                                        <p:strVal val="visible"/>
                                      </p:to>
                                    </p:set>
                                    <p:animEffect transition="in" filter="fade">
                                      <p:cBhvr>
                                        <p:cTn id="114" dur="2000"/>
                                        <p:tgtEl>
                                          <p:spTgt spid="1858"/>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1859"/>
                                        </p:tgtEl>
                                        <p:attrNameLst>
                                          <p:attrName>style.visibility</p:attrName>
                                        </p:attrNameLst>
                                      </p:cBhvr>
                                      <p:to>
                                        <p:strVal val="visible"/>
                                      </p:to>
                                    </p:set>
                                    <p:animEffect transition="in" filter="fade">
                                      <p:cBhvr>
                                        <p:cTn id="117" dur="2000"/>
                                        <p:tgtEl>
                                          <p:spTgt spid="1859"/>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1860"/>
                                        </p:tgtEl>
                                        <p:attrNameLst>
                                          <p:attrName>style.visibility</p:attrName>
                                        </p:attrNameLst>
                                      </p:cBhvr>
                                      <p:to>
                                        <p:strVal val="visible"/>
                                      </p:to>
                                    </p:set>
                                    <p:animEffect transition="in" filter="fade">
                                      <p:cBhvr>
                                        <p:cTn id="120" dur="2000"/>
                                        <p:tgtEl>
                                          <p:spTgt spid="1860"/>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1861"/>
                                        </p:tgtEl>
                                        <p:attrNameLst>
                                          <p:attrName>style.visibility</p:attrName>
                                        </p:attrNameLst>
                                      </p:cBhvr>
                                      <p:to>
                                        <p:strVal val="visible"/>
                                      </p:to>
                                    </p:set>
                                    <p:animEffect transition="in" filter="fade">
                                      <p:cBhvr>
                                        <p:cTn id="123" dur="2000"/>
                                        <p:tgtEl>
                                          <p:spTgt spid="1861"/>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1862"/>
                                        </p:tgtEl>
                                        <p:attrNameLst>
                                          <p:attrName>style.visibility</p:attrName>
                                        </p:attrNameLst>
                                      </p:cBhvr>
                                      <p:to>
                                        <p:strVal val="visible"/>
                                      </p:to>
                                    </p:set>
                                    <p:animEffect transition="in" filter="fade">
                                      <p:cBhvr>
                                        <p:cTn id="126" dur="2000"/>
                                        <p:tgtEl>
                                          <p:spTgt spid="1862"/>
                                        </p:tgtEl>
                                      </p:cBhvr>
                                    </p:animEffect>
                                  </p:childTnLst>
                                </p:cTn>
                              </p:par>
                              <p:par>
                                <p:cTn id="127" presetID="10" presetClass="exit" presetSubtype="0" fill="hold" grpId="0" nodeType="withEffect">
                                  <p:stCondLst>
                                    <p:cond delay="0"/>
                                  </p:stCondLst>
                                  <p:childTnLst>
                                    <p:animEffect transition="out" filter="fade">
                                      <p:cBhvr>
                                        <p:cTn id="128" dur="3000"/>
                                        <p:tgtEl>
                                          <p:spTgt spid="1863"/>
                                        </p:tgtEl>
                                      </p:cBhvr>
                                    </p:animEffect>
                                    <p:set>
                                      <p:cBhvr>
                                        <p:cTn id="129" dur="1" fill="hold">
                                          <p:stCondLst>
                                            <p:cond delay="2999"/>
                                          </p:stCondLst>
                                        </p:cTn>
                                        <p:tgtEl>
                                          <p:spTgt spid="186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7" grpId="0" animBg="1"/>
      <p:bldP spid="1858" grpId="0"/>
      <p:bldP spid="1859" grpId="0" animBg="1"/>
      <p:bldP spid="1860" grpId="0"/>
      <p:bldP spid="1861" grpId="0" animBg="1"/>
      <p:bldP spid="1862" grpId="0"/>
      <p:bldP spid="186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Quality – What can you do to help?</a:t>
            </a:r>
            <a:endParaRPr lang="en-US" dirty="0"/>
          </a:p>
        </p:txBody>
      </p:sp>
      <p:sp>
        <p:nvSpPr>
          <p:cNvPr id="3" name="Content Placeholder 2"/>
          <p:cNvSpPr>
            <a:spLocks noGrp="1"/>
          </p:cNvSpPr>
          <p:nvPr>
            <p:ph idx="1"/>
          </p:nvPr>
        </p:nvSpPr>
        <p:spPr>
          <a:xfrm>
            <a:off x="549275" y="2362201"/>
            <a:ext cx="8042276" cy="3581400"/>
          </a:xfrm>
        </p:spPr>
        <p:txBody>
          <a:bodyPr>
            <a:normAutofit fontScale="77500" lnSpcReduction="20000"/>
          </a:bodyPr>
          <a:lstStyle/>
          <a:p>
            <a:r>
              <a:rPr lang="en-US" dirty="0" smtClean="0"/>
              <a:t>Managing our shoreline</a:t>
            </a:r>
          </a:p>
          <a:p>
            <a:pPr lvl="1"/>
            <a:r>
              <a:rPr lang="en-US" dirty="0" smtClean="0"/>
              <a:t>Buffer Strip to strengthen bank/filter natural nutrient flow into the water</a:t>
            </a:r>
          </a:p>
          <a:p>
            <a:pPr lvl="1"/>
            <a:r>
              <a:rPr lang="en-US" dirty="0" smtClean="0"/>
              <a:t>Reduce nutrient use, especially near the water</a:t>
            </a:r>
          </a:p>
          <a:p>
            <a:r>
              <a:rPr lang="en-US" dirty="0" smtClean="0"/>
              <a:t>Keep the street drains free of debris</a:t>
            </a:r>
          </a:p>
          <a:p>
            <a:pPr lvl="1"/>
            <a:r>
              <a:rPr lang="en-US" dirty="0" smtClean="0"/>
              <a:t>Storm water run-off contributes a significant amount of nutrients</a:t>
            </a:r>
          </a:p>
          <a:p>
            <a:r>
              <a:rPr lang="en-US" dirty="0" smtClean="0"/>
              <a:t>Pick up litter along the shoreline/in the water</a:t>
            </a:r>
          </a:p>
          <a:p>
            <a:r>
              <a:rPr lang="en-US" dirty="0" smtClean="0"/>
              <a:t>Don’t use phosphorous in lawn treatment</a:t>
            </a:r>
          </a:p>
          <a:p>
            <a:r>
              <a:rPr lang="en-US" dirty="0" smtClean="0"/>
              <a:t>Consider aerating your lawn on a regular basis</a:t>
            </a:r>
            <a:endParaRPr lang="en-US" dirty="0"/>
          </a:p>
        </p:txBody>
      </p:sp>
      <p:sp>
        <p:nvSpPr>
          <p:cNvPr id="4" name="TextBox 3"/>
          <p:cNvSpPr txBox="1"/>
          <p:nvPr/>
        </p:nvSpPr>
        <p:spPr>
          <a:xfrm>
            <a:off x="1066801" y="1676400"/>
            <a:ext cx="6781800" cy="707886"/>
          </a:xfrm>
          <a:prstGeom prst="rect">
            <a:avLst/>
          </a:prstGeom>
          <a:noFill/>
        </p:spPr>
        <p:txBody>
          <a:bodyPr wrap="square" rtlCol="0">
            <a:spAutoFit/>
          </a:bodyPr>
          <a:lstStyle/>
          <a:p>
            <a:pPr algn="ctr"/>
            <a:r>
              <a:rPr lang="en-US" sz="2000" dirty="0" smtClean="0">
                <a:solidFill>
                  <a:srgbClr val="660066"/>
                </a:solidFill>
              </a:rPr>
              <a:t>We all know what the issues are with the lake and creek, but what can we do today to help?</a:t>
            </a:r>
            <a:endParaRPr lang="en-US" sz="2000" dirty="0">
              <a:solidFill>
                <a:srgbClr val="660066"/>
              </a:solidFill>
            </a:endParaRPr>
          </a:p>
        </p:txBody>
      </p:sp>
      <p:sp>
        <p:nvSpPr>
          <p:cNvPr id="5" name="Date Placeholder 4"/>
          <p:cNvSpPr>
            <a:spLocks noGrp="1"/>
          </p:cNvSpPr>
          <p:nvPr>
            <p:ph type="dt" sz="half" idx="10"/>
          </p:nvPr>
        </p:nvSpPr>
        <p:spPr/>
        <p:txBody>
          <a:bodyPr/>
          <a:lstStyle/>
          <a:p>
            <a:fld id="{AC5BF2EB-AE1B-A84A-AA86-30774A19AEBB}" type="datetime1">
              <a:rPr lang="en-US" smtClean="0"/>
              <a:pPr/>
              <a:t>5/1/2012</a:t>
            </a:fld>
            <a:endParaRPr lang="en-US"/>
          </a:p>
        </p:txBody>
      </p:sp>
      <p:sp>
        <p:nvSpPr>
          <p:cNvPr id="6" name="Footer Placeholder 5"/>
          <p:cNvSpPr>
            <a:spLocks noGrp="1"/>
          </p:cNvSpPr>
          <p:nvPr>
            <p:ph type="ftr" sz="quarter" idx="11"/>
          </p:nvPr>
        </p:nvSpPr>
        <p:spPr/>
        <p:txBody>
          <a:bodyPr/>
          <a:lstStyle/>
          <a:p>
            <a:pPr>
              <a:defRPr/>
            </a:pPr>
            <a:r>
              <a:rPr lang="en-US" smtClean="0"/>
              <a:t>www.ricelakemn.com</a:t>
            </a:r>
            <a:endParaRPr lang="en-US"/>
          </a:p>
        </p:txBody>
      </p:sp>
      <p:sp>
        <p:nvSpPr>
          <p:cNvPr id="7" name="Slide Number Placeholder 6"/>
          <p:cNvSpPr>
            <a:spLocks noGrp="1"/>
          </p:cNvSpPr>
          <p:nvPr>
            <p:ph type="sldNum" sz="quarter" idx="12"/>
          </p:nvPr>
        </p:nvSpPr>
        <p:spPr/>
        <p:txBody>
          <a:bodyPr/>
          <a:lstStyle/>
          <a:p>
            <a:fld id="{6CCE1825-9CC3-A34F-A8F3-A9C8F73853E2}" type="slidenum">
              <a:rPr lang="en-US" smtClean="0"/>
              <a:pPr/>
              <a:t>23</a:t>
            </a:fld>
            <a:endParaRPr lang="en-US"/>
          </a:p>
        </p:txBody>
      </p:sp>
    </p:spTree>
    <p:extLst>
      <p:ext uri="{BB962C8B-B14F-4D97-AF65-F5344CB8AC3E}">
        <p14:creationId xmlns:p14="http://schemas.microsoft.com/office/powerpoint/2010/main" val="14353138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Impaired Waters Project Plan</a:t>
            </a:r>
            <a:endParaRPr lang="en-US" dirty="0"/>
          </a:p>
        </p:txBody>
      </p:sp>
      <p:sp>
        <p:nvSpPr>
          <p:cNvPr id="3" name="Content Placeholder 2"/>
          <p:cNvSpPr>
            <a:spLocks noGrp="1"/>
          </p:cNvSpPr>
          <p:nvPr>
            <p:ph idx="1"/>
          </p:nvPr>
        </p:nvSpPr>
        <p:spPr>
          <a:xfrm>
            <a:off x="549275" y="1600201"/>
            <a:ext cx="8042276" cy="2438399"/>
          </a:xfrm>
        </p:spPr>
        <p:txBody>
          <a:bodyPr/>
          <a:lstStyle/>
          <a:p>
            <a:pPr>
              <a:defRPr/>
            </a:pPr>
            <a:r>
              <a:rPr lang="en-US" sz="2800" dirty="0"/>
              <a:t>Elm Creek Watershed 5-Year Project Plan</a:t>
            </a:r>
          </a:p>
          <a:p>
            <a:pPr lvl="1">
              <a:defRPr/>
            </a:pPr>
            <a:r>
              <a:rPr lang="en-US" sz="2400" dirty="0"/>
              <a:t>Presented by Rich Brasch (Manager of Water Resources at</a:t>
            </a:r>
            <a:r>
              <a:rPr lang="en-US" dirty="0"/>
              <a:t> </a:t>
            </a:r>
            <a:r>
              <a:rPr lang="en-US" sz="2400" dirty="0"/>
              <a:t>Three Rivers Parks District)</a:t>
            </a:r>
          </a:p>
          <a:p>
            <a:pPr lvl="2">
              <a:defRPr/>
            </a:pPr>
            <a:r>
              <a:rPr lang="en-US" dirty="0"/>
              <a:t>Project update</a:t>
            </a:r>
          </a:p>
          <a:p>
            <a:pPr lvl="2">
              <a:defRPr/>
            </a:pPr>
            <a:r>
              <a:rPr lang="en-US" dirty="0"/>
              <a:t>What does this mean to Rice Lake and the surrounding area?</a:t>
            </a:r>
          </a:p>
          <a:p>
            <a:endParaRPr lang="en-US" dirty="0"/>
          </a:p>
        </p:txBody>
      </p:sp>
      <p:pic>
        <p:nvPicPr>
          <p:cNvPr id="4" name="Picture 8" descr="elm-creekWatershedMap"/>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600200" y="4191000"/>
            <a:ext cx="182761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Rice Lake Aerial 9-2008"/>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419600" y="4057650"/>
            <a:ext cx="34290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p:cNvCxnSpPr/>
          <p:nvPr/>
        </p:nvCxnSpPr>
        <p:spPr bwMode="auto">
          <a:xfrm flipH="1">
            <a:off x="2819400" y="4724400"/>
            <a:ext cx="2209800" cy="685800"/>
          </a:xfrm>
          <a:prstGeom prst="straightConnector1">
            <a:avLst/>
          </a:prstGeom>
          <a:solidFill>
            <a:schemeClr val="accent1"/>
          </a:solidFill>
          <a:ln w="25400" cap="flat" cmpd="sng" algn="ctr">
            <a:solidFill>
              <a:schemeClr val="accent2">
                <a:lumMod val="60000"/>
                <a:lumOff val="40000"/>
              </a:schemeClr>
            </a:solidFill>
            <a:prstDash val="solid"/>
            <a:round/>
            <a:headEnd type="none" w="med" len="med"/>
            <a:tailEnd type="arrow"/>
          </a:ln>
          <a:effectLst/>
        </p:spPr>
      </p:cxnSp>
      <p:sp>
        <p:nvSpPr>
          <p:cNvPr id="8" name="Date Placeholder 7"/>
          <p:cNvSpPr>
            <a:spLocks noGrp="1"/>
          </p:cNvSpPr>
          <p:nvPr>
            <p:ph type="dt" sz="half" idx="10"/>
          </p:nvPr>
        </p:nvSpPr>
        <p:spPr/>
        <p:txBody>
          <a:bodyPr/>
          <a:lstStyle/>
          <a:p>
            <a:fld id="{AC85A6C5-8C8D-2249-A7ED-C6A356BD726F}" type="datetime1">
              <a:rPr lang="en-US" smtClean="0"/>
              <a:pPr/>
              <a:t>5/1/2012</a:t>
            </a:fld>
            <a:endParaRPr lang="en-US" dirty="0"/>
          </a:p>
        </p:txBody>
      </p:sp>
      <p:sp>
        <p:nvSpPr>
          <p:cNvPr id="9" name="Footer Placeholder 8"/>
          <p:cNvSpPr>
            <a:spLocks noGrp="1"/>
          </p:cNvSpPr>
          <p:nvPr>
            <p:ph type="ftr" sz="quarter" idx="11"/>
          </p:nvPr>
        </p:nvSpPr>
        <p:spPr/>
        <p:txBody>
          <a:bodyPr/>
          <a:lstStyle/>
          <a:p>
            <a:pPr>
              <a:defRPr/>
            </a:pPr>
            <a:r>
              <a:rPr lang="en-US" dirty="0" smtClean="0"/>
              <a:t>www.ricelakemn.com</a:t>
            </a:r>
            <a:endParaRPr lang="en-US" dirty="0"/>
          </a:p>
        </p:txBody>
      </p:sp>
      <p:sp>
        <p:nvSpPr>
          <p:cNvPr id="10" name="Slide Number Placeholder 9"/>
          <p:cNvSpPr>
            <a:spLocks noGrp="1"/>
          </p:cNvSpPr>
          <p:nvPr>
            <p:ph type="sldNum" sz="quarter" idx="12"/>
          </p:nvPr>
        </p:nvSpPr>
        <p:spPr/>
        <p:txBody>
          <a:bodyPr/>
          <a:lstStyle/>
          <a:p>
            <a:fld id="{6CCE1825-9CC3-A34F-A8F3-A9C8F73853E2}" type="slidenum">
              <a:rPr lang="en-US" smtClean="0"/>
              <a:pPr/>
              <a:t>24</a:t>
            </a:fld>
            <a:endParaRPr lang="en-US" dirty="0"/>
          </a:p>
        </p:txBody>
      </p:sp>
    </p:spTree>
    <p:extLst>
      <p:ext uri="{BB962C8B-B14F-4D97-AF65-F5344CB8AC3E}">
        <p14:creationId xmlns:p14="http://schemas.microsoft.com/office/powerpoint/2010/main" val="35695198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 the Team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Board Membership</a:t>
            </a:r>
          </a:p>
          <a:p>
            <a:pPr marL="0" indent="0">
              <a:buNone/>
            </a:pPr>
            <a:r>
              <a:rPr lang="en-US" dirty="0" smtClean="0"/>
              <a:t>	Or</a:t>
            </a:r>
          </a:p>
          <a:p>
            <a:r>
              <a:rPr lang="en-US" dirty="0" smtClean="0"/>
              <a:t>Task Teams (Committees)</a:t>
            </a:r>
          </a:p>
          <a:p>
            <a:pPr lvl="1"/>
            <a:r>
              <a:rPr lang="en-US" dirty="0" smtClean="0"/>
              <a:t>Lake Management Task Team</a:t>
            </a:r>
          </a:p>
          <a:p>
            <a:pPr lvl="1"/>
            <a:r>
              <a:rPr lang="en-US" dirty="0" smtClean="0"/>
              <a:t>Membership/Fundraising/Media Team</a:t>
            </a:r>
          </a:p>
          <a:p>
            <a:pPr lvl="1"/>
            <a:endParaRPr lang="en-US" dirty="0"/>
          </a:p>
          <a:p>
            <a:pPr marL="349250" lvl="1" indent="0">
              <a:buNone/>
            </a:pPr>
            <a:r>
              <a:rPr lang="en-US" dirty="0" smtClean="0"/>
              <a:t>Go to RLAA website (</a:t>
            </a:r>
            <a:r>
              <a:rPr lang="en-US" dirty="0" smtClean="0">
                <a:hlinkClick r:id="rId2"/>
              </a:rPr>
              <a:t>http://ricelakemn.com</a:t>
            </a:r>
            <a:r>
              <a:rPr lang="en-US" dirty="0" smtClean="0"/>
              <a:t>) to learn more about the various projects the lake association has done in the past and what is planned for the future.</a:t>
            </a:r>
          </a:p>
          <a:p>
            <a:pPr marL="349250" lvl="1" indent="0">
              <a:buNone/>
            </a:pPr>
            <a:r>
              <a:rPr lang="en-US" dirty="0" smtClean="0"/>
              <a:t>If you would like to be a part of these teams, please feel free to signup today at our meeting (Sign-up sheets are in the back of this meeting room – please sign up) or contact us by email at ricelakeassoc@comcast.net.</a:t>
            </a:r>
          </a:p>
          <a:p>
            <a:pPr marL="349250" lvl="1" indent="0">
              <a:buNone/>
            </a:pPr>
            <a:endParaRPr lang="en-US" dirty="0"/>
          </a:p>
        </p:txBody>
      </p:sp>
      <p:sp>
        <p:nvSpPr>
          <p:cNvPr id="4" name="Date Placeholder 3"/>
          <p:cNvSpPr>
            <a:spLocks noGrp="1"/>
          </p:cNvSpPr>
          <p:nvPr>
            <p:ph type="dt" sz="half" idx="10"/>
          </p:nvPr>
        </p:nvSpPr>
        <p:spPr/>
        <p:txBody>
          <a:bodyPr/>
          <a:lstStyle/>
          <a:p>
            <a:fld id="{56235EDF-0777-944A-A44B-B334437F0EA4}" type="datetime1">
              <a:rPr lang="en-US" smtClean="0"/>
              <a:pPr/>
              <a:t>5/1/2012</a:t>
            </a:fld>
            <a:endParaRPr lang="en-US"/>
          </a:p>
        </p:txBody>
      </p:sp>
      <p:sp>
        <p:nvSpPr>
          <p:cNvPr id="5" name="Footer Placeholder 4"/>
          <p:cNvSpPr>
            <a:spLocks noGrp="1"/>
          </p:cNvSpPr>
          <p:nvPr>
            <p:ph type="ftr" sz="quarter" idx="11"/>
          </p:nvPr>
        </p:nvSpPr>
        <p:spPr/>
        <p:txBody>
          <a:bodyPr/>
          <a:lstStyle/>
          <a:p>
            <a:pPr>
              <a:defRPr/>
            </a:pPr>
            <a:r>
              <a:rPr lang="en-US" smtClean="0"/>
              <a:t>www.ricelakemn.com</a:t>
            </a:r>
            <a:endParaRPr lang="en-US"/>
          </a:p>
        </p:txBody>
      </p:sp>
      <p:sp>
        <p:nvSpPr>
          <p:cNvPr id="6" name="Slide Number Placeholder 5"/>
          <p:cNvSpPr>
            <a:spLocks noGrp="1"/>
          </p:cNvSpPr>
          <p:nvPr>
            <p:ph type="sldNum" sz="quarter" idx="12"/>
          </p:nvPr>
        </p:nvSpPr>
        <p:spPr/>
        <p:txBody>
          <a:bodyPr/>
          <a:lstStyle/>
          <a:p>
            <a:fld id="{6CCE1825-9CC3-A34F-A8F3-A9C8F73853E2}" type="slidenum">
              <a:rPr lang="en-US" smtClean="0"/>
              <a:pPr/>
              <a:t>25</a:t>
            </a:fld>
            <a:endParaRPr lang="en-US"/>
          </a:p>
        </p:txBody>
      </p:sp>
    </p:spTree>
    <p:extLst>
      <p:ext uri="{BB962C8B-B14F-4D97-AF65-F5344CB8AC3E}">
        <p14:creationId xmlns:p14="http://schemas.microsoft.com/office/powerpoint/2010/main" val="38557401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RLAA Membership</a:t>
            </a:r>
            <a:endParaRPr lang="en-US" dirty="0"/>
          </a:p>
        </p:txBody>
      </p:sp>
      <p:sp>
        <p:nvSpPr>
          <p:cNvPr id="3" name="Content Placeholder 2"/>
          <p:cNvSpPr>
            <a:spLocks noGrp="1"/>
          </p:cNvSpPr>
          <p:nvPr>
            <p:ph idx="1"/>
          </p:nvPr>
        </p:nvSpPr>
        <p:spPr/>
        <p:txBody>
          <a:bodyPr/>
          <a:lstStyle/>
          <a:p>
            <a:r>
              <a:rPr lang="en-US" dirty="0" smtClean="0"/>
              <a:t>We need more members</a:t>
            </a:r>
          </a:p>
          <a:p>
            <a:pPr lvl="1"/>
            <a:r>
              <a:rPr lang="en-US" dirty="0" smtClean="0"/>
              <a:t>To fund and manage projects</a:t>
            </a:r>
          </a:p>
          <a:p>
            <a:pPr lvl="1"/>
            <a:r>
              <a:rPr lang="en-US" dirty="0" smtClean="0"/>
              <a:t>To liaise with other organizations (other lake associations, DNR, MG Park &amp; Rec, etc.)</a:t>
            </a:r>
          </a:p>
          <a:p>
            <a:pPr lvl="1"/>
            <a:r>
              <a:rPr lang="en-US" dirty="0" smtClean="0"/>
              <a:t>To enhance communication </a:t>
            </a:r>
            <a:endParaRPr lang="en-US" dirty="0"/>
          </a:p>
          <a:p>
            <a:pPr lvl="1"/>
            <a:r>
              <a:rPr lang="en-US" dirty="0" smtClean="0"/>
              <a:t>To become better known in the MG community</a:t>
            </a:r>
          </a:p>
          <a:p>
            <a:pPr marL="349250" lvl="1" indent="0">
              <a:buNone/>
            </a:pPr>
            <a:r>
              <a:rPr lang="en-US" dirty="0" smtClean="0"/>
              <a:t>Overall:  to improve the natural beauty and quality of Rice Lake to make it a greater asset to the community.</a:t>
            </a:r>
            <a:endParaRPr lang="en-US" dirty="0"/>
          </a:p>
        </p:txBody>
      </p:sp>
      <p:sp>
        <p:nvSpPr>
          <p:cNvPr id="4" name="Date Placeholder 3"/>
          <p:cNvSpPr>
            <a:spLocks noGrp="1"/>
          </p:cNvSpPr>
          <p:nvPr>
            <p:ph type="dt" sz="half" idx="10"/>
          </p:nvPr>
        </p:nvSpPr>
        <p:spPr/>
        <p:txBody>
          <a:bodyPr/>
          <a:lstStyle/>
          <a:p>
            <a:fld id="{D4E05F54-CF5F-334F-B804-5917EBBE76ED}" type="datetime1">
              <a:rPr lang="en-US" smtClean="0"/>
              <a:pPr/>
              <a:t>5/1/2012</a:t>
            </a:fld>
            <a:endParaRPr lang="en-US"/>
          </a:p>
        </p:txBody>
      </p:sp>
      <p:sp>
        <p:nvSpPr>
          <p:cNvPr id="5" name="Footer Placeholder 4"/>
          <p:cNvSpPr>
            <a:spLocks noGrp="1"/>
          </p:cNvSpPr>
          <p:nvPr>
            <p:ph type="ftr" sz="quarter" idx="11"/>
          </p:nvPr>
        </p:nvSpPr>
        <p:spPr/>
        <p:txBody>
          <a:bodyPr/>
          <a:lstStyle/>
          <a:p>
            <a:pPr>
              <a:defRPr/>
            </a:pPr>
            <a:r>
              <a:rPr lang="en-US" smtClean="0"/>
              <a:t>www.ricelakemn.com</a:t>
            </a:r>
            <a:endParaRPr lang="en-US"/>
          </a:p>
        </p:txBody>
      </p:sp>
      <p:sp>
        <p:nvSpPr>
          <p:cNvPr id="6" name="Slide Number Placeholder 5"/>
          <p:cNvSpPr>
            <a:spLocks noGrp="1"/>
          </p:cNvSpPr>
          <p:nvPr>
            <p:ph type="sldNum" sz="quarter" idx="12"/>
          </p:nvPr>
        </p:nvSpPr>
        <p:spPr/>
        <p:txBody>
          <a:bodyPr/>
          <a:lstStyle/>
          <a:p>
            <a:fld id="{6CCE1825-9CC3-A34F-A8F3-A9C8F73853E2}" type="slidenum">
              <a:rPr lang="en-US" smtClean="0"/>
              <a:pPr/>
              <a:t>26</a:t>
            </a:fld>
            <a:endParaRPr lang="en-US"/>
          </a:p>
        </p:txBody>
      </p:sp>
    </p:spTree>
    <p:extLst>
      <p:ext uri="{BB962C8B-B14F-4D97-AF65-F5344CB8AC3E}">
        <p14:creationId xmlns:p14="http://schemas.microsoft.com/office/powerpoint/2010/main" val="36637711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we increase membership and funding?</a:t>
            </a:r>
            <a:endParaRPr lang="en-US" dirty="0"/>
          </a:p>
        </p:txBody>
      </p:sp>
      <p:sp>
        <p:nvSpPr>
          <p:cNvPr id="3" name="Content Placeholder 2"/>
          <p:cNvSpPr>
            <a:spLocks noGrp="1"/>
          </p:cNvSpPr>
          <p:nvPr>
            <p:ph idx="1"/>
          </p:nvPr>
        </p:nvSpPr>
        <p:spPr/>
        <p:txBody>
          <a:bodyPr>
            <a:normAutofit fontScale="92500"/>
          </a:bodyPr>
          <a:lstStyle/>
          <a:p>
            <a:r>
              <a:rPr lang="en-US" dirty="0" smtClean="0"/>
              <a:t>A example could be Plymouth – their fee of $5 per month on the water bill – presently not possible because MG has a General Fund</a:t>
            </a:r>
          </a:p>
          <a:p>
            <a:r>
              <a:rPr lang="en-US" dirty="0" smtClean="0"/>
              <a:t>Increase membership – all three levels, including “Friends of Rice Lake”</a:t>
            </a:r>
          </a:p>
          <a:p>
            <a:r>
              <a:rPr lang="en-US" dirty="0" smtClean="0"/>
              <a:t>Other Fundraising ideas:</a:t>
            </a:r>
          </a:p>
          <a:p>
            <a:pPr lvl="1"/>
            <a:r>
              <a:rPr lang="en-US" dirty="0" smtClean="0"/>
              <a:t>Table at Maple Grove Days</a:t>
            </a:r>
          </a:p>
          <a:p>
            <a:pPr lvl="1"/>
            <a:r>
              <a:rPr lang="en-US" dirty="0" smtClean="0"/>
              <a:t>Information box on the trail</a:t>
            </a:r>
          </a:p>
          <a:p>
            <a:pPr lvl="1"/>
            <a:r>
              <a:rPr lang="en-US" dirty="0" smtClean="0"/>
              <a:t>Occasional table giving out info on a Sunday afternoon</a:t>
            </a:r>
          </a:p>
          <a:p>
            <a:pPr lvl="1"/>
            <a:r>
              <a:rPr lang="en-US" dirty="0" smtClean="0"/>
              <a:t>Grants?</a:t>
            </a:r>
          </a:p>
          <a:p>
            <a:endParaRPr lang="en-US" dirty="0"/>
          </a:p>
        </p:txBody>
      </p:sp>
      <p:sp>
        <p:nvSpPr>
          <p:cNvPr id="4" name="Date Placeholder 3"/>
          <p:cNvSpPr>
            <a:spLocks noGrp="1"/>
          </p:cNvSpPr>
          <p:nvPr>
            <p:ph type="dt" sz="half" idx="10"/>
          </p:nvPr>
        </p:nvSpPr>
        <p:spPr/>
        <p:txBody>
          <a:bodyPr/>
          <a:lstStyle/>
          <a:p>
            <a:fld id="{8A25F99D-6BC7-7646-87D6-643A99E5473F}"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27</a:t>
            </a:fld>
            <a:endParaRPr lang="en-US" dirty="0"/>
          </a:p>
        </p:txBody>
      </p:sp>
    </p:spTree>
    <p:extLst>
      <p:ext uri="{BB962C8B-B14F-4D97-AF65-F5344CB8AC3E}">
        <p14:creationId xmlns:p14="http://schemas.microsoft.com/office/powerpoint/2010/main" val="19027102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Member Elections</a:t>
            </a:r>
            <a:endParaRPr lang="en-US" dirty="0"/>
          </a:p>
        </p:txBody>
      </p:sp>
      <p:sp>
        <p:nvSpPr>
          <p:cNvPr id="3" name="Content Placeholder 2"/>
          <p:cNvSpPr>
            <a:spLocks noGrp="1"/>
          </p:cNvSpPr>
          <p:nvPr>
            <p:ph idx="1"/>
          </p:nvPr>
        </p:nvSpPr>
        <p:spPr/>
        <p:txBody>
          <a:bodyPr/>
          <a:lstStyle/>
          <a:p>
            <a:r>
              <a:rPr lang="en-US" dirty="0" smtClean="0"/>
              <a:t>Solicit nominations for expired terms</a:t>
            </a:r>
          </a:p>
          <a:p>
            <a:pPr lvl="1"/>
            <a:r>
              <a:rPr lang="en-US" dirty="0" smtClean="0"/>
              <a:t>Rick Stulac</a:t>
            </a:r>
          </a:p>
          <a:p>
            <a:pPr lvl="1"/>
            <a:r>
              <a:rPr lang="en-US" dirty="0" smtClean="0"/>
              <a:t>Scott Roeglin</a:t>
            </a:r>
          </a:p>
          <a:p>
            <a:pPr lvl="1"/>
            <a:r>
              <a:rPr lang="en-US" dirty="0" smtClean="0"/>
              <a:t>Bill Kidder</a:t>
            </a:r>
          </a:p>
          <a:p>
            <a:r>
              <a:rPr lang="en-US" dirty="0" smtClean="0"/>
              <a:t>Accept nominations for new board members</a:t>
            </a:r>
          </a:p>
          <a:p>
            <a:pPr lvl="1"/>
            <a:r>
              <a:rPr lang="en-US" dirty="0" smtClean="0"/>
              <a:t>3-year term</a:t>
            </a:r>
          </a:p>
          <a:p>
            <a:pPr lvl="1"/>
            <a:r>
              <a:rPr lang="en-US" dirty="0" smtClean="0"/>
              <a:t>Open to any RLAA member</a:t>
            </a:r>
            <a:endParaRPr lang="en-US" dirty="0"/>
          </a:p>
        </p:txBody>
      </p:sp>
      <p:sp>
        <p:nvSpPr>
          <p:cNvPr id="4" name="Date Placeholder 3"/>
          <p:cNvSpPr>
            <a:spLocks noGrp="1"/>
          </p:cNvSpPr>
          <p:nvPr>
            <p:ph type="dt" sz="half" idx="10"/>
          </p:nvPr>
        </p:nvSpPr>
        <p:spPr/>
        <p:txBody>
          <a:bodyPr/>
          <a:lstStyle/>
          <a:p>
            <a:fld id="{19813E70-2671-5F40-827B-2B83793D409D}"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28</a:t>
            </a:fld>
            <a:endParaRPr lang="en-US" dirty="0"/>
          </a:p>
        </p:txBody>
      </p:sp>
    </p:spTree>
    <p:extLst>
      <p:ext uri="{BB962C8B-B14F-4D97-AF65-F5344CB8AC3E}">
        <p14:creationId xmlns:p14="http://schemas.microsoft.com/office/powerpoint/2010/main" val="22363478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Drawings!</a:t>
            </a:r>
            <a:endParaRPr lang="en-US" dirty="0"/>
          </a:p>
        </p:txBody>
      </p:sp>
      <p:sp>
        <p:nvSpPr>
          <p:cNvPr id="5" name="Content Placeholder 4"/>
          <p:cNvSpPr>
            <a:spLocks noGrp="1"/>
          </p:cNvSpPr>
          <p:nvPr>
            <p:ph idx="1"/>
          </p:nvPr>
        </p:nvSpPr>
        <p:spPr/>
        <p:txBody>
          <a:bodyPr/>
          <a:lstStyle/>
          <a:p>
            <a:r>
              <a:rPr lang="en-US" dirty="0" smtClean="0"/>
              <a:t>1</a:t>
            </a:r>
            <a:r>
              <a:rPr lang="en-US" baseline="30000" dirty="0" smtClean="0"/>
              <a:t>st</a:t>
            </a:r>
            <a:r>
              <a:rPr lang="en-US" dirty="0" smtClean="0"/>
              <a:t> place winner – </a:t>
            </a:r>
            <a:r>
              <a:rPr lang="en-US" dirty="0" err="1" smtClean="0"/>
              <a:t>iPad</a:t>
            </a:r>
            <a:r>
              <a:rPr lang="en-US" dirty="0" smtClean="0"/>
              <a:t> </a:t>
            </a:r>
            <a:r>
              <a:rPr lang="en-US" dirty="0" smtClean="0"/>
              <a:t>2</a:t>
            </a:r>
          </a:p>
          <a:p>
            <a:r>
              <a:rPr lang="en-US" dirty="0" smtClean="0"/>
              <a:t>Other winners</a:t>
            </a:r>
          </a:p>
          <a:p>
            <a:pPr lvl="1"/>
            <a:r>
              <a:rPr lang="en-US" dirty="0" smtClean="0"/>
              <a:t>Gift Certificate #1</a:t>
            </a:r>
          </a:p>
          <a:p>
            <a:pPr lvl="1"/>
            <a:r>
              <a:rPr lang="en-US" dirty="0" smtClean="0"/>
              <a:t>Gift Certificate #2</a:t>
            </a:r>
          </a:p>
          <a:p>
            <a:pPr lvl="1"/>
            <a:r>
              <a:rPr lang="en-US" dirty="0" smtClean="0"/>
              <a:t>Gift Certificate #3</a:t>
            </a:r>
          </a:p>
          <a:p>
            <a:pPr lvl="1"/>
            <a:r>
              <a:rPr lang="en-US" dirty="0" smtClean="0"/>
              <a:t>Gift Certificate #4</a:t>
            </a:r>
          </a:p>
          <a:p>
            <a:pPr lvl="1"/>
            <a:r>
              <a:rPr lang="en-US" dirty="0" smtClean="0"/>
              <a:t>Gift Certificate #5</a:t>
            </a:r>
            <a:endParaRPr lang="en-US" dirty="0"/>
          </a:p>
        </p:txBody>
      </p:sp>
      <p:sp>
        <p:nvSpPr>
          <p:cNvPr id="6" name="Date Placeholder 5"/>
          <p:cNvSpPr>
            <a:spLocks noGrp="1"/>
          </p:cNvSpPr>
          <p:nvPr>
            <p:ph type="dt" sz="half" idx="10"/>
          </p:nvPr>
        </p:nvSpPr>
        <p:spPr/>
        <p:txBody>
          <a:bodyPr/>
          <a:lstStyle/>
          <a:p>
            <a:fld id="{9EF17CF8-AC10-9749-ACE7-064CF59CB00C}" type="datetime1">
              <a:rPr lang="en-US" smtClean="0"/>
              <a:pPr/>
              <a:t>5/1/2012</a:t>
            </a:fld>
            <a:endParaRPr lang="en-US" dirty="0"/>
          </a:p>
        </p:txBody>
      </p:sp>
      <p:sp>
        <p:nvSpPr>
          <p:cNvPr id="7" name="Footer Placeholder 6"/>
          <p:cNvSpPr>
            <a:spLocks noGrp="1"/>
          </p:cNvSpPr>
          <p:nvPr>
            <p:ph type="ftr" sz="quarter" idx="11"/>
          </p:nvPr>
        </p:nvSpPr>
        <p:spPr/>
        <p:txBody>
          <a:bodyPr/>
          <a:lstStyle/>
          <a:p>
            <a:pPr>
              <a:defRPr/>
            </a:pPr>
            <a:r>
              <a:rPr lang="en-US" dirty="0" smtClean="0"/>
              <a:t>www.ricelakemn.com</a:t>
            </a:r>
            <a:endParaRPr lang="en-US" dirty="0"/>
          </a:p>
        </p:txBody>
      </p:sp>
      <p:sp>
        <p:nvSpPr>
          <p:cNvPr id="8" name="Slide Number Placeholder 7"/>
          <p:cNvSpPr>
            <a:spLocks noGrp="1"/>
          </p:cNvSpPr>
          <p:nvPr>
            <p:ph type="sldNum" sz="quarter" idx="12"/>
          </p:nvPr>
        </p:nvSpPr>
        <p:spPr/>
        <p:txBody>
          <a:bodyPr/>
          <a:lstStyle/>
          <a:p>
            <a:fld id="{6CCE1825-9CC3-A34F-A8F3-A9C8F73853E2}" type="slidenum">
              <a:rPr lang="en-US" smtClean="0"/>
              <a:pPr/>
              <a:t>29</a:t>
            </a:fld>
            <a:endParaRPr lang="en-US" dirty="0"/>
          </a:p>
        </p:txBody>
      </p:sp>
    </p:spTree>
    <p:extLst>
      <p:ext uri="{BB962C8B-B14F-4D97-AF65-F5344CB8AC3E}">
        <p14:creationId xmlns:p14="http://schemas.microsoft.com/office/powerpoint/2010/main" val="100860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Members</a:t>
            </a:r>
            <a:endParaRPr lang="en-US" dirty="0"/>
          </a:p>
        </p:txBody>
      </p:sp>
      <p:sp>
        <p:nvSpPr>
          <p:cNvPr id="3" name="Content Placeholder 2"/>
          <p:cNvSpPr>
            <a:spLocks noGrp="1"/>
          </p:cNvSpPr>
          <p:nvPr>
            <p:ph idx="1"/>
          </p:nvPr>
        </p:nvSpPr>
        <p:spPr/>
        <p:txBody>
          <a:bodyPr>
            <a:normAutofit fontScale="85000" lnSpcReduction="20000"/>
          </a:bodyPr>
          <a:lstStyle/>
          <a:p>
            <a:pPr>
              <a:lnSpc>
                <a:spcPct val="80000"/>
              </a:lnSpc>
            </a:pPr>
            <a:r>
              <a:rPr lang="en-US" sz="2800" dirty="0">
                <a:latin typeface="Arial" charset="0"/>
              </a:rPr>
              <a:t>Officers</a:t>
            </a:r>
          </a:p>
          <a:p>
            <a:pPr lvl="1">
              <a:lnSpc>
                <a:spcPct val="80000"/>
              </a:lnSpc>
            </a:pPr>
            <a:r>
              <a:rPr lang="en-US" sz="2400" dirty="0">
                <a:latin typeface="Arial" charset="0"/>
              </a:rPr>
              <a:t>George Schneider 	Secretary</a:t>
            </a:r>
          </a:p>
          <a:p>
            <a:pPr lvl="1">
              <a:lnSpc>
                <a:spcPct val="80000"/>
              </a:lnSpc>
            </a:pPr>
            <a:r>
              <a:rPr lang="en-US" sz="2400" dirty="0">
                <a:latin typeface="Arial" charset="0"/>
              </a:rPr>
              <a:t>Rick Stulac 		Treasurer</a:t>
            </a:r>
          </a:p>
          <a:p>
            <a:pPr>
              <a:lnSpc>
                <a:spcPct val="80000"/>
              </a:lnSpc>
            </a:pPr>
            <a:r>
              <a:rPr lang="en-US" sz="2800" dirty="0">
                <a:latin typeface="Arial" charset="0"/>
              </a:rPr>
              <a:t>Other Board Members</a:t>
            </a:r>
            <a:r>
              <a:rPr lang="en-US" sz="2800" dirty="0" smtClean="0">
                <a:latin typeface="Arial" charset="0"/>
              </a:rPr>
              <a:t>:</a:t>
            </a:r>
          </a:p>
          <a:p>
            <a:pPr lvl="1">
              <a:lnSpc>
                <a:spcPct val="80000"/>
              </a:lnSpc>
            </a:pPr>
            <a:r>
              <a:rPr lang="en-US" sz="2400" dirty="0" smtClean="0"/>
              <a:t>Scott Roeglin		</a:t>
            </a:r>
            <a:r>
              <a:rPr lang="en-US" sz="2400" dirty="0" smtClean="0">
                <a:ea typeface="Wingdings"/>
                <a:sym typeface="Wingdings"/>
              </a:rPr>
              <a:t></a:t>
            </a:r>
            <a:r>
              <a:rPr lang="en-US" sz="2400" dirty="0" smtClean="0"/>
              <a:t>Bill Kidder</a:t>
            </a:r>
          </a:p>
          <a:p>
            <a:pPr lvl="1">
              <a:lnSpc>
                <a:spcPct val="80000"/>
              </a:lnSpc>
            </a:pPr>
            <a:r>
              <a:rPr lang="en-US" sz="2400" dirty="0" smtClean="0"/>
              <a:t>Mark Ellingson		</a:t>
            </a:r>
            <a:r>
              <a:rPr lang="en-US" sz="2400" dirty="0" smtClean="0">
                <a:ea typeface="Wingdings"/>
                <a:sym typeface="Wingdings"/>
              </a:rPr>
              <a:t></a:t>
            </a:r>
            <a:r>
              <a:rPr lang="en-US" sz="2400" dirty="0" smtClean="0"/>
              <a:t>Luke Johnson</a:t>
            </a:r>
          </a:p>
          <a:p>
            <a:pPr lvl="1">
              <a:lnSpc>
                <a:spcPct val="80000"/>
              </a:lnSpc>
            </a:pPr>
            <a:r>
              <a:rPr lang="en-US" sz="2400" dirty="0" smtClean="0"/>
              <a:t>Joy Roeglin</a:t>
            </a:r>
            <a:endParaRPr lang="en-US" sz="2400" dirty="0"/>
          </a:p>
          <a:p>
            <a:pPr>
              <a:lnSpc>
                <a:spcPct val="80000"/>
              </a:lnSpc>
            </a:pPr>
            <a:r>
              <a:rPr lang="en-US" sz="2800" dirty="0">
                <a:latin typeface="Arial" charset="0"/>
              </a:rPr>
              <a:t>Terms expiring in 2012</a:t>
            </a:r>
          </a:p>
          <a:p>
            <a:pPr lvl="1">
              <a:lnSpc>
                <a:spcPct val="80000"/>
              </a:lnSpc>
            </a:pPr>
            <a:r>
              <a:rPr lang="en-US" sz="2400" dirty="0"/>
              <a:t>Rick Stulac		</a:t>
            </a:r>
            <a:r>
              <a:rPr lang="en-US" sz="2400" dirty="0" smtClean="0">
                <a:ea typeface="Wingdings"/>
                <a:sym typeface="Wingdings"/>
              </a:rPr>
              <a:t></a:t>
            </a:r>
            <a:r>
              <a:rPr lang="en-US" sz="2400" dirty="0" smtClean="0"/>
              <a:t> </a:t>
            </a:r>
            <a:r>
              <a:rPr lang="en-US" sz="2400" dirty="0"/>
              <a:t>Scott Roeglin</a:t>
            </a:r>
          </a:p>
          <a:p>
            <a:pPr lvl="1">
              <a:lnSpc>
                <a:spcPct val="80000"/>
              </a:lnSpc>
            </a:pPr>
            <a:r>
              <a:rPr lang="en-US" sz="2400" dirty="0"/>
              <a:t>Joy Roeglin		</a:t>
            </a:r>
            <a:r>
              <a:rPr lang="en-US" sz="2400" dirty="0" smtClean="0">
                <a:ea typeface="Wingdings"/>
                <a:sym typeface="Wingdings"/>
              </a:rPr>
              <a:t></a:t>
            </a:r>
            <a:r>
              <a:rPr lang="en-US" sz="2400" dirty="0" smtClean="0"/>
              <a:t> </a:t>
            </a:r>
            <a:r>
              <a:rPr lang="en-US" sz="2400" dirty="0"/>
              <a:t>Bill </a:t>
            </a:r>
            <a:r>
              <a:rPr lang="en-US" sz="2400" dirty="0" smtClean="0"/>
              <a:t>Kidder</a:t>
            </a:r>
          </a:p>
          <a:p>
            <a:pPr>
              <a:lnSpc>
                <a:spcPct val="120000"/>
              </a:lnSpc>
            </a:pPr>
            <a:r>
              <a:rPr lang="en-US" sz="3000" dirty="0" smtClean="0">
                <a:latin typeface="Arial" charset="0"/>
              </a:rPr>
              <a:t>By</a:t>
            </a:r>
            <a:r>
              <a:rPr lang="en-US" sz="3000" dirty="0">
                <a:latin typeface="Arial" charset="0"/>
              </a:rPr>
              <a:t>-laws allow up to 15 board members – </a:t>
            </a:r>
            <a:r>
              <a:rPr lang="en-US" sz="3000" dirty="0" smtClean="0">
                <a:latin typeface="Arial" charset="0"/>
              </a:rPr>
              <a:t>there is </a:t>
            </a:r>
            <a:r>
              <a:rPr lang="en-US" sz="3000" dirty="0">
                <a:latin typeface="Arial" charset="0"/>
              </a:rPr>
              <a:t>plenty of room for more </a:t>
            </a:r>
            <a:r>
              <a:rPr lang="en-US" sz="3000" dirty="0" smtClean="0">
                <a:latin typeface="Arial" charset="0"/>
              </a:rPr>
              <a:t>growth</a:t>
            </a:r>
            <a:endParaRPr lang="en-US" dirty="0"/>
          </a:p>
        </p:txBody>
      </p:sp>
      <p:sp>
        <p:nvSpPr>
          <p:cNvPr id="5" name="Date Placeholder 4"/>
          <p:cNvSpPr>
            <a:spLocks noGrp="1"/>
          </p:cNvSpPr>
          <p:nvPr>
            <p:ph type="dt" sz="half" idx="10"/>
          </p:nvPr>
        </p:nvSpPr>
        <p:spPr/>
        <p:txBody>
          <a:bodyPr/>
          <a:lstStyle/>
          <a:p>
            <a:fld id="{E53D76CE-64B1-834F-8D7A-FA2E52E991F4}" type="datetime1">
              <a:rPr lang="en-US" smtClean="0"/>
              <a:pPr/>
              <a:t>5/1/2012</a:t>
            </a:fld>
            <a:endParaRPr lang="en-US" dirty="0"/>
          </a:p>
        </p:txBody>
      </p:sp>
      <p:sp>
        <p:nvSpPr>
          <p:cNvPr id="6" name="Footer Placeholder 5"/>
          <p:cNvSpPr>
            <a:spLocks noGrp="1"/>
          </p:cNvSpPr>
          <p:nvPr>
            <p:ph type="ftr" sz="quarter" idx="11"/>
          </p:nvPr>
        </p:nvSpPr>
        <p:spPr/>
        <p:txBody>
          <a:bodyPr/>
          <a:lstStyle/>
          <a:p>
            <a:pPr>
              <a:defRPr/>
            </a:pPr>
            <a:r>
              <a:rPr lang="en-US" dirty="0" smtClean="0"/>
              <a:t>www.ricelakemn.com</a:t>
            </a:r>
            <a:endParaRPr lang="en-US" dirty="0"/>
          </a:p>
        </p:txBody>
      </p:sp>
      <p:sp>
        <p:nvSpPr>
          <p:cNvPr id="7" name="Slide Number Placeholder 6"/>
          <p:cNvSpPr>
            <a:spLocks noGrp="1"/>
          </p:cNvSpPr>
          <p:nvPr>
            <p:ph type="sldNum" sz="quarter" idx="12"/>
          </p:nvPr>
        </p:nvSpPr>
        <p:spPr/>
        <p:txBody>
          <a:bodyPr/>
          <a:lstStyle/>
          <a:p>
            <a:fld id="{6CCE1825-9CC3-A34F-A8F3-A9C8F73853E2}" type="slidenum">
              <a:rPr lang="en-US" smtClean="0"/>
              <a:pPr/>
              <a:t>3</a:t>
            </a:fld>
            <a:endParaRPr lang="en-US" dirty="0"/>
          </a:p>
        </p:txBody>
      </p:sp>
    </p:spTree>
    <p:extLst>
      <p:ext uri="{BB962C8B-B14F-4D97-AF65-F5344CB8AC3E}">
        <p14:creationId xmlns:p14="http://schemas.microsoft.com/office/powerpoint/2010/main" val="1320694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ctrTitle"/>
          </p:nvPr>
        </p:nvSpPr>
        <p:spPr>
          <a:xfrm>
            <a:off x="685800" y="3886200"/>
            <a:ext cx="7924800" cy="1524000"/>
          </a:xfrm>
        </p:spPr>
        <p:txBody>
          <a:bodyPr/>
          <a:lstStyle/>
          <a:p>
            <a:pPr eaLnBrk="1" hangingPunct="1">
              <a:defRPr/>
            </a:pPr>
            <a:r>
              <a:rPr lang="en-US" sz="4000" dirty="0" smtClean="0">
                <a:ea typeface="+mj-ea"/>
              </a:rPr>
              <a:t>THANK YOU</a:t>
            </a:r>
            <a:br>
              <a:rPr lang="en-US" sz="4000" dirty="0" smtClean="0">
                <a:ea typeface="+mj-ea"/>
              </a:rPr>
            </a:br>
            <a:r>
              <a:rPr lang="en-US" sz="4000" dirty="0" smtClean="0">
                <a:ea typeface="+mj-ea"/>
              </a:rPr>
              <a:t/>
            </a:r>
            <a:br>
              <a:rPr lang="en-US" sz="4000" dirty="0" smtClean="0">
                <a:ea typeface="+mj-ea"/>
              </a:rPr>
            </a:br>
            <a:r>
              <a:rPr lang="en-US" sz="4000" dirty="0" smtClean="0">
                <a:ea typeface="+mj-ea"/>
              </a:rPr>
              <a:t>Comments?</a:t>
            </a:r>
            <a:br>
              <a:rPr lang="en-US" sz="4000" dirty="0" smtClean="0">
                <a:ea typeface="+mj-ea"/>
              </a:rPr>
            </a:br>
            <a:r>
              <a:rPr lang="en-US" sz="4000" dirty="0" smtClean="0">
                <a:ea typeface="+mj-ea"/>
              </a:rPr>
              <a:t/>
            </a:r>
            <a:br>
              <a:rPr lang="en-US" sz="4000" dirty="0" smtClean="0">
                <a:ea typeface="+mj-ea"/>
              </a:rPr>
            </a:br>
            <a:r>
              <a:rPr lang="en-US" sz="4000" dirty="0" smtClean="0">
                <a:ea typeface="+mj-ea"/>
              </a:rPr>
              <a:t>Questions?</a:t>
            </a:r>
            <a:br>
              <a:rPr lang="en-US" sz="4000" dirty="0" smtClean="0">
                <a:ea typeface="+mj-ea"/>
              </a:rPr>
            </a:br>
            <a:r>
              <a:rPr lang="en-US" sz="4000" dirty="0" smtClean="0">
                <a:ea typeface="+mj-ea"/>
              </a:rPr>
              <a:t/>
            </a:r>
            <a:br>
              <a:rPr lang="en-US" sz="4000" dirty="0" smtClean="0">
                <a:ea typeface="+mj-ea"/>
              </a:rPr>
            </a:br>
            <a:r>
              <a:rPr lang="en-US" sz="4000" dirty="0" smtClean="0">
                <a:ea typeface="+mj-ea"/>
              </a:rPr>
              <a:t>Volunteer!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Rice Lake Area Association Purpose</a:t>
            </a:r>
            <a:endParaRPr lang="en-US" dirty="0"/>
          </a:p>
        </p:txBody>
      </p:sp>
      <p:sp>
        <p:nvSpPr>
          <p:cNvPr id="3" name="Content Placeholder 2"/>
          <p:cNvSpPr>
            <a:spLocks noGrp="1"/>
          </p:cNvSpPr>
          <p:nvPr>
            <p:ph idx="1"/>
          </p:nvPr>
        </p:nvSpPr>
        <p:spPr/>
        <p:txBody>
          <a:bodyPr/>
          <a:lstStyle/>
          <a:p>
            <a:pPr marL="0" indent="0">
              <a:buNone/>
            </a:pPr>
            <a:r>
              <a:rPr lang="en-US" dirty="0" smtClean="0"/>
              <a:t>As stated in the bylaws:</a:t>
            </a:r>
          </a:p>
          <a:p>
            <a:pPr marL="0" indent="0">
              <a:buNone/>
            </a:pPr>
            <a:r>
              <a:rPr lang="en-US" i="1" dirty="0"/>
              <a:t>The purpose of the corporation is to promote the general social welfare by </a:t>
            </a:r>
            <a:r>
              <a:rPr lang="en-US" b="1" i="1" u="sng" dirty="0"/>
              <a:t>preserving, beautifying and maintaining the public waters</a:t>
            </a:r>
            <a:r>
              <a:rPr lang="en-US" i="1" dirty="0"/>
              <a:t> in the Rice Lake Area.  In addition, the purpose of the corporation is to educate the general public in how their actions may injure the environment and to inform the public how certain actions will </a:t>
            </a:r>
            <a:r>
              <a:rPr lang="en-US" b="1" i="1" u="sng" dirty="0"/>
              <a:t>improve and preserve our natural resources.</a:t>
            </a:r>
            <a:endParaRPr lang="en-US" b="1" i="1" dirty="0"/>
          </a:p>
          <a:p>
            <a:pPr marL="0" indent="0">
              <a:buNone/>
            </a:pPr>
            <a:endParaRPr lang="en-US" dirty="0" smtClean="0"/>
          </a:p>
          <a:p>
            <a:endParaRPr lang="en-US" dirty="0"/>
          </a:p>
        </p:txBody>
      </p:sp>
      <p:sp>
        <p:nvSpPr>
          <p:cNvPr id="4" name="Date Placeholder 3"/>
          <p:cNvSpPr>
            <a:spLocks noGrp="1"/>
          </p:cNvSpPr>
          <p:nvPr>
            <p:ph type="dt" sz="half" idx="10"/>
          </p:nvPr>
        </p:nvSpPr>
        <p:spPr/>
        <p:txBody>
          <a:bodyPr/>
          <a:lstStyle/>
          <a:p>
            <a:fld id="{4F2D2662-6359-8840-9117-EF8A3916DFE5}"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4</a:t>
            </a:fld>
            <a:endParaRPr lang="en-US" dirty="0"/>
          </a:p>
        </p:txBody>
      </p:sp>
    </p:spTree>
    <p:extLst>
      <p:ext uri="{BB962C8B-B14F-4D97-AF65-F5344CB8AC3E}">
        <p14:creationId xmlns:p14="http://schemas.microsoft.com/office/powerpoint/2010/main" val="4057179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RLAA Operates</a:t>
            </a:r>
            <a:endParaRPr lang="en-US" dirty="0"/>
          </a:p>
        </p:txBody>
      </p:sp>
      <p:sp>
        <p:nvSpPr>
          <p:cNvPr id="3" name="Content Placeholder 2"/>
          <p:cNvSpPr>
            <a:spLocks noGrp="1"/>
          </p:cNvSpPr>
          <p:nvPr>
            <p:ph idx="1"/>
          </p:nvPr>
        </p:nvSpPr>
        <p:spPr/>
        <p:txBody>
          <a:bodyPr/>
          <a:lstStyle/>
          <a:p>
            <a:pPr marL="342900" indent="-342900">
              <a:lnSpc>
                <a:spcPct val="80000"/>
              </a:lnSpc>
              <a:spcBef>
                <a:spcPct val="20000"/>
              </a:spcBef>
              <a:buClr>
                <a:schemeClr val="hlink"/>
              </a:buClr>
              <a:buSzPct val="120000"/>
              <a:buFontTx/>
              <a:buChar char="•"/>
            </a:pPr>
            <a:r>
              <a:rPr lang="en-US" dirty="0"/>
              <a:t>RLAA is a registered non-profit pursuant to Chapter 317A of the Minnesota Non-Profit Corporation Act</a:t>
            </a:r>
          </a:p>
          <a:p>
            <a:pPr marL="342900" indent="-342900">
              <a:lnSpc>
                <a:spcPct val="80000"/>
              </a:lnSpc>
              <a:spcBef>
                <a:spcPct val="20000"/>
              </a:spcBef>
              <a:buClr>
                <a:schemeClr val="hlink"/>
              </a:buClr>
              <a:buSzPct val="120000"/>
              <a:buFontTx/>
              <a:buChar char="•"/>
            </a:pPr>
            <a:r>
              <a:rPr lang="en-US" dirty="0"/>
              <a:t>Board meetings are held monthly at the Maple Grove Library from 7:00 – 9:00 PM</a:t>
            </a:r>
          </a:p>
          <a:p>
            <a:pPr marL="342900" indent="-342900">
              <a:lnSpc>
                <a:spcPct val="80000"/>
              </a:lnSpc>
              <a:spcBef>
                <a:spcPct val="20000"/>
              </a:spcBef>
              <a:buClr>
                <a:schemeClr val="hlink"/>
              </a:buClr>
              <a:buSzPct val="120000"/>
              <a:buFontTx/>
              <a:buChar char="•"/>
            </a:pPr>
            <a:r>
              <a:rPr lang="en-US" dirty="0"/>
              <a:t>Agendas and minutes are posted each month on our website</a:t>
            </a:r>
          </a:p>
          <a:p>
            <a:pPr marL="342900" indent="-342900">
              <a:lnSpc>
                <a:spcPct val="80000"/>
              </a:lnSpc>
              <a:spcBef>
                <a:spcPct val="20000"/>
              </a:spcBef>
              <a:buClr>
                <a:schemeClr val="hlink"/>
              </a:buClr>
              <a:buSzPct val="120000"/>
              <a:buFontTx/>
              <a:buChar char="•"/>
            </a:pPr>
            <a:r>
              <a:rPr lang="en-US" dirty="0"/>
              <a:t>RLAA members as well as any interested party may attend board meetings</a:t>
            </a:r>
          </a:p>
          <a:p>
            <a:pPr marL="342900" indent="-342900">
              <a:lnSpc>
                <a:spcPct val="80000"/>
              </a:lnSpc>
              <a:spcBef>
                <a:spcPct val="20000"/>
              </a:spcBef>
              <a:buClr>
                <a:schemeClr val="hlink"/>
              </a:buClr>
              <a:buSzPct val="120000"/>
              <a:buFontTx/>
              <a:buChar char="•"/>
            </a:pPr>
            <a:r>
              <a:rPr lang="en-US" dirty="0"/>
              <a:t>Board members receive no payment for serving</a:t>
            </a:r>
          </a:p>
          <a:p>
            <a:endParaRPr lang="en-US" dirty="0"/>
          </a:p>
        </p:txBody>
      </p:sp>
      <p:sp>
        <p:nvSpPr>
          <p:cNvPr id="4" name="Date Placeholder 3"/>
          <p:cNvSpPr>
            <a:spLocks noGrp="1"/>
          </p:cNvSpPr>
          <p:nvPr>
            <p:ph type="dt" sz="half" idx="10"/>
          </p:nvPr>
        </p:nvSpPr>
        <p:spPr/>
        <p:txBody>
          <a:bodyPr/>
          <a:lstStyle/>
          <a:p>
            <a:fld id="{97DA65A3-BB88-4441-ABCA-922E5A42ADFB}"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5</a:t>
            </a:fld>
            <a:endParaRPr lang="en-US" dirty="0"/>
          </a:p>
        </p:txBody>
      </p:sp>
    </p:spTree>
    <p:extLst>
      <p:ext uri="{BB962C8B-B14F-4D97-AF65-F5344CB8AC3E}">
        <p14:creationId xmlns:p14="http://schemas.microsoft.com/office/powerpoint/2010/main" val="4194732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2012 Financial Objectives</a:t>
            </a:r>
            <a:endParaRPr lang="en-US" dirty="0"/>
          </a:p>
        </p:txBody>
      </p:sp>
      <p:sp>
        <p:nvSpPr>
          <p:cNvPr id="3" name="Content Placeholder 2"/>
          <p:cNvSpPr>
            <a:spLocks noGrp="1"/>
          </p:cNvSpPr>
          <p:nvPr>
            <p:ph idx="1"/>
          </p:nvPr>
        </p:nvSpPr>
        <p:spPr/>
        <p:txBody>
          <a:bodyPr>
            <a:normAutofit lnSpcReduction="10000"/>
          </a:bodyPr>
          <a:lstStyle/>
          <a:p>
            <a:r>
              <a:rPr lang="en-US" sz="2600" dirty="0">
                <a:latin typeface="Arial" charset="0"/>
              </a:rPr>
              <a:t>Increase participation for home owners to pay due</a:t>
            </a:r>
            <a:r>
              <a:rPr lang="ja-JP" altLang="en-US" sz="2600" dirty="0">
                <a:latin typeface="Arial" charset="0"/>
              </a:rPr>
              <a:t>’</a:t>
            </a:r>
            <a:r>
              <a:rPr lang="en-US" sz="2600" dirty="0">
                <a:latin typeface="Arial" charset="0"/>
              </a:rPr>
              <a:t>s</a:t>
            </a:r>
          </a:p>
          <a:p>
            <a:pPr lvl="1"/>
            <a:r>
              <a:rPr lang="en-US" dirty="0">
                <a:latin typeface="Arial" charset="0"/>
              </a:rPr>
              <a:t>For the past year (2011)</a:t>
            </a:r>
          </a:p>
          <a:p>
            <a:pPr lvl="2"/>
            <a:r>
              <a:rPr lang="en-US" dirty="0">
                <a:latin typeface="Arial" charset="0"/>
              </a:rPr>
              <a:t>2011 revenue was 12% higher than 2010</a:t>
            </a:r>
          </a:p>
          <a:p>
            <a:pPr lvl="2"/>
            <a:r>
              <a:rPr lang="en-US" dirty="0">
                <a:latin typeface="Arial" charset="0"/>
              </a:rPr>
              <a:t>2011 paying members were 5 more than 2010</a:t>
            </a:r>
          </a:p>
          <a:p>
            <a:pPr lvl="2"/>
            <a:r>
              <a:rPr lang="en-US" dirty="0">
                <a:latin typeface="Arial" charset="0"/>
              </a:rPr>
              <a:t>Five year running average of $5690 per year collected</a:t>
            </a:r>
          </a:p>
          <a:p>
            <a:pPr lvl="2"/>
            <a:r>
              <a:rPr lang="en-US" dirty="0">
                <a:latin typeface="Arial" charset="0"/>
              </a:rPr>
              <a:t>Ten year running average of  $4736 per year collected</a:t>
            </a:r>
          </a:p>
          <a:p>
            <a:pPr lvl="2"/>
            <a:endParaRPr lang="en-US" dirty="0">
              <a:latin typeface="Arial" charset="0"/>
            </a:endParaRPr>
          </a:p>
          <a:p>
            <a:r>
              <a:rPr lang="en-US" sz="2600" dirty="0">
                <a:latin typeface="Arial" charset="0"/>
              </a:rPr>
              <a:t>Increase city funding for Rice Lake Projects</a:t>
            </a:r>
          </a:p>
          <a:p>
            <a:pPr lvl="1"/>
            <a:r>
              <a:rPr lang="en-US" dirty="0">
                <a:latin typeface="Arial" charset="0"/>
              </a:rPr>
              <a:t>Proceed with projects when prior LIP approval for shared expense is obtained</a:t>
            </a:r>
            <a:endParaRPr lang="en-US" dirty="0"/>
          </a:p>
        </p:txBody>
      </p:sp>
      <p:sp>
        <p:nvSpPr>
          <p:cNvPr id="4" name="Date Placeholder 3"/>
          <p:cNvSpPr>
            <a:spLocks noGrp="1"/>
          </p:cNvSpPr>
          <p:nvPr>
            <p:ph type="dt" sz="half" idx="10"/>
          </p:nvPr>
        </p:nvSpPr>
        <p:spPr/>
        <p:txBody>
          <a:bodyPr/>
          <a:lstStyle/>
          <a:p>
            <a:fld id="{3D2330F7-38DA-9142-9F01-41357C0DABA9}"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6</a:t>
            </a:fld>
            <a:endParaRPr lang="en-US" dirty="0"/>
          </a:p>
        </p:txBody>
      </p:sp>
    </p:spTree>
    <p:extLst>
      <p:ext uri="{BB962C8B-B14F-4D97-AF65-F5344CB8AC3E}">
        <p14:creationId xmlns:p14="http://schemas.microsoft.com/office/powerpoint/2010/main" val="3287588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RLAA Financials</a:t>
            </a:r>
            <a:endParaRPr lang="en-US" dirty="0"/>
          </a:p>
        </p:txBody>
      </p:sp>
      <p:sp>
        <p:nvSpPr>
          <p:cNvPr id="5" name="Content Placeholder 4"/>
          <p:cNvSpPr>
            <a:spLocks noGrp="1"/>
          </p:cNvSpPr>
          <p:nvPr>
            <p:ph idx="1"/>
          </p:nvPr>
        </p:nvSpPr>
        <p:spPr/>
        <p:txBody>
          <a:bodyPr/>
          <a:lstStyle/>
          <a:p>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343308763"/>
              </p:ext>
            </p:extLst>
          </p:nvPr>
        </p:nvGraphicFramePr>
        <p:xfrm>
          <a:off x="1524000" y="1281928"/>
          <a:ext cx="5562600" cy="5347472"/>
        </p:xfrm>
        <a:graphic>
          <a:graphicData uri="http://schemas.openxmlformats.org/presentationml/2006/ole">
            <mc:AlternateContent xmlns:mc="http://schemas.openxmlformats.org/markup-compatibility/2006">
              <mc:Choice xmlns:v="urn:schemas-microsoft-com:vml" Requires="v">
                <p:oleObj spid="_x0000_s3088" name="Worksheet" r:id="rId3" imgW="6896100" imgH="6629400" progId="Excel.Sheet.8">
                  <p:embed/>
                </p:oleObj>
              </mc:Choice>
              <mc:Fallback>
                <p:oleObj name="Worksheet" r:id="rId3" imgW="6896100" imgH="6629400" progId="Excel.Sheet.8">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281928"/>
                        <a:ext cx="5562600" cy="53474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Date Placeholder 6"/>
          <p:cNvSpPr>
            <a:spLocks noGrp="1"/>
          </p:cNvSpPr>
          <p:nvPr>
            <p:ph type="dt" sz="half" idx="10"/>
          </p:nvPr>
        </p:nvSpPr>
        <p:spPr/>
        <p:txBody>
          <a:bodyPr/>
          <a:lstStyle/>
          <a:p>
            <a:fld id="{DCB371D4-9DF6-6749-B234-324800590BA0}" type="datetime1">
              <a:rPr lang="en-US" smtClean="0"/>
              <a:pPr/>
              <a:t>5/1/2012</a:t>
            </a:fld>
            <a:endParaRPr lang="en-US" dirty="0"/>
          </a:p>
        </p:txBody>
      </p:sp>
      <p:sp>
        <p:nvSpPr>
          <p:cNvPr id="8" name="Footer Placeholder 7"/>
          <p:cNvSpPr>
            <a:spLocks noGrp="1"/>
          </p:cNvSpPr>
          <p:nvPr>
            <p:ph type="ftr" sz="quarter" idx="11"/>
          </p:nvPr>
        </p:nvSpPr>
        <p:spPr/>
        <p:txBody>
          <a:bodyPr/>
          <a:lstStyle/>
          <a:p>
            <a:pPr>
              <a:defRPr/>
            </a:pPr>
            <a:r>
              <a:rPr lang="en-US" dirty="0" smtClean="0"/>
              <a:t>www.ricelakemn.com</a:t>
            </a:r>
            <a:endParaRPr lang="en-US" dirty="0"/>
          </a:p>
        </p:txBody>
      </p:sp>
      <p:sp>
        <p:nvSpPr>
          <p:cNvPr id="9" name="Slide Number Placeholder 8"/>
          <p:cNvSpPr>
            <a:spLocks noGrp="1"/>
          </p:cNvSpPr>
          <p:nvPr>
            <p:ph type="sldNum" sz="quarter" idx="12"/>
          </p:nvPr>
        </p:nvSpPr>
        <p:spPr/>
        <p:txBody>
          <a:bodyPr/>
          <a:lstStyle/>
          <a:p>
            <a:fld id="{6CCE1825-9CC3-A34F-A8F3-A9C8F73853E2}" type="slidenum">
              <a:rPr lang="en-US" smtClean="0"/>
              <a:pPr/>
              <a:t>7</a:t>
            </a:fld>
            <a:endParaRPr lang="en-US" dirty="0"/>
          </a:p>
        </p:txBody>
      </p:sp>
    </p:spTree>
    <p:extLst>
      <p:ext uri="{BB962C8B-B14F-4D97-AF65-F5344CB8AC3E}">
        <p14:creationId xmlns:p14="http://schemas.microsoft.com/office/powerpoint/2010/main" val="3199577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 Sheet</a:t>
            </a:r>
            <a:endParaRPr lang="en-US" dirty="0"/>
          </a:p>
        </p:txBody>
      </p:sp>
      <p:graphicFrame>
        <p:nvGraphicFramePr>
          <p:cNvPr id="4" name="Object 5"/>
          <p:cNvGraphicFramePr>
            <a:graphicFrameLocks noGrp="1" noChangeAspect="1"/>
          </p:cNvGraphicFramePr>
          <p:nvPr>
            <p:ph idx="1"/>
            <p:extLst>
              <p:ext uri="{D42A27DB-BD31-4B8C-83A1-F6EECF244321}">
                <p14:modId xmlns:p14="http://schemas.microsoft.com/office/powerpoint/2010/main" val="3396133149"/>
              </p:ext>
            </p:extLst>
          </p:nvPr>
        </p:nvGraphicFramePr>
        <p:xfrm>
          <a:off x="1219200" y="1905000"/>
          <a:ext cx="6931465" cy="7614567"/>
        </p:xfrm>
        <a:graphic>
          <a:graphicData uri="http://schemas.openxmlformats.org/presentationml/2006/ole">
            <mc:AlternateContent xmlns:mc="http://schemas.openxmlformats.org/markup-compatibility/2006">
              <mc:Choice xmlns:v="urn:schemas-microsoft-com:vml" Requires="v">
                <p:oleObj spid="_x0000_s4112" name="Worksheet" r:id="rId3" imgW="6572250" imgH="7219950" progId="Excel.Sheet.8">
                  <p:embed/>
                </p:oleObj>
              </mc:Choice>
              <mc:Fallback>
                <p:oleObj name="Worksheet" r:id="rId3" imgW="6572250" imgH="7219950" progId="Excel.Sheet.8">
                  <p:embed/>
                  <p:pic>
                    <p:nvPicPr>
                      <p:cNvPr id="0" name="Picture 10"/>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1905000"/>
                        <a:ext cx="6931465" cy="76145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Date Placeholder 4"/>
          <p:cNvSpPr>
            <a:spLocks noGrp="1"/>
          </p:cNvSpPr>
          <p:nvPr>
            <p:ph type="dt" sz="half" idx="10"/>
          </p:nvPr>
        </p:nvSpPr>
        <p:spPr/>
        <p:txBody>
          <a:bodyPr/>
          <a:lstStyle/>
          <a:p>
            <a:fld id="{21AC4CFA-067B-864E-A7D1-67A7B40F64D5}" type="datetime1">
              <a:rPr lang="en-US" smtClean="0"/>
              <a:pPr/>
              <a:t>5/1/2012</a:t>
            </a:fld>
            <a:endParaRPr lang="en-US" dirty="0"/>
          </a:p>
        </p:txBody>
      </p:sp>
      <p:sp>
        <p:nvSpPr>
          <p:cNvPr id="6" name="Footer Placeholder 5"/>
          <p:cNvSpPr>
            <a:spLocks noGrp="1"/>
          </p:cNvSpPr>
          <p:nvPr>
            <p:ph type="ftr" sz="quarter" idx="11"/>
          </p:nvPr>
        </p:nvSpPr>
        <p:spPr/>
        <p:txBody>
          <a:bodyPr/>
          <a:lstStyle/>
          <a:p>
            <a:pPr>
              <a:defRPr/>
            </a:pPr>
            <a:r>
              <a:rPr lang="en-US" dirty="0" smtClean="0"/>
              <a:t>www.ricelakemn.com</a:t>
            </a:r>
            <a:endParaRPr lang="en-US" dirty="0"/>
          </a:p>
        </p:txBody>
      </p:sp>
      <p:sp>
        <p:nvSpPr>
          <p:cNvPr id="7" name="Slide Number Placeholder 6"/>
          <p:cNvSpPr>
            <a:spLocks noGrp="1"/>
          </p:cNvSpPr>
          <p:nvPr>
            <p:ph type="sldNum" sz="quarter" idx="12"/>
          </p:nvPr>
        </p:nvSpPr>
        <p:spPr/>
        <p:txBody>
          <a:bodyPr/>
          <a:lstStyle/>
          <a:p>
            <a:fld id="{6CCE1825-9CC3-A34F-A8F3-A9C8F73853E2}" type="slidenum">
              <a:rPr lang="en-US" smtClean="0"/>
              <a:pPr/>
              <a:t>8</a:t>
            </a:fld>
            <a:endParaRPr lang="en-US" dirty="0"/>
          </a:p>
        </p:txBody>
      </p:sp>
    </p:spTree>
    <p:extLst>
      <p:ext uri="{BB962C8B-B14F-4D97-AF65-F5344CB8AC3E}">
        <p14:creationId xmlns:p14="http://schemas.microsoft.com/office/powerpoint/2010/main" val="252861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Treasurer’s Report</a:t>
            </a:r>
            <a:endParaRPr lang="en-US" dirty="0"/>
          </a:p>
        </p:txBody>
      </p:sp>
      <p:sp>
        <p:nvSpPr>
          <p:cNvPr id="3" name="Content Placeholder 2"/>
          <p:cNvSpPr>
            <a:spLocks noGrp="1"/>
          </p:cNvSpPr>
          <p:nvPr>
            <p:ph idx="1"/>
          </p:nvPr>
        </p:nvSpPr>
        <p:spPr/>
        <p:txBody>
          <a:bodyPr>
            <a:normAutofit fontScale="92500" lnSpcReduction="10000"/>
          </a:bodyPr>
          <a:lstStyle/>
          <a:p>
            <a:pPr marL="0" lvl="0" indent="0" eaLnBrk="0" fontAlgn="base" hangingPunct="0">
              <a:spcBef>
                <a:spcPct val="0"/>
              </a:spcBef>
              <a:spcAft>
                <a:spcPct val="0"/>
              </a:spcAft>
              <a:buClrTx/>
              <a:buSzTx/>
              <a:buNone/>
            </a:pPr>
            <a:r>
              <a:rPr lang="en-US" sz="1400" i="1" dirty="0">
                <a:solidFill>
                  <a:srgbClr val="000000"/>
                </a:solidFill>
                <a:latin typeface="Arial" charset="0"/>
                <a:ea typeface="ＭＳ Ｐゴシック" charset="0"/>
                <a:cs typeface="+mn-cs"/>
              </a:rPr>
              <a:t>For the fiscal year starting 5/1/2011 – 5/1/2012 the Rice Lake Area Association collected $5,774.00 in member dues. Contribution rates of $125.00 for members with water access and $60.00 for members with views continue from 2011.  Our member dues were $675.00 more than the amount collect from the prior year.</a:t>
            </a:r>
          </a:p>
          <a:p>
            <a:pPr marL="0" lvl="0" indent="0" eaLnBrk="0" fontAlgn="base" hangingPunct="0">
              <a:spcBef>
                <a:spcPct val="0"/>
              </a:spcBef>
              <a:spcAft>
                <a:spcPct val="0"/>
              </a:spcAft>
              <a:buClrTx/>
              <a:buSzTx/>
              <a:buNone/>
            </a:pPr>
            <a:endParaRPr lang="en-US" sz="1400" i="1" dirty="0">
              <a:solidFill>
                <a:srgbClr val="000000"/>
              </a:solidFill>
              <a:latin typeface="Arial" charset="0"/>
              <a:ea typeface="ＭＳ Ｐゴシック" charset="0"/>
              <a:cs typeface="+mn-cs"/>
            </a:endParaRPr>
          </a:p>
          <a:p>
            <a:pPr marL="0" lvl="0" indent="0" eaLnBrk="0" fontAlgn="base" hangingPunct="0">
              <a:spcBef>
                <a:spcPct val="0"/>
              </a:spcBef>
              <a:spcAft>
                <a:spcPct val="0"/>
              </a:spcAft>
              <a:buClrTx/>
              <a:buSzTx/>
              <a:buNone/>
            </a:pPr>
            <a:r>
              <a:rPr lang="en-US" sz="1400" i="1" dirty="0">
                <a:solidFill>
                  <a:srgbClr val="000000"/>
                </a:solidFill>
                <a:latin typeface="Arial" charset="0"/>
                <a:ea typeface="ＭＳ Ｐゴシック" charset="0"/>
                <a:cs typeface="+mn-cs"/>
              </a:rPr>
              <a:t>Starting the year for 2012 we have roughly $12,000.00 in the bank.  We would like to continue to build our balance sheet in a positive manner.  To accomplish this task we need to continue our efforts on getting new paying members.  This year we are trying a raffle at the annual meeting in an attempt to generate  interest and members in RLAA</a:t>
            </a:r>
          </a:p>
          <a:p>
            <a:pPr marL="0" lvl="0" indent="0" eaLnBrk="0" fontAlgn="base" hangingPunct="0">
              <a:spcBef>
                <a:spcPct val="0"/>
              </a:spcBef>
              <a:spcAft>
                <a:spcPct val="0"/>
              </a:spcAft>
              <a:buClrTx/>
              <a:buSzTx/>
              <a:buNone/>
            </a:pPr>
            <a:endParaRPr lang="en-US" sz="1400" i="1" dirty="0">
              <a:solidFill>
                <a:srgbClr val="000000"/>
              </a:solidFill>
              <a:latin typeface="Arial" charset="0"/>
              <a:ea typeface="ＭＳ Ｐゴシック" charset="0"/>
              <a:cs typeface="+mn-cs"/>
            </a:endParaRPr>
          </a:p>
          <a:p>
            <a:pPr marL="0" lvl="0" indent="0" eaLnBrk="0" fontAlgn="base" hangingPunct="0">
              <a:spcBef>
                <a:spcPct val="0"/>
              </a:spcBef>
              <a:spcAft>
                <a:spcPct val="0"/>
              </a:spcAft>
              <a:buClrTx/>
              <a:buSzTx/>
              <a:buNone/>
            </a:pPr>
            <a:r>
              <a:rPr lang="en-US" sz="1400" i="1" dirty="0">
                <a:solidFill>
                  <a:srgbClr val="000000"/>
                </a:solidFill>
                <a:latin typeface="Arial" charset="0"/>
                <a:ea typeface="ＭＳ Ｐゴシック" charset="0"/>
                <a:cs typeface="+mn-cs"/>
              </a:rPr>
              <a:t>Our database has about 250 addresses!  With an average of 50 paying members the past three years.  With the past year (2011) we had 48 paying members. </a:t>
            </a:r>
          </a:p>
          <a:p>
            <a:pPr marL="0" lvl="0" indent="0" eaLnBrk="0" fontAlgn="base" hangingPunct="0">
              <a:spcBef>
                <a:spcPct val="0"/>
              </a:spcBef>
              <a:spcAft>
                <a:spcPct val="0"/>
              </a:spcAft>
              <a:buClrTx/>
              <a:buSzTx/>
              <a:buNone/>
            </a:pPr>
            <a:r>
              <a:rPr lang="en-US" sz="1400" i="1" dirty="0">
                <a:solidFill>
                  <a:srgbClr val="000000"/>
                </a:solidFill>
                <a:latin typeface="Arial" charset="0"/>
                <a:ea typeface="ＭＳ Ｐゴシック" charset="0"/>
                <a:cs typeface="+mn-cs"/>
              </a:rPr>
              <a:t>We  also have over 100 e-mail addresses in our database!  </a:t>
            </a:r>
          </a:p>
          <a:p>
            <a:pPr marL="0" lvl="0" indent="0" eaLnBrk="0" fontAlgn="base" hangingPunct="0">
              <a:spcBef>
                <a:spcPct val="0"/>
              </a:spcBef>
              <a:spcAft>
                <a:spcPct val="0"/>
              </a:spcAft>
              <a:buClrTx/>
              <a:buSzTx/>
              <a:buNone/>
            </a:pPr>
            <a:endParaRPr lang="en-US" sz="1400" i="1" dirty="0">
              <a:solidFill>
                <a:srgbClr val="000000"/>
              </a:solidFill>
              <a:latin typeface="Arial" charset="0"/>
              <a:ea typeface="ＭＳ Ｐゴシック" charset="0"/>
              <a:cs typeface="+mn-cs"/>
            </a:endParaRPr>
          </a:p>
          <a:p>
            <a:pPr marL="0" lvl="0" indent="0" eaLnBrk="0" fontAlgn="base" hangingPunct="0">
              <a:spcBef>
                <a:spcPct val="0"/>
              </a:spcBef>
              <a:spcAft>
                <a:spcPct val="0"/>
              </a:spcAft>
              <a:buClrTx/>
              <a:buSzTx/>
              <a:buNone/>
            </a:pPr>
            <a:r>
              <a:rPr lang="en-US" sz="1400" i="1" dirty="0">
                <a:solidFill>
                  <a:srgbClr val="000000"/>
                </a:solidFill>
                <a:latin typeface="Arial" charset="0"/>
                <a:ea typeface="ＭＳ Ｐゴシック" charset="0"/>
                <a:cs typeface="+mn-cs"/>
              </a:rPr>
              <a:t>Our goals include increasing our membership in 2012 along with setting a target of collecting $6500.00 in overall dues.</a:t>
            </a:r>
          </a:p>
          <a:p>
            <a:pPr marL="0" lvl="0" indent="0" eaLnBrk="0" fontAlgn="base" hangingPunct="0">
              <a:spcBef>
                <a:spcPct val="0"/>
              </a:spcBef>
              <a:spcAft>
                <a:spcPct val="0"/>
              </a:spcAft>
              <a:buClrTx/>
              <a:buSzTx/>
              <a:buNone/>
            </a:pPr>
            <a:endParaRPr lang="en-US" sz="1400" i="1" dirty="0">
              <a:solidFill>
                <a:srgbClr val="000000"/>
              </a:solidFill>
              <a:latin typeface="Arial" charset="0"/>
              <a:ea typeface="ＭＳ Ｐゴシック" charset="0"/>
              <a:cs typeface="+mn-cs"/>
            </a:endParaRPr>
          </a:p>
          <a:p>
            <a:pPr marL="0" lvl="0" indent="0" eaLnBrk="0" fontAlgn="base" hangingPunct="0">
              <a:spcBef>
                <a:spcPct val="0"/>
              </a:spcBef>
              <a:spcAft>
                <a:spcPct val="0"/>
              </a:spcAft>
              <a:buClrTx/>
              <a:buSzTx/>
              <a:buNone/>
            </a:pPr>
            <a:r>
              <a:rPr lang="en-US" sz="1400" i="1" dirty="0">
                <a:solidFill>
                  <a:srgbClr val="000000"/>
                </a:solidFill>
                <a:latin typeface="Arial" charset="0"/>
                <a:ea typeface="ＭＳ Ｐゴシック" charset="0"/>
                <a:cs typeface="+mn-cs"/>
              </a:rPr>
              <a:t>Our projected expenses include the following for 2012,</a:t>
            </a:r>
          </a:p>
          <a:p>
            <a:pPr marL="0" lvl="0" indent="0" eaLnBrk="0" fontAlgn="base" hangingPunct="0">
              <a:spcBef>
                <a:spcPct val="0"/>
              </a:spcBef>
              <a:spcAft>
                <a:spcPct val="0"/>
              </a:spcAft>
              <a:buClrTx/>
              <a:buSzTx/>
              <a:buNone/>
            </a:pPr>
            <a:r>
              <a:rPr lang="en-US" sz="1400" i="1" dirty="0">
                <a:solidFill>
                  <a:srgbClr val="000000"/>
                </a:solidFill>
                <a:latin typeface="Arial" charset="0"/>
                <a:ea typeface="ＭＳ Ｐゴシック" charset="0"/>
                <a:cs typeface="+mn-cs"/>
              </a:rPr>
              <a:t>	</a:t>
            </a:r>
          </a:p>
          <a:p>
            <a:pPr marL="0" lvl="0" indent="0" eaLnBrk="0" fontAlgn="base" hangingPunct="0">
              <a:spcBef>
                <a:spcPct val="0"/>
              </a:spcBef>
              <a:spcAft>
                <a:spcPct val="0"/>
              </a:spcAft>
              <a:buClrTx/>
              <a:buSzTx/>
              <a:buNone/>
            </a:pPr>
            <a:r>
              <a:rPr lang="en-US" sz="1400" i="1" dirty="0">
                <a:solidFill>
                  <a:srgbClr val="000000"/>
                </a:solidFill>
                <a:latin typeface="Arial" charset="0"/>
                <a:ea typeface="ＭＳ Ｐゴシック" charset="0"/>
                <a:cs typeface="+mn-cs"/>
              </a:rPr>
              <a:t>Buoy anchors	               $100.00</a:t>
            </a:r>
          </a:p>
          <a:p>
            <a:pPr marL="0" lvl="0" indent="0" eaLnBrk="0" fontAlgn="base" hangingPunct="0">
              <a:spcBef>
                <a:spcPct val="0"/>
              </a:spcBef>
              <a:spcAft>
                <a:spcPct val="0"/>
              </a:spcAft>
              <a:buClrTx/>
              <a:buSzTx/>
              <a:buNone/>
            </a:pPr>
            <a:r>
              <a:rPr lang="en-US" sz="1400" i="1" dirty="0">
                <a:solidFill>
                  <a:srgbClr val="000000"/>
                </a:solidFill>
                <a:latin typeface="Arial" charset="0"/>
                <a:ea typeface="ＭＳ Ｐゴシック" charset="0"/>
                <a:cs typeface="+mn-cs"/>
              </a:rPr>
              <a:t>Annual meeting	               $300.00</a:t>
            </a:r>
          </a:p>
          <a:p>
            <a:pPr marL="0" lvl="0" indent="0" eaLnBrk="0" fontAlgn="base" hangingPunct="0">
              <a:spcBef>
                <a:spcPct val="0"/>
              </a:spcBef>
              <a:spcAft>
                <a:spcPct val="0"/>
              </a:spcAft>
              <a:buClrTx/>
              <a:buSzTx/>
              <a:buNone/>
            </a:pPr>
            <a:r>
              <a:rPr lang="en-US" sz="1400" i="1" dirty="0">
                <a:solidFill>
                  <a:srgbClr val="000000"/>
                </a:solidFill>
                <a:latin typeface="Arial" charset="0"/>
                <a:ea typeface="ＭＳ Ｐゴシック" charset="0"/>
                <a:cs typeface="+mn-cs"/>
              </a:rPr>
              <a:t>LIPs		              $9,000.00</a:t>
            </a:r>
          </a:p>
          <a:p>
            <a:endParaRPr lang="en-US" dirty="0"/>
          </a:p>
        </p:txBody>
      </p:sp>
      <p:sp>
        <p:nvSpPr>
          <p:cNvPr id="4" name="Date Placeholder 3"/>
          <p:cNvSpPr>
            <a:spLocks noGrp="1"/>
          </p:cNvSpPr>
          <p:nvPr>
            <p:ph type="dt" sz="half" idx="10"/>
          </p:nvPr>
        </p:nvSpPr>
        <p:spPr/>
        <p:txBody>
          <a:bodyPr/>
          <a:lstStyle/>
          <a:p>
            <a:fld id="{AD88FB61-8C81-5447-BEB1-86510AEE75F9}" type="datetime1">
              <a:rPr lang="en-US" smtClean="0"/>
              <a:pPr/>
              <a:t>5/1/2012</a:t>
            </a:fld>
            <a:endParaRPr lang="en-US" dirty="0"/>
          </a:p>
        </p:txBody>
      </p:sp>
      <p:sp>
        <p:nvSpPr>
          <p:cNvPr id="5" name="Footer Placeholder 4"/>
          <p:cNvSpPr>
            <a:spLocks noGrp="1"/>
          </p:cNvSpPr>
          <p:nvPr>
            <p:ph type="ftr" sz="quarter" idx="11"/>
          </p:nvPr>
        </p:nvSpPr>
        <p:spPr/>
        <p:txBody>
          <a:bodyPr/>
          <a:lstStyle/>
          <a:p>
            <a:pPr>
              <a:defRPr/>
            </a:pPr>
            <a:r>
              <a:rPr lang="en-US" dirty="0" smtClean="0"/>
              <a:t>www.ricelakemn.com</a:t>
            </a:r>
            <a:endParaRPr lang="en-US" dirty="0"/>
          </a:p>
        </p:txBody>
      </p:sp>
      <p:sp>
        <p:nvSpPr>
          <p:cNvPr id="6" name="Slide Number Placeholder 5"/>
          <p:cNvSpPr>
            <a:spLocks noGrp="1"/>
          </p:cNvSpPr>
          <p:nvPr>
            <p:ph type="sldNum" sz="quarter" idx="12"/>
          </p:nvPr>
        </p:nvSpPr>
        <p:spPr/>
        <p:txBody>
          <a:bodyPr/>
          <a:lstStyle/>
          <a:p>
            <a:fld id="{6CCE1825-9CC3-A34F-A8F3-A9C8F73853E2}" type="slidenum">
              <a:rPr lang="en-US" smtClean="0"/>
              <a:pPr/>
              <a:t>9</a:t>
            </a:fld>
            <a:endParaRPr lang="en-US" dirty="0"/>
          </a:p>
        </p:txBody>
      </p:sp>
    </p:spTree>
    <p:extLst>
      <p:ext uri="{BB962C8B-B14F-4D97-AF65-F5344CB8AC3E}">
        <p14:creationId xmlns:p14="http://schemas.microsoft.com/office/powerpoint/2010/main" val="18362247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6658</TotalTime>
  <Words>2509</Words>
  <Application>Microsoft Office PowerPoint</Application>
  <PresentationFormat>On-screen Show (4:3)</PresentationFormat>
  <Paragraphs>365</Paragraphs>
  <Slides>30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Breeze</vt:lpstr>
      <vt:lpstr>Worksheet</vt:lpstr>
      <vt:lpstr>Rice Lake Area Association Annual Meeting</vt:lpstr>
      <vt:lpstr>Annual Meeting Agenda</vt:lpstr>
      <vt:lpstr>Board Members</vt:lpstr>
      <vt:lpstr>Rice Lake Area Association Purpose</vt:lpstr>
      <vt:lpstr>How RLAA Operates</vt:lpstr>
      <vt:lpstr>2012 Financial Objectives</vt:lpstr>
      <vt:lpstr>RLAA Financials</vt:lpstr>
      <vt:lpstr>Balance Sheet</vt:lpstr>
      <vt:lpstr>Treasurer’s Report</vt:lpstr>
      <vt:lpstr>General Lake Update</vt:lpstr>
      <vt:lpstr>2011 in Review</vt:lpstr>
      <vt:lpstr>Clean Water/Lakeshore Environment</vt:lpstr>
      <vt:lpstr>Education</vt:lpstr>
      <vt:lpstr>Lake Quality Concern:  Algae Growth</vt:lpstr>
      <vt:lpstr>Lake Quality Concern:  Algae Growth (cont’d.)</vt:lpstr>
      <vt:lpstr>Drawdown Overview</vt:lpstr>
      <vt:lpstr>Drawdown Q&amp;A</vt:lpstr>
      <vt:lpstr>Postponed Projects – 2011</vt:lpstr>
      <vt:lpstr>2011 Completed Projects</vt:lpstr>
      <vt:lpstr>2012 Plans</vt:lpstr>
      <vt:lpstr>Water Quality Requirements</vt:lpstr>
      <vt:lpstr>PowerPoint Presentation</vt:lpstr>
      <vt:lpstr>Water Quality – What can you do to help?</vt:lpstr>
      <vt:lpstr>Impaired Waters Project Plan</vt:lpstr>
      <vt:lpstr>Join the Team</vt:lpstr>
      <vt:lpstr>RLAA Membership</vt:lpstr>
      <vt:lpstr>How do we increase membership and funding?</vt:lpstr>
      <vt:lpstr>Board Member Elections</vt:lpstr>
      <vt:lpstr>Drawings!</vt:lpstr>
      <vt:lpstr>THANK YOU  Comments?  Questions?  Volunteer!</vt:lpstr>
    </vt:vector>
  </TitlesOfParts>
  <Company>Job Tracker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Rice Lake Association Annual Meeting 2009</dc:title>
  <dc:creator>Molly Kridel</dc:creator>
  <cp:lastModifiedBy> </cp:lastModifiedBy>
  <cp:revision>157</cp:revision>
  <cp:lastPrinted>2012-04-26T23:24:55Z</cp:lastPrinted>
  <dcterms:created xsi:type="dcterms:W3CDTF">2009-01-27T16:28:46Z</dcterms:created>
  <dcterms:modified xsi:type="dcterms:W3CDTF">2012-05-01T15:15:40Z</dcterms:modified>
</cp:coreProperties>
</file>