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Lst>
  <p:notesMasterIdLst>
    <p:notesMasterId r:id="rId33"/>
  </p:notesMasterIdLst>
  <p:handoutMasterIdLst>
    <p:handoutMasterId r:id="rId34"/>
  </p:handoutMasterIdLst>
  <p:sldIdLst>
    <p:sldId id="256" r:id="rId2"/>
    <p:sldId id="305" r:id="rId3"/>
    <p:sldId id="306" r:id="rId4"/>
    <p:sldId id="307" r:id="rId5"/>
    <p:sldId id="330" r:id="rId6"/>
    <p:sldId id="310" r:id="rId7"/>
    <p:sldId id="311" r:id="rId8"/>
    <p:sldId id="312" r:id="rId9"/>
    <p:sldId id="313" r:id="rId10"/>
    <p:sldId id="314" r:id="rId11"/>
    <p:sldId id="315" r:id="rId12"/>
    <p:sldId id="316" r:id="rId13"/>
    <p:sldId id="317" r:id="rId14"/>
    <p:sldId id="265" r:id="rId15"/>
    <p:sldId id="266" r:id="rId16"/>
    <p:sldId id="326" r:id="rId17"/>
    <p:sldId id="331" r:id="rId18"/>
    <p:sldId id="327" r:id="rId19"/>
    <p:sldId id="293" r:id="rId20"/>
    <p:sldId id="319" r:id="rId21"/>
    <p:sldId id="320" r:id="rId22"/>
    <p:sldId id="321" r:id="rId23"/>
    <p:sldId id="285" r:id="rId24"/>
    <p:sldId id="322" r:id="rId25"/>
    <p:sldId id="328" r:id="rId26"/>
    <p:sldId id="323" r:id="rId27"/>
    <p:sldId id="303" r:id="rId28"/>
    <p:sldId id="304" r:id="rId29"/>
    <p:sldId id="324" r:id="rId30"/>
    <p:sldId id="325" r:id="rId31"/>
    <p:sldId id="277" r:id="rId32"/>
  </p:sldIdLst>
  <p:sldSz cx="9144000" cy="6858000" type="screen4x3"/>
  <p:notesSz cx="9144000" cy="6858000"/>
  <p:defaultTextStyle>
    <a:defPPr>
      <a:defRPr lang="en-US"/>
    </a:defPPr>
    <a:lvl1pPr algn="l" rtl="0" eaLnBrk="0" fontAlgn="base" hangingPunct="0">
      <a:spcBef>
        <a:spcPct val="0"/>
      </a:spcBef>
      <a:spcAft>
        <a:spcPct val="0"/>
      </a:spcAft>
      <a:defRPr i="1"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i="1"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i="1"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i="1"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i="1" kern="1200">
        <a:solidFill>
          <a:schemeClr val="tx1"/>
        </a:solidFill>
        <a:latin typeface="Arial" charset="0"/>
        <a:ea typeface="ＭＳ Ｐゴシック" charset="0"/>
        <a:cs typeface="+mn-cs"/>
      </a:defRPr>
    </a:lvl5pPr>
    <a:lvl6pPr marL="2286000" algn="l" defTabSz="457200" rtl="0" eaLnBrk="1" latinLnBrk="0" hangingPunct="1">
      <a:defRPr i="1" kern="1200">
        <a:solidFill>
          <a:schemeClr val="tx1"/>
        </a:solidFill>
        <a:latin typeface="Arial" charset="0"/>
        <a:ea typeface="ＭＳ Ｐゴシック" charset="0"/>
        <a:cs typeface="+mn-cs"/>
      </a:defRPr>
    </a:lvl6pPr>
    <a:lvl7pPr marL="2743200" algn="l" defTabSz="457200" rtl="0" eaLnBrk="1" latinLnBrk="0" hangingPunct="1">
      <a:defRPr i="1" kern="1200">
        <a:solidFill>
          <a:schemeClr val="tx1"/>
        </a:solidFill>
        <a:latin typeface="Arial" charset="0"/>
        <a:ea typeface="ＭＳ Ｐゴシック" charset="0"/>
        <a:cs typeface="+mn-cs"/>
      </a:defRPr>
    </a:lvl7pPr>
    <a:lvl8pPr marL="3200400" algn="l" defTabSz="457200" rtl="0" eaLnBrk="1" latinLnBrk="0" hangingPunct="1">
      <a:defRPr i="1" kern="1200">
        <a:solidFill>
          <a:schemeClr val="tx1"/>
        </a:solidFill>
        <a:latin typeface="Arial" charset="0"/>
        <a:ea typeface="ＭＳ Ｐゴシック" charset="0"/>
        <a:cs typeface="+mn-cs"/>
      </a:defRPr>
    </a:lvl8pPr>
    <a:lvl9pPr marL="3657600" algn="l" defTabSz="457200" rtl="0" eaLnBrk="1" latinLnBrk="0" hangingPunct="1">
      <a:defRPr i="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71E"/>
    <a:srgbClr val="337230"/>
    <a:srgbClr val="11611C"/>
    <a:srgbClr val="2B5800"/>
    <a:srgbClr val="CCFF33"/>
    <a:srgbClr val="FF9999"/>
    <a:srgbClr val="000000"/>
    <a:srgbClr val="E31523"/>
    <a:srgbClr val="0CA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3" autoAdjust="0"/>
    <p:restoredTop sz="96870" autoAdjust="0"/>
  </p:normalViewPr>
  <p:slideViewPr>
    <p:cSldViewPr>
      <p:cViewPr>
        <p:scale>
          <a:sx n="80" d="100"/>
          <a:sy n="80" d="100"/>
        </p:scale>
        <p:origin x="-300" y="72"/>
      </p:cViewPr>
      <p:guideLst>
        <p:guide orient="horz" pos="2160"/>
        <p:guide pos="3024"/>
      </p:guideLst>
    </p:cSldViewPr>
  </p:slideViewPr>
  <p:outlineViewPr>
    <p:cViewPr>
      <p:scale>
        <a:sx n="33" d="100"/>
        <a:sy n="33" d="100"/>
      </p:scale>
      <p:origin x="0" y="3786"/>
    </p:cViewPr>
  </p:outlineViewPr>
  <p:notesTextViewPr>
    <p:cViewPr>
      <p:scale>
        <a:sx n="100" d="100"/>
        <a:sy n="100" d="100"/>
      </p:scale>
      <p:origin x="0" y="0"/>
    </p:cViewPr>
  </p:notesTextViewPr>
  <p:sorterViewPr>
    <p:cViewPr>
      <p:scale>
        <a:sx n="100" d="100"/>
        <a:sy n="100" d="100"/>
      </p:scale>
      <p:origin x="0" y="4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ea typeface="+mn-ea"/>
              </a:defRPr>
            </a:lvl1pPr>
          </a:lstStyle>
          <a:p>
            <a:pPr>
              <a:defRPr/>
            </a:pPr>
            <a:endParaRPr lang="en-US" dirty="0"/>
          </a:p>
        </p:txBody>
      </p:sp>
      <p:sp>
        <p:nvSpPr>
          <p:cNvPr id="52227"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ea typeface="+mn-ea"/>
              </a:defRPr>
            </a:lvl1pPr>
          </a:lstStyle>
          <a:p>
            <a:pPr>
              <a:defRPr/>
            </a:pPr>
            <a:endParaRPr lang="en-US" dirty="0"/>
          </a:p>
        </p:txBody>
      </p:sp>
      <p:sp>
        <p:nvSpPr>
          <p:cNvPr id="52228"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ea typeface="+mn-ea"/>
              </a:defRPr>
            </a:lvl1pPr>
          </a:lstStyle>
          <a:p>
            <a:pPr>
              <a:defRPr/>
            </a:pPr>
            <a:endParaRPr lang="en-US" dirty="0"/>
          </a:p>
        </p:txBody>
      </p:sp>
      <p:sp>
        <p:nvSpPr>
          <p:cNvPr id="52229"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18A0B9A5-2DA2-0743-B18B-60B00C0CEE1D}" type="slidenum">
              <a:rPr lang="en-US"/>
              <a:pPr/>
              <a:t>‹#›</a:t>
            </a:fld>
            <a:endParaRPr lang="en-US" dirty="0"/>
          </a:p>
        </p:txBody>
      </p:sp>
    </p:spTree>
    <p:extLst>
      <p:ext uri="{BB962C8B-B14F-4D97-AF65-F5344CB8AC3E}">
        <p14:creationId xmlns:p14="http://schemas.microsoft.com/office/powerpoint/2010/main" val="186746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ea typeface="+mn-ea"/>
              </a:defRPr>
            </a:lvl1pPr>
          </a:lstStyle>
          <a:p>
            <a:pPr>
              <a:defRPr/>
            </a:pPr>
            <a:endParaRPr lang="en-US" dirty="0"/>
          </a:p>
        </p:txBody>
      </p:sp>
      <p:sp>
        <p:nvSpPr>
          <p:cNvPr id="307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ea typeface="+mn-ea"/>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fld id="{F7C9E73A-686A-A24A-977A-5D2E0B361A00}" type="slidenum">
              <a:rPr lang="en-US"/>
              <a:pPr/>
              <a:t>‹#›</a:t>
            </a:fld>
            <a:endParaRPr lang="en-US" dirty="0"/>
          </a:p>
        </p:txBody>
      </p:sp>
    </p:spTree>
    <p:extLst>
      <p:ext uri="{BB962C8B-B14F-4D97-AF65-F5344CB8AC3E}">
        <p14:creationId xmlns:p14="http://schemas.microsoft.com/office/powerpoint/2010/main" val="36455221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6C4B0B4C-D17B-0F4F-A0DA-A325A9665E0F}" type="slidenum">
              <a:rPr lang="en-US" i="0"/>
              <a:pPr/>
              <a:t>1</a:t>
            </a:fld>
            <a:endParaRPr lang="en-US" i="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B944B94B-E779-854C-8E9E-C08586D94210}" type="slidenum">
              <a:rPr lang="en-US" i="0"/>
              <a:pPr/>
              <a:t>14</a:t>
            </a:fld>
            <a:endParaRPr lang="en-US" i="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5B411EDF-B924-8445-AA7B-06A0B616576B}" type="slidenum">
              <a:rPr lang="en-US" i="0"/>
              <a:pPr/>
              <a:t>15</a:t>
            </a:fld>
            <a:endParaRPr lang="en-US" i="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algn="r" eaLnBrk="1" hangingPunct="1"/>
            <a:fld id="{79CB83B5-D02C-7A4A-ABA4-8814DA6D0872}" type="slidenum">
              <a:rPr lang="en-US" sz="1200" i="0"/>
              <a:pPr algn="r" eaLnBrk="1" hangingPunct="1"/>
              <a:t>19</a:t>
            </a:fld>
            <a:endParaRPr lang="en-US" sz="1200" i="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n-US"/>
          </a:p>
        </p:txBody>
      </p:sp>
      <p:sp>
        <p:nvSpPr>
          <p:cNvPr id="59396" name="Slide Number Placeholder 3"/>
          <p:cNvSpPr txBox="1">
            <a:spLocks noGrp="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algn="r" eaLnBrk="1" hangingPunct="1"/>
            <a:fld id="{77AD274D-58A3-534B-A5C2-2AFF3C509541}" type="slidenum">
              <a:rPr lang="en-US" sz="1200" i="0">
                <a:latin typeface="Calibri" charset="0"/>
              </a:rPr>
              <a:pPr algn="r" eaLnBrk="1" hangingPunct="1"/>
              <a:t>23</a:t>
            </a:fld>
            <a:endParaRPr lang="en-US" sz="1200" i="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Maybe you are familiar with the term “it’s a numbers game”?  </a:t>
            </a:r>
          </a:p>
          <a:p>
            <a:r>
              <a:rPr lang="en-US" dirty="0" smtClean="0"/>
              <a:t>Basically, that means we can only do so much… and</a:t>
            </a:r>
            <a:r>
              <a:rPr lang="en-US" baseline="0" dirty="0" smtClean="0"/>
              <a:t> that’s really not enough to keep up with what needs to happen without killing those few that are actively engaged and giving their all to fight the good fight and wave the flag for attraction and show that the RLAA cares and wants to make a difference.</a:t>
            </a:r>
          </a:p>
          <a:p>
            <a:r>
              <a:rPr lang="en-US" baseline="0" dirty="0" smtClean="0"/>
              <a:t>A</a:t>
            </a:r>
            <a:r>
              <a:rPr lang="en-US" dirty="0" smtClean="0"/>
              <a:t>s are membership grows, </a:t>
            </a:r>
            <a:r>
              <a:rPr lang="en-US" baseline="0" dirty="0" smtClean="0"/>
              <a:t>so to does our ability to manage more projects &amp; activities as well as have the critical funds necessary to engage in the vital projects at a level that can achieve a recognizable difference and thus begin the process of changing the path that Rice Lake is headed down.</a:t>
            </a:r>
          </a:p>
          <a:p>
            <a:r>
              <a:rPr lang="en-US" baseline="0" dirty="0" smtClean="0"/>
              <a:t>We really need support in the form of increased membership including the funding these additional membership fees will bring. We really need our </a:t>
            </a:r>
            <a:r>
              <a:rPr lang="en-US" sz="1200" dirty="0" smtClean="0"/>
              <a:t>membership to be more active. </a:t>
            </a:r>
            <a:r>
              <a:rPr lang="en-US" baseline="0" dirty="0" smtClean="0"/>
              <a:t>We really need your</a:t>
            </a:r>
            <a:r>
              <a:rPr lang="en-US" sz="1200" dirty="0" smtClean="0"/>
              <a:t> participation to help manage the details of these important projects and to help coordination of multiple activities. </a:t>
            </a:r>
          </a:p>
          <a:p>
            <a:r>
              <a:rPr lang="en-US" sz="1200" dirty="0" smtClean="0"/>
              <a:t>If every member only had the time &amp;</a:t>
            </a:r>
            <a:r>
              <a:rPr lang="en-US" sz="1200" baseline="0" dirty="0" smtClean="0"/>
              <a:t> energy to</a:t>
            </a:r>
            <a:r>
              <a:rPr lang="en-US" sz="1200" dirty="0" smtClean="0"/>
              <a:t> accomplish just 1 thing for the RLAA; one</a:t>
            </a:r>
            <a:r>
              <a:rPr lang="en-US" sz="1200" baseline="0" dirty="0" smtClean="0"/>
              <a:t> of the most important “To Do” needs is communications… talk with your neighbors, next door, across the street, etc. make them aware of RLAA, the situation that requires everyone’s help to accomplish and make a meaningful difference in the lake’s water quality and environment value as a sustainable wildlife habitat and beautiful area to enjoy… biking, walking, jogging, watching, boating, fishing and never avoiding due to the smell of a fresh algae bloom, or a massive fish kill because of low oxygen levels in the lake such that fish can’t survive. </a:t>
            </a:r>
            <a:endParaRPr lang="en-US" dirty="0"/>
          </a:p>
        </p:txBody>
      </p:sp>
      <p:sp>
        <p:nvSpPr>
          <p:cNvPr id="4" name="Slide Number Placeholder 3"/>
          <p:cNvSpPr>
            <a:spLocks noGrp="1"/>
          </p:cNvSpPr>
          <p:nvPr>
            <p:ph type="sldNum" sz="quarter" idx="10"/>
          </p:nvPr>
        </p:nvSpPr>
        <p:spPr/>
        <p:txBody>
          <a:bodyPr/>
          <a:lstStyle/>
          <a:p>
            <a:fld id="{F7C9E73A-686A-A24A-977A-5D2E0B361A00}"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audience for feedback on these</a:t>
            </a:r>
          </a:p>
          <a:p>
            <a:r>
              <a:rPr lang="en-US" dirty="0" smtClean="0"/>
              <a:t>Engage attendees</a:t>
            </a:r>
            <a:r>
              <a:rPr lang="en-US" baseline="0" dirty="0" smtClean="0"/>
              <a:t> </a:t>
            </a:r>
            <a:r>
              <a:rPr lang="en-US" dirty="0" smtClean="0"/>
              <a:t>for their ideas &amp; comments</a:t>
            </a:r>
            <a:endParaRPr lang="en-US" dirty="0"/>
          </a:p>
        </p:txBody>
      </p:sp>
      <p:sp>
        <p:nvSpPr>
          <p:cNvPr id="4" name="Slide Number Placeholder 3"/>
          <p:cNvSpPr>
            <a:spLocks noGrp="1"/>
          </p:cNvSpPr>
          <p:nvPr>
            <p:ph type="sldNum" sz="quarter" idx="10"/>
          </p:nvPr>
        </p:nvSpPr>
        <p:spPr/>
        <p:txBody>
          <a:bodyPr/>
          <a:lstStyle/>
          <a:p>
            <a:fld id="{F7C9E73A-686A-A24A-977A-5D2E0B361A00}" type="slidenum">
              <a:rPr lang="en-US" smtClean="0"/>
              <a:pPr/>
              <a:t>28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AF05D645-C679-FA45-8E10-627AAEFBAC62}" type="slidenum">
              <a:rPr lang="en-US" i="0"/>
              <a:pPr/>
              <a:t>31</a:t>
            </a:fld>
            <a:endParaRPr lang="en-US" i="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MG_0834.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47800" y="2971800"/>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5400" b="1" kern="1200">
                <a:solidFill>
                  <a:srgbClr val="FFFF00"/>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447800" y="4648200"/>
            <a:ext cx="6498159" cy="916641"/>
          </a:xfrm>
        </p:spPr>
        <p:txBody>
          <a:bodyPr vert="horz" lIns="91440" tIns="45720" rIns="91440" bIns="45720" rtlCol="0">
            <a:no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3200" b="1" i="1" kern="1200">
                <a:solidFill>
                  <a:srgbClr val="FFFF00"/>
                </a:solidFill>
                <a:latin typeface="Verdana"/>
                <a:ea typeface="+mn-e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C0603BA8-E07C-2B47-AC65-DA90DB517DD9}" type="datetime1">
              <a:rPr lang="en-US" smtClean="0"/>
              <a:pPr/>
              <a:t>5/5/2013</a:t>
            </a:fld>
            <a:endParaRPr lang="en-US" dirty="0"/>
          </a:p>
        </p:txBody>
      </p:sp>
      <p:sp>
        <p:nvSpPr>
          <p:cNvPr id="5" name="Footer Placeholder 4"/>
          <p:cNvSpPr>
            <a:spLocks noGrp="1"/>
          </p:cNvSpPr>
          <p:nvPr>
            <p:ph type="ftr" sz="quarter" idx="11"/>
          </p:nvPr>
        </p:nvSpPr>
        <p:spPr/>
        <p:txBody>
          <a:bodyPr/>
          <a:lstStyle/>
          <a:p>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3F849-D0CA-4C48-9376-5C0AB95000AE}" type="datetime1">
              <a:rPr lang="en-US" smtClean="0"/>
              <a:pPr/>
              <a:t>5/5/2013</a:t>
            </a:fld>
            <a:endParaRPr lang="en-US" dirty="0"/>
          </a:p>
        </p:txBody>
      </p:sp>
      <p:sp>
        <p:nvSpPr>
          <p:cNvPr id="6" name="Footer Placeholder 5"/>
          <p:cNvSpPr>
            <a:spLocks noGrp="1"/>
          </p:cNvSpPr>
          <p:nvPr>
            <p:ph type="ftr" sz="quarter" idx="11"/>
          </p:nvPr>
        </p:nvSpPr>
        <p:spPr/>
        <p:txBody>
          <a:bodyPr/>
          <a:lstStyle/>
          <a:p>
            <a:pPr>
              <a:defRPr/>
            </a:pPr>
            <a:r>
              <a:rPr lang="en-US" dirty="0" smtClean="0"/>
              <a:t>www.ricelakemn.com</a:t>
            </a:r>
            <a:endParaRPr lang="en-US" dirty="0"/>
          </a:p>
        </p:txBody>
      </p:sp>
      <p:sp>
        <p:nvSpPr>
          <p:cNvPr id="7" name="Slide Number Placeholder 6"/>
          <p:cNvSpPr>
            <a:spLocks noGrp="1"/>
          </p:cNvSpPr>
          <p:nvPr>
            <p:ph type="sldNum" sz="quarter" idx="12"/>
          </p:nvPr>
        </p:nvSpPr>
        <p:spPr/>
        <p:txBody>
          <a:bodyPr/>
          <a:lstStyle/>
          <a:p>
            <a:fld id="{6B9AF2C5-4A6C-8045-B150-F9A4F97F68D1}"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0E1249B-0667-9C4F-BF82-1C8D08CD7FDF}"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3FCA2A42-92FD-3140-A0C1-B189C9743F9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AE08750-819B-C54D-864F-264570B43EA8}"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2646A1EC-8049-1746-ABD2-0C35E5741A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021FC41-E889-EF43-B2A9-3A5DE7975124}"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08A790D-EC4D-F546-9632-E4E59C96EDCF}"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29486170-F1A4-E745-A3A2-970E3941BC5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B0966-B3BA-534F-9A9D-E36273E927DA}" type="datetime1">
              <a:rPr lang="en-US" smtClean="0"/>
              <a:pPr/>
              <a:t>5/5/2013</a:t>
            </a:fld>
            <a:endParaRPr lang="en-US" dirty="0"/>
          </a:p>
        </p:txBody>
      </p:sp>
      <p:sp>
        <p:nvSpPr>
          <p:cNvPr id="5" name="Footer Placeholder 4"/>
          <p:cNvSpPr>
            <a:spLocks noGrp="1"/>
          </p:cNvSpPr>
          <p:nvPr>
            <p:ph type="ftr" sz="quarter" idx="11"/>
          </p:nvPr>
        </p:nvSpPr>
        <p:spPr/>
        <p:txBody>
          <a:bodyPr/>
          <a:lstStyle/>
          <a:p>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9838865-A387-D24B-AB42-0250B46DDCAE}" type="datetime1">
              <a:rPr lang="en-US" smtClean="0"/>
              <a:pPr/>
              <a:t>5/5/2013</a:t>
            </a:fld>
            <a:endParaRPr lang="en-US" dirty="0"/>
          </a:p>
        </p:txBody>
      </p:sp>
      <p:sp>
        <p:nvSpPr>
          <p:cNvPr id="6" name="Footer Placeholder 5"/>
          <p:cNvSpPr>
            <a:spLocks noGrp="1"/>
          </p:cNvSpPr>
          <p:nvPr>
            <p:ph type="ftr" sz="quarter" idx="11"/>
          </p:nvPr>
        </p:nvSpPr>
        <p:spPr/>
        <p:txBody>
          <a:bodyPr/>
          <a:lstStyle/>
          <a:p>
            <a:pPr>
              <a:defRPr/>
            </a:pPr>
            <a:r>
              <a:rPr lang="en-US" dirty="0" smtClean="0"/>
              <a:t>www.ricelakemn.com</a:t>
            </a:r>
            <a:endParaRPr lang="en-US" dirty="0"/>
          </a:p>
        </p:txBody>
      </p:sp>
      <p:sp>
        <p:nvSpPr>
          <p:cNvPr id="7" name="Slide Number Placeholder 6"/>
          <p:cNvSpPr>
            <a:spLocks noGrp="1"/>
          </p:cNvSpPr>
          <p:nvPr>
            <p:ph type="sldNum" sz="quarter" idx="12"/>
          </p:nvPr>
        </p:nvSpPr>
        <p:spPr/>
        <p:txBody>
          <a:bodyPr/>
          <a:lstStyle/>
          <a:p>
            <a:fld id="{B8D11D3A-7BA1-0149-A70C-A669102404A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EC967A-FD5A-3847-B7D5-76EBA21622A2}" type="datetime1">
              <a:rPr lang="en-US" smtClean="0"/>
              <a:pPr/>
              <a:t>5/5/2013</a:t>
            </a:fld>
            <a:endParaRPr lang="en-US" dirty="0"/>
          </a:p>
        </p:txBody>
      </p:sp>
      <p:sp>
        <p:nvSpPr>
          <p:cNvPr id="8" name="Footer Placeholder 7"/>
          <p:cNvSpPr>
            <a:spLocks noGrp="1"/>
          </p:cNvSpPr>
          <p:nvPr>
            <p:ph type="ftr" sz="quarter" idx="11"/>
          </p:nvPr>
        </p:nvSpPr>
        <p:spPr/>
        <p:txBody>
          <a:bodyPr/>
          <a:lstStyle/>
          <a:p>
            <a:pPr>
              <a:defRPr/>
            </a:pPr>
            <a:r>
              <a:rPr lang="en-US" dirty="0" smtClean="0"/>
              <a:t>www.ricelakemn.com</a:t>
            </a:r>
            <a:endParaRPr lang="en-US" dirty="0"/>
          </a:p>
        </p:txBody>
      </p:sp>
      <p:sp>
        <p:nvSpPr>
          <p:cNvPr id="9" name="Slide Number Placeholder 8"/>
          <p:cNvSpPr>
            <a:spLocks noGrp="1"/>
          </p:cNvSpPr>
          <p:nvPr>
            <p:ph type="sldNum" sz="quarter" idx="12"/>
          </p:nvPr>
        </p:nvSpPr>
        <p:spPr/>
        <p:txBody>
          <a:bodyPr/>
          <a:lstStyle/>
          <a:p>
            <a:fld id="{1AB581B0-EFD9-7F4D-99CB-6F6A56C5BF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F1464D1-7BB6-194D-AFCC-499A9C89F2B1}" type="datetime1">
              <a:rPr lang="en-US" smtClean="0"/>
              <a:pPr/>
              <a:t>5/5/2013</a:t>
            </a:fld>
            <a:endParaRPr lang="en-US" dirty="0"/>
          </a:p>
        </p:txBody>
      </p:sp>
      <p:sp>
        <p:nvSpPr>
          <p:cNvPr id="4" name="Footer Placeholder 3"/>
          <p:cNvSpPr>
            <a:spLocks noGrp="1"/>
          </p:cNvSpPr>
          <p:nvPr>
            <p:ph type="ftr" sz="quarter" idx="11"/>
          </p:nvPr>
        </p:nvSpPr>
        <p:spPr/>
        <p:txBody>
          <a:bodyPr/>
          <a:lstStyle/>
          <a:p>
            <a:pPr>
              <a:defRPr/>
            </a:pPr>
            <a:r>
              <a:rPr lang="en-US" dirty="0" smtClean="0"/>
              <a:t>www.ricelakemn.com</a:t>
            </a:r>
            <a:endParaRPr lang="en-US" dirty="0"/>
          </a:p>
        </p:txBody>
      </p:sp>
      <p:sp>
        <p:nvSpPr>
          <p:cNvPr id="5" name="Slide Number Placeholder 4"/>
          <p:cNvSpPr>
            <a:spLocks noGrp="1"/>
          </p:cNvSpPr>
          <p:nvPr>
            <p:ph type="sldNum" sz="quarter" idx="12"/>
          </p:nvPr>
        </p:nvSpPr>
        <p:spPr/>
        <p:txBody>
          <a:bodyPr/>
          <a:lstStyle/>
          <a:p>
            <a:fld id="{7EA7CB0B-7F5B-7D4D-8400-4F279F6E21D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DADBD-15FF-A649-9D25-0C4ABE6ADB0F}" type="datetime1">
              <a:rPr lang="en-US" smtClean="0"/>
              <a:pPr/>
              <a:t>5/5/2013</a:t>
            </a:fld>
            <a:endParaRPr lang="en-US" dirty="0"/>
          </a:p>
        </p:txBody>
      </p:sp>
      <p:sp>
        <p:nvSpPr>
          <p:cNvPr id="3" name="Footer Placeholder 2"/>
          <p:cNvSpPr>
            <a:spLocks noGrp="1"/>
          </p:cNvSpPr>
          <p:nvPr>
            <p:ph type="ftr" sz="quarter" idx="11"/>
          </p:nvPr>
        </p:nvSpPr>
        <p:spPr/>
        <p:txBody>
          <a:bodyPr/>
          <a:lstStyle/>
          <a:p>
            <a:pPr>
              <a:defRPr/>
            </a:pPr>
            <a:r>
              <a:rPr lang="en-US" dirty="0" smtClean="0"/>
              <a:t>www.ricelakemn.com</a:t>
            </a:r>
            <a:endParaRPr lang="en-US" dirty="0"/>
          </a:p>
        </p:txBody>
      </p:sp>
      <p:sp>
        <p:nvSpPr>
          <p:cNvPr id="4" name="Slide Number Placeholder 3"/>
          <p:cNvSpPr>
            <a:spLocks noGrp="1"/>
          </p:cNvSpPr>
          <p:nvPr>
            <p:ph type="sldNum" sz="quarter" idx="12"/>
          </p:nvPr>
        </p:nvSpPr>
        <p:spPr/>
        <p:txBody>
          <a:bodyPr/>
          <a:lstStyle/>
          <a:p>
            <a:fld id="{66E208D2-5F08-8342-B105-E87BB020CE0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AABE4-2D9F-0846-AEC3-3E8D5A1B974D}" type="datetime1">
              <a:rPr lang="en-US" smtClean="0"/>
              <a:pPr/>
              <a:t>5/5/2013</a:t>
            </a:fld>
            <a:endParaRPr lang="en-US" dirty="0"/>
          </a:p>
        </p:txBody>
      </p:sp>
      <p:sp>
        <p:nvSpPr>
          <p:cNvPr id="6" name="Footer Placeholder 5"/>
          <p:cNvSpPr>
            <a:spLocks noGrp="1"/>
          </p:cNvSpPr>
          <p:nvPr>
            <p:ph type="ftr" sz="quarter" idx="11"/>
          </p:nvPr>
        </p:nvSpPr>
        <p:spPr/>
        <p:txBody>
          <a:bodyPr/>
          <a:lstStyle/>
          <a:p>
            <a:pPr>
              <a:defRPr/>
            </a:pPr>
            <a:r>
              <a:rPr lang="en-US" dirty="0" smtClean="0"/>
              <a:t>www.ricelakemn.com</a:t>
            </a:r>
            <a:endParaRPr lang="en-US" dirty="0"/>
          </a:p>
        </p:txBody>
      </p:sp>
      <p:sp>
        <p:nvSpPr>
          <p:cNvPr id="7" name="Slide Number Placeholder 6"/>
          <p:cNvSpPr>
            <a:spLocks noGrp="1"/>
          </p:cNvSpPr>
          <p:nvPr>
            <p:ph type="sldNum" sz="quarter" idx="12"/>
          </p:nvPr>
        </p:nvSpPr>
        <p:spPr/>
        <p:txBody>
          <a:bodyPr/>
          <a:lstStyle/>
          <a:p>
            <a:fld id="{0B350A5C-45C5-364C-A4AE-CBBFB31EB07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7230"/>
            </a:gs>
            <a:gs pos="24000">
              <a:srgbClr val="FFFFF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134351" cy="1139732"/>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rgbClr val="091E24"/>
                </a:solidFill>
              </a:defRPr>
            </a:lvl1pPr>
          </a:lstStyle>
          <a:p>
            <a:fld id="{E626C596-6150-354C-8400-8AD8DDB1E919}" type="datetime1">
              <a:rPr lang="en-US" smtClean="0"/>
              <a:pPr/>
              <a:t>5/5/2013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rgbClr val="404040"/>
                </a:solidFill>
              </a:defRPr>
            </a:lvl1pPr>
          </a:lstStyle>
          <a:p>
            <a:pPr>
              <a:defRPr/>
            </a:pPr>
            <a:r>
              <a:rPr lang="en-US" dirty="0" smtClean="0"/>
              <a:t>www.ricelakemn.com</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1800">
                <a:solidFill>
                  <a:schemeClr val="bg2">
                    <a:lumMod val="10000"/>
                  </a:schemeClr>
                </a:solidFill>
              </a:defRPr>
            </a:lvl1pPr>
          </a:lstStyle>
          <a:p>
            <a:fld id="{29486170-F1A4-E745-A3A2-970E3941BC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iming>
    <p:tnLst>
      <p:par>
        <p:cTn id="1" dur="indefinite" restart="never" nodeType="tmRoot"/>
      </p:par>
    </p:tnLst>
  </p:timing>
  <p:hf hdr="0"/>
  <p:txStyles>
    <p:titleStyle>
      <a:lvl1pPr algn="ctr" defTabSz="914400" rtl="0" eaLnBrk="1" latinLnBrk="0" hangingPunct="1">
        <a:spcBef>
          <a:spcPct val="0"/>
        </a:spcBef>
        <a:buNone/>
        <a:defRPr sz="4000" kern="1200">
          <a:solidFill>
            <a:srgbClr val="17671E"/>
          </a:solidFill>
          <a:effectLst>
            <a:outerShdw blurRad="50800" dist="38100" dir="13500000" algn="br" rotWithShape="0">
              <a:prstClr val="black">
                <a:alpha val="40000"/>
              </a:prstClr>
            </a:outerShdw>
          </a:effectLst>
          <a:latin typeface="Verdana"/>
          <a:ea typeface="+mj-ea"/>
          <a:cs typeface="Verdana"/>
        </a:defRPr>
      </a:lvl1pPr>
    </p:titleStyle>
    <p:bodyStyle>
      <a:lvl1pPr marL="349250" indent="-349250" algn="l" defTabSz="914400" rtl="0" eaLnBrk="1" latinLnBrk="0" hangingPunct="1">
        <a:spcBef>
          <a:spcPts val="2000"/>
        </a:spcBef>
        <a:buClr>
          <a:srgbClr val="660066"/>
        </a:buClr>
        <a:buSzPct val="110000"/>
        <a:buFont typeface="Wingdings 2" charset="2"/>
        <a:buChar char="➢"/>
        <a:defRPr sz="2400" b="1" kern="1200">
          <a:solidFill>
            <a:srgbClr val="660066"/>
          </a:solidFill>
          <a:latin typeface="Verdana"/>
          <a:ea typeface="+mn-ea"/>
          <a:cs typeface="Verdana"/>
        </a:defRPr>
      </a:lvl1pPr>
      <a:lvl2pPr marL="685800" indent="-336550" algn="l" defTabSz="914400" rtl="0" eaLnBrk="1" latinLnBrk="0" hangingPunct="1">
        <a:spcBef>
          <a:spcPts val="600"/>
        </a:spcBef>
        <a:buClrTx/>
        <a:buSzPct val="90000"/>
        <a:buFont typeface="Wingdings" charset="2"/>
        <a:buChar char="❍"/>
        <a:defRPr sz="2200" kern="1200">
          <a:solidFill>
            <a:schemeClr val="tx1"/>
          </a:solidFill>
          <a:latin typeface="Verdana"/>
          <a:ea typeface="+mn-ea"/>
          <a:cs typeface="Verdana"/>
        </a:defRPr>
      </a:lvl2pPr>
      <a:lvl3pPr marL="968375" indent="-282575" algn="l" defTabSz="914400" rtl="0" eaLnBrk="1" latinLnBrk="0" hangingPunct="1">
        <a:spcBef>
          <a:spcPts val="600"/>
        </a:spcBef>
        <a:buClrTx/>
        <a:buSzPct val="110000"/>
        <a:buFont typeface="Wingdings" charset="2"/>
        <a:buChar char="ü"/>
        <a:defRPr sz="2000" kern="1200">
          <a:solidFill>
            <a:schemeClr val="tx1"/>
          </a:solidFill>
          <a:latin typeface="Verdana"/>
          <a:ea typeface="+mn-ea"/>
          <a:cs typeface="Verdana"/>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solidFill>
          <a:latin typeface="Verdana"/>
          <a:ea typeface="+mn-ea"/>
          <a:cs typeface="Verdana"/>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solidFill>
          <a:latin typeface="Verdana"/>
          <a:ea typeface="+mn-ea"/>
          <a:cs typeface="Verdana"/>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ricelakemn.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May 7, 2013</a:t>
            </a:r>
            <a:endParaRPr lang="en-US" dirty="0"/>
          </a:p>
        </p:txBody>
      </p:sp>
      <p:sp>
        <p:nvSpPr>
          <p:cNvPr id="8" name="Title 7"/>
          <p:cNvSpPr>
            <a:spLocks noGrp="1"/>
          </p:cNvSpPr>
          <p:nvPr>
            <p:ph type="ctrTitle"/>
          </p:nvPr>
        </p:nvSpPr>
        <p:spPr/>
        <p:txBody>
          <a:bodyPr/>
          <a:lstStyle/>
          <a:p>
            <a:r>
              <a:rPr lang="en-US" dirty="0" smtClean="0"/>
              <a:t>Rice Lake Area Association Annual Meeting</a:t>
            </a:r>
            <a:endParaRPr lang="en-US" dirty="0"/>
          </a:p>
        </p:txBody>
      </p:sp>
      <p:sp>
        <p:nvSpPr>
          <p:cNvPr id="6150" name="Rectangle 6"/>
          <p:cNvSpPr>
            <a:spLocks noChangeArrowheads="1"/>
          </p:cNvSpPr>
          <p:nvPr/>
        </p:nvSpPr>
        <p:spPr bwMode="auto">
          <a:xfrm>
            <a:off x="3960813" y="6296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i="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Lake Update</a:t>
            </a:r>
            <a:endParaRPr lang="en-US" dirty="0"/>
          </a:p>
        </p:txBody>
      </p:sp>
      <p:sp>
        <p:nvSpPr>
          <p:cNvPr id="3" name="Content Placeholder 2"/>
          <p:cNvSpPr>
            <a:spLocks noGrp="1"/>
          </p:cNvSpPr>
          <p:nvPr>
            <p:ph idx="1"/>
          </p:nvPr>
        </p:nvSpPr>
        <p:spPr/>
        <p:txBody>
          <a:bodyPr/>
          <a:lstStyle/>
          <a:p>
            <a:pPr>
              <a:lnSpc>
                <a:spcPct val="90000"/>
              </a:lnSpc>
              <a:defRPr/>
            </a:pPr>
            <a:r>
              <a:rPr lang="en-US" dirty="0" smtClean="0"/>
              <a:t>2012 </a:t>
            </a:r>
            <a:r>
              <a:rPr lang="en-US" dirty="0"/>
              <a:t>in Review</a:t>
            </a:r>
          </a:p>
          <a:p>
            <a:pPr lvl="1">
              <a:lnSpc>
                <a:spcPct val="90000"/>
              </a:lnSpc>
              <a:defRPr/>
            </a:pPr>
            <a:r>
              <a:rPr lang="en-US" dirty="0"/>
              <a:t>Clean Water/Lake Shore Environment</a:t>
            </a:r>
          </a:p>
          <a:p>
            <a:pPr lvl="1">
              <a:lnSpc>
                <a:spcPct val="90000"/>
              </a:lnSpc>
              <a:defRPr/>
            </a:pPr>
            <a:r>
              <a:rPr lang="en-US" dirty="0"/>
              <a:t>Lake Quality Concerns</a:t>
            </a:r>
          </a:p>
          <a:p>
            <a:pPr lvl="1">
              <a:lnSpc>
                <a:spcPct val="90000"/>
              </a:lnSpc>
              <a:defRPr/>
            </a:pPr>
            <a:r>
              <a:rPr lang="en-US" dirty="0"/>
              <a:t>Drawdown overview</a:t>
            </a:r>
          </a:p>
          <a:p>
            <a:pPr lvl="1">
              <a:lnSpc>
                <a:spcPct val="90000"/>
              </a:lnSpc>
              <a:defRPr/>
            </a:pPr>
            <a:r>
              <a:rPr lang="en-US" dirty="0" smtClean="0"/>
              <a:t>2012 </a:t>
            </a:r>
            <a:r>
              <a:rPr lang="en-US" dirty="0"/>
              <a:t>Postponed Projects</a:t>
            </a:r>
          </a:p>
          <a:p>
            <a:pPr lvl="1">
              <a:lnSpc>
                <a:spcPct val="90000"/>
              </a:lnSpc>
              <a:defRPr/>
            </a:pPr>
            <a:r>
              <a:rPr lang="en-US" dirty="0" smtClean="0"/>
              <a:t>2012 </a:t>
            </a:r>
            <a:r>
              <a:rPr lang="en-US" dirty="0"/>
              <a:t>Completed Projects</a:t>
            </a:r>
          </a:p>
          <a:p>
            <a:pPr lvl="1">
              <a:lnSpc>
                <a:spcPct val="90000"/>
              </a:lnSpc>
              <a:defRPr/>
            </a:pPr>
            <a:r>
              <a:rPr lang="en-US" dirty="0" smtClean="0"/>
              <a:t>2013 </a:t>
            </a:r>
            <a:r>
              <a:rPr lang="en-US" dirty="0"/>
              <a:t>Plans</a:t>
            </a:r>
          </a:p>
          <a:p>
            <a:pPr>
              <a:lnSpc>
                <a:spcPct val="90000"/>
              </a:lnSpc>
              <a:defRPr/>
            </a:pPr>
            <a:r>
              <a:rPr lang="en-US" dirty="0"/>
              <a:t>Water Quality Reminders</a:t>
            </a:r>
          </a:p>
          <a:p>
            <a:pPr lvl="2">
              <a:lnSpc>
                <a:spcPct val="90000"/>
              </a:lnSpc>
              <a:defRPr/>
            </a:pPr>
            <a:r>
              <a:rPr lang="en-US" dirty="0"/>
              <a:t>How Carp impact our water </a:t>
            </a:r>
            <a:r>
              <a:rPr lang="en-US" dirty="0" smtClean="0"/>
              <a:t>quality</a:t>
            </a:r>
            <a:endParaRPr lang="en-US" dirty="0"/>
          </a:p>
        </p:txBody>
      </p:sp>
      <p:sp>
        <p:nvSpPr>
          <p:cNvPr id="4" name="Date Placeholder 3"/>
          <p:cNvSpPr>
            <a:spLocks noGrp="1"/>
          </p:cNvSpPr>
          <p:nvPr>
            <p:ph type="dt" sz="half" idx="10"/>
          </p:nvPr>
        </p:nvSpPr>
        <p:spPr/>
        <p:txBody>
          <a:bodyPr/>
          <a:lstStyle/>
          <a:p>
            <a:fld id="{35B906D6-2B9E-CB44-B743-3FA8A2A5B77A}"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10</a:t>
            </a:fld>
            <a:endParaRPr lang="en-US" dirty="0"/>
          </a:p>
        </p:txBody>
      </p:sp>
    </p:spTree>
    <p:extLst>
      <p:ext uri="{BB962C8B-B14F-4D97-AF65-F5344CB8AC3E}">
        <p14:creationId xmlns:p14="http://schemas.microsoft.com/office/powerpoint/2010/main" val="3103663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in Review</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sz="2800" dirty="0">
                <a:latin typeface="Arial" charset="0"/>
              </a:rPr>
              <a:t>Objectives:</a:t>
            </a:r>
          </a:p>
          <a:p>
            <a:pPr lvl="1">
              <a:lnSpc>
                <a:spcPct val="90000"/>
              </a:lnSpc>
            </a:pPr>
            <a:r>
              <a:rPr lang="en-US" sz="2400" dirty="0">
                <a:latin typeface="Arial" charset="0"/>
              </a:rPr>
              <a:t>Clean Water/Lake Shore Environment </a:t>
            </a:r>
          </a:p>
          <a:p>
            <a:pPr lvl="2">
              <a:lnSpc>
                <a:spcPct val="90000"/>
              </a:lnSpc>
            </a:pPr>
            <a:r>
              <a:rPr lang="en-US" dirty="0">
                <a:latin typeface="Arial" charset="0"/>
              </a:rPr>
              <a:t>Continue performing research for long-term solutions to reduce algae and </a:t>
            </a:r>
            <a:r>
              <a:rPr lang="ja-JP" altLang="en-US" dirty="0">
                <a:latin typeface="Arial" charset="0"/>
              </a:rPr>
              <a:t>“</a:t>
            </a:r>
            <a:r>
              <a:rPr lang="en-US" dirty="0">
                <a:latin typeface="Arial" charset="0"/>
              </a:rPr>
              <a:t>bad</a:t>
            </a:r>
            <a:r>
              <a:rPr lang="ja-JP" altLang="en-US" dirty="0">
                <a:latin typeface="Arial" charset="0"/>
              </a:rPr>
              <a:t>”</a:t>
            </a:r>
            <a:r>
              <a:rPr lang="en-US" dirty="0">
                <a:latin typeface="Arial" charset="0"/>
              </a:rPr>
              <a:t> plant growth</a:t>
            </a:r>
          </a:p>
          <a:p>
            <a:pPr lvl="2">
              <a:lnSpc>
                <a:spcPct val="90000"/>
              </a:lnSpc>
            </a:pPr>
            <a:r>
              <a:rPr lang="en-US" dirty="0">
                <a:latin typeface="Arial" charset="0"/>
              </a:rPr>
              <a:t>Work towards balance of weeds vs. water clarity </a:t>
            </a:r>
          </a:p>
          <a:p>
            <a:pPr lvl="2">
              <a:lnSpc>
                <a:spcPct val="90000"/>
              </a:lnSpc>
            </a:pPr>
            <a:r>
              <a:rPr lang="en-US" dirty="0">
                <a:latin typeface="Arial" charset="0"/>
              </a:rPr>
              <a:t>Reduce algae levels</a:t>
            </a:r>
          </a:p>
          <a:p>
            <a:pPr lvl="3">
              <a:lnSpc>
                <a:spcPct val="90000"/>
              </a:lnSpc>
            </a:pPr>
            <a:r>
              <a:rPr lang="en-US" sz="1600" dirty="0">
                <a:latin typeface="Arial" charset="0"/>
              </a:rPr>
              <a:t>In </a:t>
            </a:r>
            <a:r>
              <a:rPr lang="en-US" sz="1600" dirty="0" smtClean="0">
                <a:latin typeface="Arial" charset="0"/>
              </a:rPr>
              <a:t>2012 </a:t>
            </a:r>
            <a:r>
              <a:rPr lang="en-US" sz="1600" dirty="0">
                <a:latin typeface="Arial" charset="0"/>
              </a:rPr>
              <a:t>the early, frequent rains provided a </a:t>
            </a:r>
            <a:r>
              <a:rPr lang="ja-JP" altLang="en-US" sz="1600" dirty="0">
                <a:latin typeface="Arial" charset="0"/>
              </a:rPr>
              <a:t>“</a:t>
            </a:r>
            <a:r>
              <a:rPr lang="en-US" sz="1600" dirty="0">
                <a:latin typeface="Arial" charset="0"/>
              </a:rPr>
              <a:t>flush</a:t>
            </a:r>
            <a:r>
              <a:rPr lang="ja-JP" altLang="en-US" sz="1600" dirty="0">
                <a:latin typeface="Arial" charset="0"/>
              </a:rPr>
              <a:t>”</a:t>
            </a:r>
            <a:r>
              <a:rPr lang="en-US" sz="1600" dirty="0">
                <a:latin typeface="Arial" charset="0"/>
              </a:rPr>
              <a:t> on the lake to reduce the algae growth. </a:t>
            </a:r>
            <a:r>
              <a:rPr lang="en-US" sz="1600" dirty="0" smtClean="0">
                <a:latin typeface="Arial" charset="0"/>
              </a:rPr>
              <a:t>Again, as in 2011, the perception </a:t>
            </a:r>
            <a:r>
              <a:rPr lang="en-US" sz="1600" dirty="0">
                <a:latin typeface="Arial" charset="0"/>
              </a:rPr>
              <a:t>was that algae levels were better in </a:t>
            </a:r>
            <a:r>
              <a:rPr lang="en-US" sz="1600" dirty="0" smtClean="0">
                <a:latin typeface="Arial" charset="0"/>
              </a:rPr>
              <a:t>2012 </a:t>
            </a:r>
            <a:r>
              <a:rPr lang="en-US" sz="1600" dirty="0">
                <a:latin typeface="Arial" charset="0"/>
              </a:rPr>
              <a:t>than in the recent past years.</a:t>
            </a:r>
          </a:p>
          <a:p>
            <a:pPr lvl="2">
              <a:lnSpc>
                <a:spcPct val="90000"/>
              </a:lnSpc>
            </a:pPr>
            <a:r>
              <a:rPr lang="en-US" dirty="0">
                <a:latin typeface="Arial" charset="0"/>
              </a:rPr>
              <a:t>Continue creating community awareness for Rice Lake to gain public support for clean water</a:t>
            </a:r>
          </a:p>
          <a:p>
            <a:pPr lvl="2">
              <a:lnSpc>
                <a:spcPct val="90000"/>
              </a:lnSpc>
            </a:pPr>
            <a:r>
              <a:rPr lang="en-US" dirty="0">
                <a:latin typeface="Arial" charset="0"/>
              </a:rPr>
              <a:t>Rice Lake participating in Elm Creek </a:t>
            </a:r>
            <a:r>
              <a:rPr lang="en-US" dirty="0" smtClean="0">
                <a:latin typeface="Arial" charset="0"/>
              </a:rPr>
              <a:t>Total Maximum Daily Load (TMDL) </a:t>
            </a:r>
            <a:r>
              <a:rPr lang="en-US" dirty="0">
                <a:latin typeface="Arial" charset="0"/>
              </a:rPr>
              <a:t>Project</a:t>
            </a:r>
          </a:p>
          <a:p>
            <a:pPr lvl="1">
              <a:lnSpc>
                <a:spcPct val="90000"/>
              </a:lnSpc>
            </a:pPr>
            <a:r>
              <a:rPr lang="en-US" sz="2400" dirty="0">
                <a:latin typeface="Arial" charset="0"/>
              </a:rPr>
              <a:t>Education</a:t>
            </a:r>
          </a:p>
          <a:p>
            <a:pPr lvl="2">
              <a:lnSpc>
                <a:spcPct val="90000"/>
              </a:lnSpc>
            </a:pPr>
            <a:r>
              <a:rPr lang="en-US" dirty="0">
                <a:latin typeface="Arial" charset="0"/>
              </a:rPr>
              <a:t>Establish consistent meaningful education for home owners on how they can help accomplish our Shared Objectives</a:t>
            </a:r>
          </a:p>
          <a:p>
            <a:endParaRPr lang="en-US" dirty="0"/>
          </a:p>
        </p:txBody>
      </p:sp>
      <p:sp>
        <p:nvSpPr>
          <p:cNvPr id="4" name="Date Placeholder 3"/>
          <p:cNvSpPr>
            <a:spLocks noGrp="1"/>
          </p:cNvSpPr>
          <p:nvPr>
            <p:ph type="dt" sz="half" idx="10"/>
          </p:nvPr>
        </p:nvSpPr>
        <p:spPr/>
        <p:txBody>
          <a:bodyPr/>
          <a:lstStyle/>
          <a:p>
            <a:fld id="{3853C4F1-E470-EC42-A5EA-4E6859AB9296}"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11</a:t>
            </a:fld>
            <a:endParaRPr lang="en-US" dirty="0"/>
          </a:p>
        </p:txBody>
      </p:sp>
    </p:spTree>
    <p:extLst>
      <p:ext uri="{BB962C8B-B14F-4D97-AF65-F5344CB8AC3E}">
        <p14:creationId xmlns:p14="http://schemas.microsoft.com/office/powerpoint/2010/main" val="835720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Water/Lakeshore</a:t>
            </a:r>
            <a:br>
              <a:rPr lang="en-US" dirty="0" smtClean="0"/>
            </a:br>
            <a:r>
              <a:rPr lang="en-US" dirty="0" smtClean="0"/>
              <a:t>Environment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2012 in Review (cont’d.)</a:t>
            </a:r>
          </a:p>
          <a:p>
            <a:pPr>
              <a:lnSpc>
                <a:spcPct val="80000"/>
              </a:lnSpc>
            </a:pPr>
            <a:r>
              <a:rPr lang="en-US" dirty="0">
                <a:latin typeface="Arial" charset="0"/>
              </a:rPr>
              <a:t>Projects completed in </a:t>
            </a:r>
            <a:r>
              <a:rPr lang="en-US" dirty="0" smtClean="0">
                <a:latin typeface="Arial" charset="0"/>
              </a:rPr>
              <a:t>2012 </a:t>
            </a:r>
            <a:r>
              <a:rPr lang="en-US" dirty="0">
                <a:latin typeface="Arial" charset="0"/>
              </a:rPr>
              <a:t>to improve water quality</a:t>
            </a:r>
          </a:p>
          <a:p>
            <a:pPr lvl="1">
              <a:lnSpc>
                <a:spcPct val="80000"/>
              </a:lnSpc>
            </a:pPr>
            <a:r>
              <a:rPr lang="en-US" sz="2000" dirty="0" smtClean="0">
                <a:latin typeface="Arial" charset="0"/>
              </a:rPr>
              <a:t>Conducted Aquatic Plant Survey (</a:t>
            </a:r>
            <a:r>
              <a:rPr lang="en-US" sz="2000" i="1" dirty="0" smtClean="0">
                <a:latin typeface="Arial" charset="0"/>
              </a:rPr>
              <a:t>by FSS</a:t>
            </a:r>
            <a:r>
              <a:rPr lang="en-US" sz="2000" dirty="0" smtClean="0">
                <a:latin typeface="Arial" charset="0"/>
              </a:rPr>
              <a:t>)</a:t>
            </a:r>
          </a:p>
          <a:p>
            <a:pPr lvl="1">
              <a:lnSpc>
                <a:spcPct val="80000"/>
              </a:lnSpc>
            </a:pPr>
            <a:r>
              <a:rPr lang="en-US" sz="2000" dirty="0" smtClean="0">
                <a:latin typeface="Arial" charset="0"/>
              </a:rPr>
              <a:t>Continue </a:t>
            </a:r>
            <a:r>
              <a:rPr lang="en-US" sz="2000" dirty="0">
                <a:latin typeface="Arial" charset="0"/>
              </a:rPr>
              <a:t>to maintain a formalized Lake Management Plan and coordinate it with the Watershed TMDL Project Plan</a:t>
            </a:r>
          </a:p>
          <a:p>
            <a:pPr lvl="1">
              <a:lnSpc>
                <a:spcPct val="80000"/>
              </a:lnSpc>
            </a:pPr>
            <a:r>
              <a:rPr lang="en-US" sz="2000" dirty="0">
                <a:latin typeface="Arial" charset="0"/>
              </a:rPr>
              <a:t>Continue contributing lake/creek monitoring data with local agencies</a:t>
            </a:r>
          </a:p>
          <a:p>
            <a:pPr>
              <a:lnSpc>
                <a:spcPct val="80000"/>
              </a:lnSpc>
            </a:pPr>
            <a:r>
              <a:rPr lang="en-US" dirty="0" smtClean="0">
                <a:latin typeface="Arial" charset="0"/>
              </a:rPr>
              <a:t>Lake </a:t>
            </a:r>
            <a:r>
              <a:rPr lang="en-US" dirty="0">
                <a:latin typeface="Arial" charset="0"/>
              </a:rPr>
              <a:t>Shore Environment</a:t>
            </a:r>
          </a:p>
          <a:p>
            <a:pPr lvl="1">
              <a:lnSpc>
                <a:spcPct val="80000"/>
              </a:lnSpc>
            </a:pPr>
            <a:r>
              <a:rPr lang="en-US" sz="2000" dirty="0">
                <a:latin typeface="Arial" charset="0"/>
              </a:rPr>
              <a:t>Cut out dead trees along creek shore line</a:t>
            </a:r>
          </a:p>
          <a:p>
            <a:pPr lvl="1">
              <a:lnSpc>
                <a:spcPct val="80000"/>
              </a:lnSpc>
            </a:pPr>
            <a:r>
              <a:rPr lang="en-US" sz="2000" dirty="0">
                <a:latin typeface="Arial" charset="0"/>
              </a:rPr>
              <a:t>Protect shoreline in heavily-traveled fishing areas (Tristan Bay)</a:t>
            </a:r>
          </a:p>
          <a:p>
            <a:pPr lvl="1">
              <a:lnSpc>
                <a:spcPct val="80000"/>
              </a:lnSpc>
            </a:pPr>
            <a:r>
              <a:rPr lang="en-US" sz="2000" dirty="0">
                <a:latin typeface="Arial" charset="0"/>
              </a:rPr>
              <a:t>Monitor habitat destruction (beaver) and report to the </a:t>
            </a:r>
            <a:r>
              <a:rPr lang="en-US" sz="2000" dirty="0" smtClean="0">
                <a:latin typeface="Arial" charset="0"/>
              </a:rPr>
              <a:t>authorities</a:t>
            </a:r>
          </a:p>
          <a:p>
            <a:pPr lvl="1">
              <a:lnSpc>
                <a:spcPct val="80000"/>
              </a:lnSpc>
            </a:pPr>
            <a:r>
              <a:rPr lang="en-US" sz="2000" dirty="0" smtClean="0">
                <a:latin typeface="Arial" charset="0"/>
              </a:rPr>
              <a:t>City installed rock fill along Tristan Bay to help retain shoreline</a:t>
            </a:r>
            <a:endParaRPr lang="en-US" dirty="0"/>
          </a:p>
        </p:txBody>
      </p:sp>
      <p:sp>
        <p:nvSpPr>
          <p:cNvPr id="4" name="Date Placeholder 3"/>
          <p:cNvSpPr>
            <a:spLocks noGrp="1"/>
          </p:cNvSpPr>
          <p:nvPr>
            <p:ph type="dt" sz="half" idx="10"/>
          </p:nvPr>
        </p:nvSpPr>
        <p:spPr/>
        <p:txBody>
          <a:bodyPr/>
          <a:lstStyle/>
          <a:p>
            <a:fld id="{E28EABEF-EFDD-8149-AB01-FAFB9DA738E8}"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12</a:t>
            </a:fld>
            <a:endParaRPr lang="en-US" dirty="0"/>
          </a:p>
        </p:txBody>
      </p:sp>
    </p:spTree>
    <p:extLst>
      <p:ext uri="{BB962C8B-B14F-4D97-AF65-F5344CB8AC3E}">
        <p14:creationId xmlns:p14="http://schemas.microsoft.com/office/powerpoint/2010/main" val="4290968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2012 in Review (cont’d.)</a:t>
            </a:r>
          </a:p>
          <a:p>
            <a:pPr>
              <a:lnSpc>
                <a:spcPct val="90000"/>
              </a:lnSpc>
              <a:defRPr/>
            </a:pPr>
            <a:r>
              <a:rPr lang="en-US" sz="2800" dirty="0"/>
              <a:t>Create community awareness for Rice Lake to gain public support for clean water</a:t>
            </a:r>
          </a:p>
          <a:p>
            <a:pPr lvl="1">
              <a:lnSpc>
                <a:spcPct val="90000"/>
              </a:lnSpc>
              <a:defRPr/>
            </a:pPr>
            <a:r>
              <a:rPr lang="en-US" sz="2400" dirty="0"/>
              <a:t>Association Newsletter - </a:t>
            </a:r>
            <a:r>
              <a:rPr lang="en-US" sz="2400" dirty="0" smtClean="0"/>
              <a:t>periodically</a:t>
            </a:r>
            <a:endParaRPr lang="en-US" sz="2400" dirty="0"/>
          </a:p>
          <a:p>
            <a:pPr lvl="1">
              <a:lnSpc>
                <a:spcPct val="90000"/>
              </a:lnSpc>
              <a:defRPr/>
            </a:pPr>
            <a:r>
              <a:rPr lang="en-US" sz="2400" dirty="0"/>
              <a:t>Updated our Web Page/Site</a:t>
            </a:r>
          </a:p>
          <a:p>
            <a:pPr lvl="2">
              <a:lnSpc>
                <a:spcPct val="90000"/>
              </a:lnSpc>
              <a:defRPr/>
            </a:pPr>
            <a:r>
              <a:rPr lang="en-US" dirty="0"/>
              <a:t>Keeping it current regularly </a:t>
            </a:r>
          </a:p>
          <a:p>
            <a:pPr lvl="1">
              <a:lnSpc>
                <a:spcPct val="90000"/>
              </a:lnSpc>
              <a:defRPr/>
            </a:pPr>
            <a:r>
              <a:rPr lang="en-US" sz="2400" dirty="0" smtClean="0"/>
              <a:t>Create </a:t>
            </a:r>
            <a:r>
              <a:rPr lang="en-US" sz="2400" dirty="0"/>
              <a:t>periodic surveys to collect resident input</a:t>
            </a:r>
          </a:p>
          <a:p>
            <a:pPr lvl="1">
              <a:lnSpc>
                <a:spcPct val="90000"/>
              </a:lnSpc>
              <a:defRPr/>
            </a:pPr>
            <a:r>
              <a:rPr lang="en-US" sz="2400" dirty="0"/>
              <a:t>Local media (Channel 12 news and Osseo-Maple Grove Press as past examples)</a:t>
            </a:r>
          </a:p>
          <a:p>
            <a:pPr lvl="1">
              <a:lnSpc>
                <a:spcPct val="90000"/>
              </a:lnSpc>
              <a:defRPr/>
            </a:pPr>
            <a:r>
              <a:rPr lang="en-US" sz="2400" dirty="0"/>
              <a:t>E-mail significant activities to our membership</a:t>
            </a:r>
            <a:endParaRPr lang="en-US" dirty="0"/>
          </a:p>
        </p:txBody>
      </p:sp>
      <p:sp>
        <p:nvSpPr>
          <p:cNvPr id="4" name="Date Placeholder 3"/>
          <p:cNvSpPr>
            <a:spLocks noGrp="1"/>
          </p:cNvSpPr>
          <p:nvPr>
            <p:ph type="dt" sz="half" idx="10"/>
          </p:nvPr>
        </p:nvSpPr>
        <p:spPr/>
        <p:txBody>
          <a:bodyPr/>
          <a:lstStyle/>
          <a:p>
            <a:fld id="{95B6E75E-FE3B-2244-AAB1-53ECC652226E}"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13</a:t>
            </a:fld>
            <a:endParaRPr lang="en-US" dirty="0"/>
          </a:p>
        </p:txBody>
      </p:sp>
    </p:spTree>
    <p:extLst>
      <p:ext uri="{BB962C8B-B14F-4D97-AF65-F5344CB8AC3E}">
        <p14:creationId xmlns:p14="http://schemas.microsoft.com/office/powerpoint/2010/main" val="1522416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Lake Quality Concern:  Algae Growth</a:t>
            </a:r>
            <a:endParaRPr lang="en-US" dirty="0"/>
          </a:p>
        </p:txBody>
      </p:sp>
      <p:sp>
        <p:nvSpPr>
          <p:cNvPr id="20486" name="Rectangle 3"/>
          <p:cNvSpPr>
            <a:spLocks noGrp="1" noChangeArrowheads="1"/>
          </p:cNvSpPr>
          <p:nvPr>
            <p:ph idx="1"/>
          </p:nvPr>
        </p:nvSpPr>
        <p:spPr/>
        <p:txBody>
          <a:bodyPr>
            <a:normAutofit fontScale="85000" lnSpcReduction="20000"/>
          </a:bodyPr>
          <a:lstStyle/>
          <a:p>
            <a:pPr eaLnBrk="1" hangingPunct="1">
              <a:lnSpc>
                <a:spcPct val="90000"/>
              </a:lnSpc>
              <a:defRPr/>
            </a:pPr>
            <a:r>
              <a:rPr lang="en-US" sz="2400" dirty="0" smtClean="0">
                <a:ea typeface="+mn-ea"/>
              </a:rPr>
              <a:t>Aquatic Plant Update</a:t>
            </a:r>
          </a:p>
          <a:p>
            <a:pPr lvl="1" eaLnBrk="1" hangingPunct="1">
              <a:lnSpc>
                <a:spcPct val="90000"/>
              </a:lnSpc>
              <a:defRPr/>
            </a:pPr>
            <a:r>
              <a:rPr lang="en-US" sz="2000" dirty="0" smtClean="0"/>
              <a:t>BAD WEEDS</a:t>
            </a:r>
          </a:p>
          <a:p>
            <a:pPr lvl="2" eaLnBrk="1" hangingPunct="1">
              <a:lnSpc>
                <a:spcPct val="90000"/>
              </a:lnSpc>
              <a:defRPr/>
            </a:pPr>
            <a:r>
              <a:rPr lang="en-US" sz="1800" b="1" dirty="0" smtClean="0"/>
              <a:t>Curlyleaf  Pondweed</a:t>
            </a:r>
          </a:p>
          <a:p>
            <a:pPr lvl="3" eaLnBrk="1" hangingPunct="1">
              <a:lnSpc>
                <a:spcPct val="90000"/>
              </a:lnSpc>
              <a:defRPr/>
            </a:pPr>
            <a:r>
              <a:rPr lang="en-US" sz="1800" dirty="0" smtClean="0"/>
              <a:t>Currently under control, but need to keep an eye on               annual growth, particularly along the shoreline </a:t>
            </a:r>
          </a:p>
          <a:p>
            <a:pPr lvl="3" eaLnBrk="1" hangingPunct="1">
              <a:lnSpc>
                <a:spcPct val="90000"/>
              </a:lnSpc>
              <a:defRPr/>
            </a:pPr>
            <a:r>
              <a:rPr lang="en-US" sz="1800" dirty="0" smtClean="0"/>
              <a:t>Aquatic Plant Survey in 2012 showed a slight increase in growth, but not enough of a nuisance to require treatment</a:t>
            </a:r>
          </a:p>
          <a:p>
            <a:pPr lvl="2" eaLnBrk="1" hangingPunct="1">
              <a:lnSpc>
                <a:spcPct val="90000"/>
              </a:lnSpc>
              <a:defRPr/>
            </a:pPr>
            <a:r>
              <a:rPr lang="en-US" sz="1800" b="1" dirty="0" smtClean="0"/>
              <a:t>Eurasian Water Milfoil</a:t>
            </a:r>
          </a:p>
          <a:p>
            <a:pPr lvl="3" eaLnBrk="1" hangingPunct="1">
              <a:lnSpc>
                <a:spcPct val="90000"/>
              </a:lnSpc>
              <a:defRPr/>
            </a:pPr>
            <a:r>
              <a:rPr lang="en-US" sz="1800" dirty="0" smtClean="0"/>
              <a:t>Found in only 1 of 41 stations in 2012</a:t>
            </a:r>
          </a:p>
          <a:p>
            <a:pPr lvl="3" eaLnBrk="1" hangingPunct="1">
              <a:lnSpc>
                <a:spcPct val="90000"/>
              </a:lnSpc>
              <a:defRPr/>
            </a:pPr>
            <a:r>
              <a:rPr lang="en-US" sz="1800" dirty="0" smtClean="0"/>
              <a:t>Not considered to be an issue in Rice Lake</a:t>
            </a:r>
          </a:p>
          <a:p>
            <a:pPr lvl="1" eaLnBrk="1" hangingPunct="1">
              <a:lnSpc>
                <a:spcPct val="90000"/>
              </a:lnSpc>
              <a:defRPr/>
            </a:pPr>
            <a:r>
              <a:rPr lang="en-US" sz="2000" dirty="0" smtClean="0"/>
              <a:t>GOOD WEEDS</a:t>
            </a:r>
          </a:p>
          <a:p>
            <a:pPr lvl="2" eaLnBrk="1" hangingPunct="1">
              <a:lnSpc>
                <a:spcPct val="90000"/>
              </a:lnSpc>
              <a:defRPr/>
            </a:pPr>
            <a:r>
              <a:rPr lang="en-US" sz="1800" b="1" dirty="0" smtClean="0"/>
              <a:t>Coontail</a:t>
            </a:r>
          </a:p>
          <a:p>
            <a:pPr lvl="3" eaLnBrk="1" hangingPunct="1">
              <a:lnSpc>
                <a:spcPct val="90000"/>
              </a:lnSpc>
              <a:defRPr/>
            </a:pPr>
            <a:r>
              <a:rPr lang="en-US" sz="1800" dirty="0" smtClean="0"/>
              <a:t>Increasing recently, but still lagging behind</a:t>
            </a:r>
          </a:p>
          <a:p>
            <a:pPr lvl="2" eaLnBrk="1" hangingPunct="1">
              <a:lnSpc>
                <a:spcPct val="90000"/>
              </a:lnSpc>
              <a:defRPr/>
            </a:pPr>
            <a:r>
              <a:rPr lang="en-US" sz="1800" b="1" dirty="0" smtClean="0"/>
              <a:t>Other Native Plants</a:t>
            </a:r>
          </a:p>
          <a:p>
            <a:pPr lvl="3" eaLnBrk="1" hangingPunct="1">
              <a:lnSpc>
                <a:spcPct val="90000"/>
              </a:lnSpc>
              <a:defRPr/>
            </a:pPr>
            <a:r>
              <a:rPr lang="en-US" sz="1800" dirty="0" smtClean="0"/>
              <a:t>Limited due to poor water clarity and Carp effects                            have been found to inhibit sprouting of new plants</a:t>
            </a:r>
          </a:p>
          <a:p>
            <a:pPr lvl="3" eaLnBrk="1" hangingPunct="1">
              <a:lnSpc>
                <a:spcPct val="90000"/>
              </a:lnSpc>
              <a:defRPr/>
            </a:pPr>
            <a:r>
              <a:rPr lang="en-US" sz="1800" dirty="0" smtClean="0"/>
              <a:t>Carp Enclosure project in 2010 demonstrated that many            native plants can survive in our lake</a:t>
            </a:r>
          </a:p>
        </p:txBody>
      </p:sp>
      <p:sp>
        <p:nvSpPr>
          <p:cNvPr id="20482" name="Date Placeholder 3"/>
          <p:cNvSpPr>
            <a:spLocks noGrp="1"/>
          </p:cNvSpPr>
          <p:nvPr>
            <p:ph type="dt" sz="half" idx="10"/>
          </p:nvPr>
        </p:nvSpPr>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CBC8253D-D558-5F42-B79F-CE1B671F9EE1}" type="datetime1">
              <a:rPr lang="en-US" i="0" smtClean="0"/>
              <a:pPr/>
              <a:t>5/5/2013</a:t>
            </a:fld>
            <a:endParaRPr lang="en-US" i="0" dirty="0"/>
          </a:p>
        </p:txBody>
      </p:sp>
      <p:sp>
        <p:nvSpPr>
          <p:cNvPr id="20483" name="Footer Placeholder 4"/>
          <p:cNvSpPr>
            <a:spLocks noGrp="1"/>
          </p:cNvSpPr>
          <p:nvPr>
            <p:ph type="ftr" sz="quarter" idx="11"/>
          </p:nvPr>
        </p:nvSpPr>
        <p:spPr/>
        <p:txBody>
          <a:bodyPr/>
          <a:lstStyle/>
          <a:p>
            <a:pPr>
              <a:defRPr/>
            </a:pPr>
            <a:r>
              <a:rPr lang="en-US" smtClean="0"/>
              <a:t>www.ricelakemn.com</a:t>
            </a:r>
          </a:p>
        </p:txBody>
      </p:sp>
      <p:sp>
        <p:nvSpPr>
          <p:cNvPr id="20487" name="Rectangle 4"/>
          <p:cNvSpPr>
            <a:spLocks noChangeArrowheads="1"/>
          </p:cNvSpPr>
          <p:nvPr/>
        </p:nvSpPr>
        <p:spPr bwMode="auto">
          <a:xfrm>
            <a:off x="9145588" y="4556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8" name="Picture 10" descr="coontail_photo_Duffi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15250" y="4570413"/>
            <a:ext cx="9826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curly-leaf phot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447800"/>
            <a:ext cx="1020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2" descr="eurasian watermilfoi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35863" y="2971800"/>
            <a:ext cx="11620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6CCE1825-9CC3-A34F-A8F3-A9C8F73853E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a:spLocks noGrp="1" noChangeArrowheads="1"/>
          </p:cNvSpPr>
          <p:nvPr>
            <p:ph idx="1"/>
          </p:nvPr>
        </p:nvSpPr>
        <p:spPr/>
        <p:txBody>
          <a:bodyPr>
            <a:normAutofit fontScale="70000" lnSpcReduction="20000"/>
          </a:bodyPr>
          <a:lstStyle/>
          <a:p>
            <a:pPr eaLnBrk="1" hangingPunct="1">
              <a:lnSpc>
                <a:spcPct val="120000"/>
              </a:lnSpc>
            </a:pPr>
            <a:r>
              <a:rPr lang="en-US" sz="2800" dirty="0">
                <a:latin typeface="Arial" charset="0"/>
              </a:rPr>
              <a:t>Fish Population update: </a:t>
            </a:r>
          </a:p>
          <a:p>
            <a:pPr lvl="1" eaLnBrk="1" hangingPunct="1">
              <a:lnSpc>
                <a:spcPct val="120000"/>
              </a:lnSpc>
            </a:pPr>
            <a:r>
              <a:rPr lang="en-US" sz="2400" dirty="0">
                <a:latin typeface="Arial" charset="0"/>
              </a:rPr>
              <a:t>Fish population is still out of balance</a:t>
            </a:r>
          </a:p>
          <a:p>
            <a:pPr lvl="2" eaLnBrk="1" hangingPunct="1">
              <a:lnSpc>
                <a:spcPct val="120000"/>
              </a:lnSpc>
            </a:pPr>
            <a:r>
              <a:rPr lang="en-US" sz="2000" dirty="0">
                <a:latin typeface="Arial" charset="0"/>
              </a:rPr>
              <a:t>More predator fish is desirable </a:t>
            </a:r>
          </a:p>
          <a:p>
            <a:pPr lvl="1" eaLnBrk="1" hangingPunct="1">
              <a:lnSpc>
                <a:spcPct val="120000"/>
              </a:lnSpc>
            </a:pPr>
            <a:r>
              <a:rPr lang="en-US" sz="2400" dirty="0">
                <a:latin typeface="Arial" charset="0"/>
              </a:rPr>
              <a:t>Undesirable fish population – very high</a:t>
            </a:r>
          </a:p>
          <a:p>
            <a:pPr lvl="2" eaLnBrk="1" hangingPunct="1">
              <a:lnSpc>
                <a:spcPct val="120000"/>
              </a:lnSpc>
            </a:pPr>
            <a:r>
              <a:rPr lang="en-US" sz="2000" dirty="0">
                <a:latin typeface="Arial" charset="0"/>
              </a:rPr>
              <a:t>Bullheads</a:t>
            </a:r>
          </a:p>
          <a:p>
            <a:pPr lvl="2" eaLnBrk="1" hangingPunct="1">
              <a:lnSpc>
                <a:spcPct val="120000"/>
              </a:lnSpc>
            </a:pPr>
            <a:r>
              <a:rPr lang="en-US" sz="2000" dirty="0">
                <a:latin typeface="Arial" charset="0"/>
              </a:rPr>
              <a:t>Carp</a:t>
            </a:r>
          </a:p>
          <a:p>
            <a:pPr lvl="1" eaLnBrk="1" hangingPunct="1">
              <a:lnSpc>
                <a:spcPct val="120000"/>
              </a:lnSpc>
            </a:pPr>
            <a:r>
              <a:rPr lang="en-US" sz="2400" dirty="0" smtClean="0">
                <a:latin typeface="Arial" charset="0"/>
              </a:rPr>
              <a:t>Intend on working </a:t>
            </a:r>
            <a:r>
              <a:rPr lang="en-US" sz="2400" dirty="0">
                <a:latin typeface="Arial" charset="0"/>
              </a:rPr>
              <a:t>with commercial fisherman to reduce/remove carp for positive water quality impact</a:t>
            </a:r>
          </a:p>
          <a:p>
            <a:pPr eaLnBrk="1" hangingPunct="1">
              <a:lnSpc>
                <a:spcPct val="120000"/>
              </a:lnSpc>
            </a:pPr>
            <a:r>
              <a:rPr lang="en-US" sz="2800" dirty="0">
                <a:latin typeface="Arial" charset="0"/>
              </a:rPr>
              <a:t>Conclusion:</a:t>
            </a:r>
          </a:p>
          <a:p>
            <a:pPr lvl="1" eaLnBrk="1" hangingPunct="1">
              <a:lnSpc>
                <a:spcPct val="120000"/>
              </a:lnSpc>
            </a:pPr>
            <a:r>
              <a:rPr lang="en-US" sz="2400" dirty="0">
                <a:latin typeface="Arial" charset="0"/>
              </a:rPr>
              <a:t>Algae Growth is largely due to the Carp and Bullheads over population which stir up the existing phosphorus in the lake sediments resulting in Algae Blooms.  Algae shadows the sun from native plants inhibiting their growth.</a:t>
            </a:r>
          </a:p>
          <a:p>
            <a:pPr lvl="1" eaLnBrk="1" hangingPunct="1">
              <a:lnSpc>
                <a:spcPct val="90000"/>
              </a:lnSpc>
              <a:buFont typeface="Arial" charset="0"/>
              <a:buNone/>
            </a:pPr>
            <a:endParaRPr lang="en-US" sz="2400" dirty="0">
              <a:latin typeface="Arial" charset="0"/>
            </a:endParaRPr>
          </a:p>
        </p:txBody>
      </p:sp>
      <p:sp>
        <p:nvSpPr>
          <p:cNvPr id="21506" name="Date Placeholder 3"/>
          <p:cNvSpPr>
            <a:spLocks noGrp="1"/>
          </p:cNvSpPr>
          <p:nvPr>
            <p:ph type="dt" sz="half" idx="10"/>
          </p:nvPr>
        </p:nvSpPr>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60250EC5-09FB-A346-ADFF-A339861A5017}" type="datetime1">
              <a:rPr lang="en-US" i="0" smtClean="0"/>
              <a:pPr/>
              <a:t>5/5/2013</a:t>
            </a:fld>
            <a:endParaRPr lang="en-US" i="0"/>
          </a:p>
        </p:txBody>
      </p:sp>
      <p:sp>
        <p:nvSpPr>
          <p:cNvPr id="21507" name="Footer Placeholder 4"/>
          <p:cNvSpPr>
            <a:spLocks noGrp="1"/>
          </p:cNvSpPr>
          <p:nvPr>
            <p:ph type="ftr" sz="quarter" idx="11"/>
          </p:nvPr>
        </p:nvSpPr>
        <p:spPr/>
        <p:txBody>
          <a:bodyPr/>
          <a:lstStyle/>
          <a:p>
            <a:pPr>
              <a:defRPr/>
            </a:pPr>
            <a:r>
              <a:rPr lang="en-US" smtClean="0"/>
              <a:t>www.ricelakemn.com</a:t>
            </a:r>
          </a:p>
        </p:txBody>
      </p:sp>
      <p:sp>
        <p:nvSpPr>
          <p:cNvPr id="21508" name="Slide Number Placeholder 5"/>
          <p:cNvSpPr>
            <a:spLocks noGrp="1"/>
          </p:cNvSpPr>
          <p:nvPr>
            <p:ph type="sldNum" sz="quarter" idx="12"/>
          </p:nvPr>
        </p:nvSpPr>
        <p:spPr/>
        <p:txBody>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fld id="{B927E3CD-CF53-B446-8B3D-E369A4260FDE}" type="slidenum">
              <a:rPr lang="en-US" i="0"/>
              <a:pPr/>
              <a:t>15</a:t>
            </a:fld>
            <a:endParaRPr lang="en-US" i="0"/>
          </a:p>
        </p:txBody>
      </p:sp>
      <p:sp>
        <p:nvSpPr>
          <p:cNvPr id="3" name="Title 2"/>
          <p:cNvSpPr>
            <a:spLocks noGrp="1"/>
          </p:cNvSpPr>
          <p:nvPr>
            <p:ph type="title"/>
          </p:nvPr>
        </p:nvSpPr>
        <p:spPr/>
        <p:txBody>
          <a:bodyPr/>
          <a:lstStyle/>
          <a:p>
            <a:r>
              <a:rPr lang="en-US" dirty="0" smtClean="0"/>
              <a:t>Lake Quality Concern:  Algae Growth </a:t>
            </a:r>
            <a:r>
              <a:rPr lang="en-US" sz="3200" dirty="0" smtClean="0"/>
              <a:t>(cont’d.)</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34351" cy="685800"/>
          </a:xfrm>
        </p:spPr>
        <p:txBody>
          <a:bodyPr/>
          <a:lstStyle/>
          <a:p>
            <a:r>
              <a:rPr lang="en-US" dirty="0" smtClean="0"/>
              <a:t>Drawdown Overview</a:t>
            </a:r>
            <a:endParaRPr lang="en-US" dirty="0"/>
          </a:p>
        </p:txBody>
      </p:sp>
      <p:sp>
        <p:nvSpPr>
          <p:cNvPr id="3" name="Content Placeholder 2"/>
          <p:cNvSpPr>
            <a:spLocks noGrp="1"/>
          </p:cNvSpPr>
          <p:nvPr>
            <p:ph idx="1"/>
          </p:nvPr>
        </p:nvSpPr>
        <p:spPr>
          <a:xfrm>
            <a:off x="533400" y="1134792"/>
            <a:ext cx="8042276" cy="2819400"/>
          </a:xfrm>
        </p:spPr>
        <p:txBody>
          <a:bodyPr>
            <a:normAutofit fontScale="55000" lnSpcReduction="20000"/>
          </a:bodyPr>
          <a:lstStyle/>
          <a:p>
            <a:pPr marL="0" indent="0">
              <a:lnSpc>
                <a:spcPct val="120000"/>
              </a:lnSpc>
              <a:buNone/>
            </a:pPr>
            <a:r>
              <a:rPr lang="en-US" sz="2900" b="1" dirty="0"/>
              <a:t>Drawdowns are the practice of lowering the level of the water body to address specific issues, such as non-native plant growth, access to below surface (lake bottom), or reducing the surface area to attack a specific problem (i.e.: netting non-native fish). </a:t>
            </a:r>
            <a:endParaRPr lang="en-US" sz="2900" b="1" dirty="0" smtClean="0"/>
          </a:p>
          <a:p>
            <a:pPr marL="739775" lvl="2" indent="0">
              <a:lnSpc>
                <a:spcPct val="120000"/>
              </a:lnSpc>
              <a:buNone/>
            </a:pPr>
            <a:r>
              <a:rPr lang="en-US" sz="2500" b="1" dirty="0" smtClean="0">
                <a:solidFill>
                  <a:schemeClr val="hlink"/>
                </a:solidFill>
              </a:rPr>
              <a:t>Drawdowns </a:t>
            </a:r>
            <a:r>
              <a:rPr lang="en-US" sz="2500" b="1" dirty="0">
                <a:solidFill>
                  <a:schemeClr val="hlink"/>
                </a:solidFill>
              </a:rPr>
              <a:t>have been conducted on Rice Lake in the past to specifically address unwanted Curlyleaf Pondweed (CLP) growth</a:t>
            </a:r>
            <a:r>
              <a:rPr lang="en-US" sz="2500" b="1" dirty="0" smtClean="0">
                <a:solidFill>
                  <a:schemeClr val="hlink"/>
                </a:solidFill>
              </a:rPr>
              <a:t>. </a:t>
            </a:r>
            <a:endParaRPr lang="en-US" sz="2300" b="1" dirty="0">
              <a:solidFill>
                <a:schemeClr val="hlink"/>
              </a:solidFill>
            </a:endParaRPr>
          </a:p>
          <a:p>
            <a:pPr marL="1371600" lvl="2" indent="-457200">
              <a:lnSpc>
                <a:spcPct val="120000"/>
              </a:lnSpc>
            </a:pPr>
            <a:r>
              <a:rPr lang="en-US" sz="2300" b="1" dirty="0"/>
              <a:t>CLP </a:t>
            </a:r>
            <a:r>
              <a:rPr lang="en-US" sz="2300" dirty="0"/>
              <a:t>dominates over all other vegetation by growing early under the ice during the winter and shading out other vegetation.</a:t>
            </a:r>
          </a:p>
          <a:p>
            <a:pPr marL="1371600" lvl="2" indent="-457200">
              <a:lnSpc>
                <a:spcPct val="120000"/>
              </a:lnSpc>
            </a:pPr>
            <a:r>
              <a:rPr lang="en-US" sz="2300" dirty="0"/>
              <a:t>Since </a:t>
            </a:r>
            <a:r>
              <a:rPr lang="en-US" sz="2300" b="1" dirty="0"/>
              <a:t>CLP</a:t>
            </a:r>
            <a:r>
              <a:rPr lang="en-US" sz="2300" dirty="0"/>
              <a:t> is not common to this climate, it is been found that exposing the seedbeds to the winter elements will kill out the seeds from reproducing</a:t>
            </a:r>
            <a:r>
              <a:rPr lang="en-US" sz="2300" dirty="0" smtClean="0"/>
              <a:t>.</a:t>
            </a:r>
            <a:endParaRPr lang="en-US" sz="2300" dirty="0"/>
          </a:p>
        </p:txBody>
      </p:sp>
      <p:sp>
        <p:nvSpPr>
          <p:cNvPr id="4" name="Date Placeholder 3"/>
          <p:cNvSpPr>
            <a:spLocks noGrp="1"/>
          </p:cNvSpPr>
          <p:nvPr>
            <p:ph type="dt" sz="half" idx="10"/>
          </p:nvPr>
        </p:nvSpPr>
        <p:spPr/>
        <p:txBody>
          <a:bodyPr/>
          <a:lstStyle/>
          <a:p>
            <a:fld id="{2021FC41-E889-EF43-B2A9-3A5DE7975124}" type="datetime1">
              <a:rPr lang="en-US" smtClean="0"/>
              <a:pPr/>
              <a:t>5/5/2013</a:t>
            </a:fld>
            <a:endParaRPr lang="en-US"/>
          </a:p>
        </p:txBody>
      </p:sp>
      <p:sp>
        <p:nvSpPr>
          <p:cNvPr id="5" name="Footer Placeholder 4"/>
          <p:cNvSpPr>
            <a:spLocks noGrp="1"/>
          </p:cNvSpPr>
          <p:nvPr>
            <p:ph type="ftr" sz="quarter" idx="11"/>
          </p:nvPr>
        </p:nvSpPr>
        <p:spPr/>
        <p:txBody>
          <a:bodyPr/>
          <a:lstStyle/>
          <a:p>
            <a:pPr>
              <a:defRPr/>
            </a:pPr>
            <a:r>
              <a:rPr lang="en-US" dirty="0" err="1"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16</a:t>
            </a:fld>
            <a:endParaRPr lang="en-US"/>
          </a:p>
        </p:txBody>
      </p:sp>
      <p:pic>
        <p:nvPicPr>
          <p:cNvPr id="8" name="Picture 7"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1" y="4563343"/>
            <a:ext cx="2514599" cy="1740877"/>
          </a:xfrm>
          <a:prstGeom prst="rect">
            <a:avLst/>
          </a:prstGeom>
        </p:spPr>
      </p:pic>
      <p:sp>
        <p:nvSpPr>
          <p:cNvPr id="10" name="TextBox 9"/>
          <p:cNvSpPr txBox="1"/>
          <p:nvPr/>
        </p:nvSpPr>
        <p:spPr>
          <a:xfrm>
            <a:off x="3046229" y="3974232"/>
            <a:ext cx="2775097" cy="523220"/>
          </a:xfrm>
          <a:prstGeom prst="rect">
            <a:avLst/>
          </a:prstGeom>
          <a:noFill/>
        </p:spPr>
        <p:txBody>
          <a:bodyPr wrap="square" rtlCol="0">
            <a:spAutoFit/>
          </a:bodyPr>
          <a:lstStyle/>
          <a:p>
            <a:pPr marL="0" lvl="1"/>
            <a:r>
              <a:rPr lang="en-US" sz="1000" b="1" u="sng" dirty="0">
                <a:solidFill>
                  <a:schemeClr val="hlink"/>
                </a:solidFill>
              </a:rPr>
              <a:t>Photos from 2002-2003 drawdown</a:t>
            </a:r>
          </a:p>
          <a:p>
            <a:endParaRPr lang="en-US" dirty="0"/>
          </a:p>
        </p:txBody>
      </p:sp>
      <p:pic>
        <p:nvPicPr>
          <p:cNvPr id="12" name="Picture 11"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59149" y="4558133"/>
            <a:ext cx="2498651" cy="1773622"/>
          </a:xfrm>
          <a:prstGeom prst="rect">
            <a:avLst/>
          </a:prstGeom>
        </p:spPr>
      </p:pic>
      <p:pic>
        <p:nvPicPr>
          <p:cNvPr id="13" name="Picture 12"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42359" y="4586380"/>
            <a:ext cx="3573041" cy="1725900"/>
          </a:xfrm>
          <a:prstGeom prst="rect">
            <a:avLst/>
          </a:prstGeom>
        </p:spPr>
      </p:pic>
      <p:sp>
        <p:nvSpPr>
          <p:cNvPr id="14" name="TextBox 13"/>
          <p:cNvSpPr txBox="1"/>
          <p:nvPr/>
        </p:nvSpPr>
        <p:spPr>
          <a:xfrm>
            <a:off x="255182" y="4302443"/>
            <a:ext cx="2172586" cy="492443"/>
          </a:xfrm>
          <a:prstGeom prst="rect">
            <a:avLst/>
          </a:prstGeom>
          <a:noFill/>
        </p:spPr>
        <p:txBody>
          <a:bodyPr wrap="square" rtlCol="0">
            <a:spAutoFit/>
          </a:bodyPr>
          <a:lstStyle/>
          <a:p>
            <a:pPr marL="0" lvl="1"/>
            <a:r>
              <a:rPr lang="en-US" sz="800" b="1" dirty="0" smtClean="0">
                <a:solidFill>
                  <a:schemeClr val="tx2">
                    <a:lumMod val="50000"/>
                    <a:lumOff val="50000"/>
                  </a:schemeClr>
                </a:solidFill>
              </a:rPr>
              <a:t>Looking southwest from Elm Creek exit</a:t>
            </a:r>
            <a:endParaRPr lang="en-US" sz="800" b="1" dirty="0">
              <a:solidFill>
                <a:schemeClr val="tx2">
                  <a:lumMod val="50000"/>
                  <a:lumOff val="50000"/>
                </a:schemeClr>
              </a:solidFill>
            </a:endParaRPr>
          </a:p>
          <a:p>
            <a:endParaRPr lang="en-US" dirty="0"/>
          </a:p>
        </p:txBody>
      </p:sp>
      <p:sp>
        <p:nvSpPr>
          <p:cNvPr id="15" name="TextBox 14"/>
          <p:cNvSpPr txBox="1"/>
          <p:nvPr/>
        </p:nvSpPr>
        <p:spPr>
          <a:xfrm>
            <a:off x="3046229" y="4317121"/>
            <a:ext cx="2172586" cy="492443"/>
          </a:xfrm>
          <a:prstGeom prst="rect">
            <a:avLst/>
          </a:prstGeom>
          <a:noFill/>
        </p:spPr>
        <p:txBody>
          <a:bodyPr wrap="square" rtlCol="0">
            <a:spAutoFit/>
          </a:bodyPr>
          <a:lstStyle/>
          <a:p>
            <a:pPr marL="0" lvl="1"/>
            <a:r>
              <a:rPr lang="en-US" sz="800" b="1" dirty="0" smtClean="0">
                <a:solidFill>
                  <a:schemeClr val="tx2">
                    <a:lumMod val="50000"/>
                    <a:lumOff val="50000"/>
                  </a:schemeClr>
                </a:solidFill>
              </a:rPr>
              <a:t>Setting out the aerator off 91</a:t>
            </a:r>
            <a:r>
              <a:rPr lang="en-US" sz="800" b="1" baseline="30000" dirty="0" smtClean="0">
                <a:solidFill>
                  <a:schemeClr val="tx2">
                    <a:lumMod val="50000"/>
                    <a:lumOff val="50000"/>
                  </a:schemeClr>
                </a:solidFill>
              </a:rPr>
              <a:t>st</a:t>
            </a:r>
            <a:r>
              <a:rPr lang="en-US" sz="800" b="1" dirty="0" smtClean="0">
                <a:solidFill>
                  <a:schemeClr val="tx2">
                    <a:lumMod val="50000"/>
                    <a:lumOff val="50000"/>
                  </a:schemeClr>
                </a:solidFill>
              </a:rPr>
              <a:t> Ave</a:t>
            </a:r>
            <a:endParaRPr lang="en-US" sz="800" b="1" dirty="0">
              <a:solidFill>
                <a:schemeClr val="tx2">
                  <a:lumMod val="50000"/>
                  <a:lumOff val="50000"/>
                </a:schemeClr>
              </a:solidFill>
            </a:endParaRPr>
          </a:p>
          <a:p>
            <a:endParaRPr lang="en-US" dirty="0"/>
          </a:p>
        </p:txBody>
      </p:sp>
      <p:sp>
        <p:nvSpPr>
          <p:cNvPr id="16" name="TextBox 15"/>
          <p:cNvSpPr txBox="1"/>
          <p:nvPr/>
        </p:nvSpPr>
        <p:spPr>
          <a:xfrm>
            <a:off x="5490579" y="4235842"/>
            <a:ext cx="3276600" cy="615553"/>
          </a:xfrm>
          <a:prstGeom prst="rect">
            <a:avLst/>
          </a:prstGeom>
          <a:noFill/>
        </p:spPr>
        <p:txBody>
          <a:bodyPr wrap="square" rtlCol="0">
            <a:spAutoFit/>
          </a:bodyPr>
          <a:lstStyle/>
          <a:p>
            <a:pPr marL="0" lvl="1"/>
            <a:r>
              <a:rPr lang="en-US" sz="800" b="1" i="0" dirty="0" smtClean="0">
                <a:solidFill>
                  <a:schemeClr val="tx2">
                    <a:lumMod val="50000"/>
                    <a:lumOff val="50000"/>
                  </a:schemeClr>
                </a:solidFill>
              </a:rPr>
              <a:t>Aerial view from a helicopter after aerator opened up water </a:t>
            </a:r>
            <a:r>
              <a:rPr lang="en-US" sz="800" b="1" dirty="0" smtClean="0">
                <a:solidFill>
                  <a:schemeClr val="tx2">
                    <a:lumMod val="50000"/>
                    <a:lumOff val="50000"/>
                  </a:schemeClr>
                </a:solidFill>
              </a:rPr>
              <a:t>(thanks to Jim Malone for this photo)</a:t>
            </a:r>
            <a:endParaRPr lang="en-US" sz="800" b="1" dirty="0">
              <a:solidFill>
                <a:schemeClr val="tx2">
                  <a:lumMod val="50000"/>
                  <a:lumOff val="50000"/>
                </a:schemeClr>
              </a:solidFill>
            </a:endParaRPr>
          </a:p>
          <a:p>
            <a:endParaRPr lang="en-US" dirty="0"/>
          </a:p>
        </p:txBody>
      </p:sp>
    </p:spTree>
    <p:extLst>
      <p:ext uri="{BB962C8B-B14F-4D97-AF65-F5344CB8AC3E}">
        <p14:creationId xmlns:p14="http://schemas.microsoft.com/office/powerpoint/2010/main" val="700699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Drawdown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a:t>Benefits of drawdowns include:</a:t>
            </a:r>
          </a:p>
          <a:p>
            <a:pPr lvl="1"/>
            <a:r>
              <a:rPr lang="en-US" dirty="0"/>
              <a:t>Minimum cost impact – Cost for DNR permit ($250 in 2005).</a:t>
            </a:r>
          </a:p>
          <a:p>
            <a:pPr lvl="1"/>
            <a:r>
              <a:rPr lang="en-US" dirty="0"/>
              <a:t>Minimum resource impact - lower the dam in the fall; raise it in the spring.</a:t>
            </a:r>
          </a:p>
          <a:p>
            <a:pPr lvl="1"/>
            <a:r>
              <a:rPr lang="en-US" dirty="0"/>
              <a:t>Not harmful to other aquatic plant or fish life when winter aeration is done.</a:t>
            </a:r>
          </a:p>
          <a:p>
            <a:pPr lvl="1"/>
            <a:r>
              <a:rPr lang="en-US" dirty="0"/>
              <a:t>Opportunity to clean up shoreline.</a:t>
            </a:r>
          </a:p>
          <a:p>
            <a:r>
              <a:rPr lang="en-US" dirty="0"/>
              <a:t>Negative impacts of drawdowns include:</a:t>
            </a:r>
          </a:p>
          <a:p>
            <a:pPr lvl="1"/>
            <a:r>
              <a:rPr lang="en-US" dirty="0"/>
              <a:t>Loss of ice coverage surface area.</a:t>
            </a:r>
          </a:p>
          <a:p>
            <a:r>
              <a:rPr lang="en-US" dirty="0"/>
              <a:t>Drawdowns on Rice Lake have been done 4 times in the past in 1998-99, 1999-2000, 2002-2003, 2004-2005 with the last drawdown proving to be the most effective in reducing CLP growth.</a:t>
            </a:r>
          </a:p>
          <a:p>
            <a:endParaRPr lang="en-US" dirty="0"/>
          </a:p>
        </p:txBody>
      </p:sp>
      <p:sp>
        <p:nvSpPr>
          <p:cNvPr id="4" name="Date Placeholder 3"/>
          <p:cNvSpPr>
            <a:spLocks noGrp="1"/>
          </p:cNvSpPr>
          <p:nvPr>
            <p:ph type="dt" sz="half" idx="10"/>
          </p:nvPr>
        </p:nvSpPr>
        <p:spPr/>
        <p:txBody>
          <a:bodyPr/>
          <a:lstStyle/>
          <a:p>
            <a:fld id="{2021FC41-E889-EF43-B2A9-3A5DE7975124}"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17</a:t>
            </a:fld>
            <a:endParaRPr lang="en-US" dirty="0"/>
          </a:p>
        </p:txBody>
      </p:sp>
    </p:spTree>
    <p:extLst>
      <p:ext uri="{BB962C8B-B14F-4D97-AF65-F5344CB8AC3E}">
        <p14:creationId xmlns:p14="http://schemas.microsoft.com/office/powerpoint/2010/main" val="685924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Drawdown Q&amp;A</a:t>
            </a:r>
            <a:endParaRPr lang="en-US" dirty="0"/>
          </a:p>
        </p:txBody>
      </p:sp>
      <p:sp>
        <p:nvSpPr>
          <p:cNvPr id="3" name="Content Placeholder 2"/>
          <p:cNvSpPr>
            <a:spLocks noGrp="1"/>
          </p:cNvSpPr>
          <p:nvPr>
            <p:ph idx="1"/>
          </p:nvPr>
        </p:nvSpPr>
        <p:spPr>
          <a:xfrm>
            <a:off x="533400" y="1371600"/>
            <a:ext cx="8042276" cy="4953000"/>
          </a:xfrm>
        </p:spPr>
        <p:txBody>
          <a:bodyPr>
            <a:normAutofit fontScale="70000" lnSpcReduction="20000"/>
          </a:bodyPr>
          <a:lstStyle/>
          <a:p>
            <a:pPr marL="654050" indent="-533400">
              <a:lnSpc>
                <a:spcPct val="120000"/>
              </a:lnSpc>
              <a:buFont typeface="Arial" charset="0"/>
              <a:buAutoNum type="arabicPeriod"/>
            </a:pPr>
            <a:r>
              <a:rPr lang="en-US" sz="1800" b="1" dirty="0">
                <a:solidFill>
                  <a:schemeClr val="hlink"/>
                </a:solidFill>
              </a:rPr>
              <a:t>Will Rice Lake be conducting any future drawdowns?</a:t>
            </a:r>
          </a:p>
          <a:p>
            <a:pPr marL="1089025" lvl="1" indent="-457200">
              <a:lnSpc>
                <a:spcPct val="120000"/>
              </a:lnSpc>
            </a:pPr>
            <a:r>
              <a:rPr lang="en-US" sz="1800" dirty="0"/>
              <a:t>It depends if </a:t>
            </a:r>
            <a:r>
              <a:rPr lang="en-US" sz="1800" b="1" dirty="0"/>
              <a:t>CLP</a:t>
            </a:r>
            <a:r>
              <a:rPr lang="en-US" sz="1800" dirty="0"/>
              <a:t> becomes a problem again. We have seen some instances of CLP growth along the shoreline increasing the past 2 years. If the </a:t>
            </a:r>
            <a:r>
              <a:rPr lang="en-US" sz="1800" dirty="0" smtClean="0"/>
              <a:t>2013 </a:t>
            </a:r>
            <a:r>
              <a:rPr lang="en-US" sz="1800" dirty="0"/>
              <a:t>season demonstrates growth up to a nuisance point, it </a:t>
            </a:r>
            <a:r>
              <a:rPr lang="en-US" sz="1800" dirty="0" smtClean="0"/>
              <a:t>may </a:t>
            </a:r>
            <a:r>
              <a:rPr lang="en-US" sz="1800" dirty="0"/>
              <a:t>be necessary to have another drawdown to correct the invasive CLP impact.</a:t>
            </a:r>
          </a:p>
          <a:p>
            <a:pPr marL="654050" indent="-533400">
              <a:lnSpc>
                <a:spcPct val="90000"/>
              </a:lnSpc>
              <a:buFont typeface="Arial" charset="0"/>
              <a:buAutoNum type="arabicPeriod"/>
            </a:pPr>
            <a:r>
              <a:rPr lang="en-US" sz="1800" b="1" dirty="0">
                <a:solidFill>
                  <a:schemeClr val="hlink"/>
                </a:solidFill>
              </a:rPr>
              <a:t>What are the steps to conduct a drawdown?</a:t>
            </a:r>
          </a:p>
          <a:p>
            <a:pPr marL="1089025" lvl="1" indent="-457200">
              <a:lnSpc>
                <a:spcPct val="90000"/>
              </a:lnSpc>
            </a:pPr>
            <a:r>
              <a:rPr lang="en-US" sz="1800" dirty="0"/>
              <a:t>Residents inform RLAA board of </a:t>
            </a:r>
            <a:r>
              <a:rPr lang="en-US" sz="1800" b="1" dirty="0"/>
              <a:t>CLP</a:t>
            </a:r>
            <a:r>
              <a:rPr lang="en-US" sz="1800" dirty="0"/>
              <a:t> sightings.</a:t>
            </a:r>
          </a:p>
          <a:p>
            <a:pPr marL="1089025" lvl="1" indent="-457200">
              <a:lnSpc>
                <a:spcPct val="90000"/>
              </a:lnSpc>
            </a:pPr>
            <a:r>
              <a:rPr lang="en-US" sz="1800" dirty="0"/>
              <a:t>An accepted Aquatic Plant Survey must be conducted to justify the need.</a:t>
            </a:r>
          </a:p>
          <a:p>
            <a:pPr marL="1089025" lvl="1" indent="-457200">
              <a:lnSpc>
                <a:spcPct val="90000"/>
              </a:lnSpc>
            </a:pPr>
            <a:r>
              <a:rPr lang="en-US" sz="1800" dirty="0"/>
              <a:t>The RLAA Board of Directors must obtain written permission from at least 75% of the homeowners who have shoreline property (creek &amp; lake).</a:t>
            </a:r>
          </a:p>
          <a:p>
            <a:pPr marL="1089025" lvl="1" indent="-457200">
              <a:lnSpc>
                <a:spcPct val="90000"/>
              </a:lnSpc>
            </a:pPr>
            <a:r>
              <a:rPr lang="en-US" sz="1800" dirty="0"/>
              <a:t>RLAA request permission for drawdown from the City of Maple Grove.</a:t>
            </a:r>
          </a:p>
          <a:p>
            <a:pPr marL="1089025" lvl="1" indent="-457200">
              <a:lnSpc>
                <a:spcPct val="90000"/>
              </a:lnSpc>
            </a:pPr>
            <a:r>
              <a:rPr lang="en-US" sz="1800" dirty="0"/>
              <a:t>After City grants permission, must get DNR Permit to conduct drawdown.</a:t>
            </a:r>
          </a:p>
          <a:p>
            <a:pPr marL="1089025" lvl="1" indent="-457200">
              <a:lnSpc>
                <a:spcPct val="90000"/>
              </a:lnSpc>
            </a:pPr>
            <a:r>
              <a:rPr lang="en-US" sz="1800" dirty="0"/>
              <a:t>City works with RLAA to manage the drawdown effort.</a:t>
            </a:r>
          </a:p>
          <a:p>
            <a:pPr marL="654050" indent="-533400">
              <a:lnSpc>
                <a:spcPct val="90000"/>
              </a:lnSpc>
              <a:buFont typeface="Arial" charset="0"/>
              <a:buAutoNum type="arabicPeriod"/>
            </a:pPr>
            <a:r>
              <a:rPr lang="en-US" sz="1800" b="1" dirty="0">
                <a:solidFill>
                  <a:schemeClr val="hlink"/>
                </a:solidFill>
              </a:rPr>
              <a:t>Do the experts recommend conducting drawdowns?</a:t>
            </a:r>
          </a:p>
          <a:p>
            <a:pPr marL="1089025" lvl="1" indent="-457200">
              <a:lnSpc>
                <a:spcPct val="90000"/>
              </a:lnSpc>
            </a:pPr>
            <a:r>
              <a:rPr lang="en-US" sz="1800" dirty="0"/>
              <a:t>Yes, each of our resident </a:t>
            </a:r>
            <a:r>
              <a:rPr lang="en-US" sz="1800" dirty="0" smtClean="0"/>
              <a:t>consultants</a:t>
            </a:r>
            <a:r>
              <a:rPr lang="en-US" sz="1800" dirty="0"/>
              <a:t>, as well as key contacts at Three Rivers Parks District all advocate a drawdown as a way of controlling non-native plant growth.</a:t>
            </a:r>
          </a:p>
          <a:p>
            <a:pPr marL="654050" indent="-533400">
              <a:lnSpc>
                <a:spcPct val="90000"/>
              </a:lnSpc>
              <a:buFont typeface="Arial" charset="0"/>
              <a:buAutoNum type="arabicPeriod"/>
            </a:pPr>
            <a:r>
              <a:rPr lang="en-US" sz="1800" b="1" dirty="0">
                <a:solidFill>
                  <a:schemeClr val="hlink"/>
                </a:solidFill>
              </a:rPr>
              <a:t>Can a drawdown be done to get rid of algae?</a:t>
            </a:r>
          </a:p>
          <a:p>
            <a:pPr marL="1089025" lvl="1" indent="-457200">
              <a:lnSpc>
                <a:spcPct val="90000"/>
              </a:lnSpc>
            </a:pPr>
            <a:r>
              <a:rPr lang="en-US" sz="1800" dirty="0"/>
              <a:t>No, the DNR will not permit a drawdown for an algae (or any </a:t>
            </a:r>
            <a:r>
              <a:rPr lang="ja-JP" altLang="en-US" sz="1800" dirty="0"/>
              <a:t>‘</a:t>
            </a:r>
            <a:r>
              <a:rPr lang="en-US" sz="1800" dirty="0"/>
              <a:t>Nutrient</a:t>
            </a:r>
            <a:r>
              <a:rPr lang="ja-JP" altLang="en-US" sz="1800" dirty="0"/>
              <a:t>’</a:t>
            </a:r>
            <a:r>
              <a:rPr lang="en-US" sz="1800" dirty="0"/>
              <a:t>) removal. They typically only grant a permit for vegetation removal or excavation to the lake bottom.</a:t>
            </a:r>
          </a:p>
          <a:p>
            <a:pPr marL="1371600" lvl="2" indent="-457200">
              <a:lnSpc>
                <a:spcPct val="90000"/>
              </a:lnSpc>
              <a:buClrTx/>
              <a:buSzTx/>
              <a:buNone/>
            </a:pPr>
            <a:endParaRPr lang="en-US" sz="1800" b="1" dirty="0">
              <a:solidFill>
                <a:schemeClr val="hlink"/>
              </a:solidFill>
            </a:endParaRPr>
          </a:p>
          <a:p>
            <a:endParaRPr lang="en-US" dirty="0"/>
          </a:p>
        </p:txBody>
      </p:sp>
      <p:sp>
        <p:nvSpPr>
          <p:cNvPr id="4" name="Date Placeholder 3"/>
          <p:cNvSpPr>
            <a:spLocks noGrp="1"/>
          </p:cNvSpPr>
          <p:nvPr>
            <p:ph type="dt" sz="half" idx="10"/>
          </p:nvPr>
        </p:nvSpPr>
        <p:spPr/>
        <p:txBody>
          <a:bodyPr/>
          <a:lstStyle/>
          <a:p>
            <a:fld id="{2021FC41-E889-EF43-B2A9-3A5DE7975124}" type="datetime1">
              <a:rPr lang="en-US" smtClean="0"/>
              <a:pPr/>
              <a:t>5/5/2013</a:t>
            </a:fld>
            <a:endParaRPr lang="en-US"/>
          </a:p>
        </p:txBody>
      </p:sp>
      <p:sp>
        <p:nvSpPr>
          <p:cNvPr id="5" name="Footer Placeholder 4"/>
          <p:cNvSpPr>
            <a:spLocks noGrp="1"/>
          </p:cNvSpPr>
          <p:nvPr>
            <p:ph type="ftr" sz="quarter" idx="11"/>
          </p:nvPr>
        </p:nvSpPr>
        <p:spPr/>
        <p:txBody>
          <a:bodyPr/>
          <a:lstStyle/>
          <a:p>
            <a:pPr>
              <a:defRPr/>
            </a:pPr>
            <a:r>
              <a:rPr lang="en-US" smtClean="0"/>
              <a:t>www.ricelakemn.com</a:t>
            </a:r>
            <a:endParaRPr lang="en-US"/>
          </a:p>
        </p:txBody>
      </p:sp>
      <p:sp>
        <p:nvSpPr>
          <p:cNvPr id="6" name="Slide Number Placeholder 5"/>
          <p:cNvSpPr>
            <a:spLocks noGrp="1"/>
          </p:cNvSpPr>
          <p:nvPr>
            <p:ph type="sldNum" sz="quarter" idx="12"/>
          </p:nvPr>
        </p:nvSpPr>
        <p:spPr/>
        <p:txBody>
          <a:bodyPr/>
          <a:lstStyle/>
          <a:p>
            <a:fld id="{6CCE1825-9CC3-A34F-A8F3-A9C8F73853E2}" type="slidenum">
              <a:rPr lang="en-US" smtClean="0"/>
              <a:pPr/>
              <a:t>18</a:t>
            </a:fld>
            <a:endParaRPr lang="en-US"/>
          </a:p>
        </p:txBody>
      </p:sp>
    </p:spTree>
    <p:extLst>
      <p:ext uri="{BB962C8B-B14F-4D97-AF65-F5344CB8AC3E}">
        <p14:creationId xmlns:p14="http://schemas.microsoft.com/office/powerpoint/2010/main" val="1827220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txBox="1">
            <a:spLocks noGrp="1"/>
          </p:cNvSpPr>
          <p:nvPr/>
        </p:nvSpPr>
        <p:spPr bwMode="auto">
          <a:xfrm>
            <a:off x="76200" y="6245225"/>
            <a:ext cx="2895600" cy="476250"/>
          </a:xfrm>
          <a:prstGeom prst="rect">
            <a:avLst/>
          </a:prstGeom>
          <a:noFill/>
          <a:ln w="9525">
            <a:noFill/>
            <a:miter lim="800000"/>
            <a:headEnd/>
            <a:tailEnd/>
          </a:ln>
          <a:effectLst>
            <a:outerShdw dist="25399" dir="2700000" algn="ctr" rotWithShape="0">
              <a:srgbClr val="808080">
                <a:alpha val="75000"/>
              </a:srgbClr>
            </a:outerShdw>
          </a:effectLst>
        </p:spPr>
        <p:txBody>
          <a:bodyPr anchor="b"/>
          <a:lstStyle/>
          <a:p>
            <a:pPr algn="ctr" eaLnBrk="1" hangingPunct="1">
              <a:defRPr/>
            </a:pPr>
            <a:r>
              <a:rPr lang="en-US" sz="1200" dirty="0">
                <a:ea typeface="+mn-ea"/>
              </a:rPr>
              <a:t>www.ricelakemn.com</a:t>
            </a:r>
          </a:p>
        </p:txBody>
      </p:sp>
      <p:sp>
        <p:nvSpPr>
          <p:cNvPr id="24580" name="Slide Number Placeholder 5"/>
          <p:cNvSpPr txBox="1">
            <a:spLocks noGrp="1"/>
          </p:cNvSpPr>
          <p:nvPr/>
        </p:nvSpPr>
        <p:spPr bwMode="auto">
          <a:xfrm>
            <a:off x="6553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anchor="b"/>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algn="r" eaLnBrk="1" hangingPunct="1"/>
            <a:fld id="{80942310-41A5-7842-B25C-423B27282B57}" type="slidenum">
              <a:rPr lang="en-US" sz="1400" i="0"/>
              <a:pPr algn="r" eaLnBrk="1" hangingPunct="1"/>
              <a:t>19</a:t>
            </a:fld>
            <a:endParaRPr lang="en-US" sz="1400" i="0"/>
          </a:p>
        </p:txBody>
      </p:sp>
      <p:sp>
        <p:nvSpPr>
          <p:cNvPr id="4" name="Title 3"/>
          <p:cNvSpPr>
            <a:spLocks noGrp="1"/>
          </p:cNvSpPr>
          <p:nvPr>
            <p:ph type="title"/>
          </p:nvPr>
        </p:nvSpPr>
        <p:spPr>
          <a:xfrm>
            <a:off x="457200" y="304800"/>
            <a:ext cx="8134351" cy="762000"/>
          </a:xfrm>
        </p:spPr>
        <p:txBody>
          <a:bodyPr/>
          <a:lstStyle/>
          <a:p>
            <a:r>
              <a:rPr lang="en-US" dirty="0" smtClean="0"/>
              <a:t>Postponed Projects – 2012</a:t>
            </a:r>
            <a:endParaRPr lang="en-US" dirty="0"/>
          </a:p>
        </p:txBody>
      </p:sp>
      <p:sp>
        <p:nvSpPr>
          <p:cNvPr id="24582" name="Rectangle 3"/>
          <p:cNvSpPr>
            <a:spLocks noGrp="1" noChangeArrowheads="1"/>
          </p:cNvSpPr>
          <p:nvPr>
            <p:ph idx="1"/>
          </p:nvPr>
        </p:nvSpPr>
        <p:spPr>
          <a:xfrm>
            <a:off x="467833" y="1143000"/>
            <a:ext cx="8042276" cy="5029200"/>
          </a:xfrm>
        </p:spPr>
        <p:txBody>
          <a:bodyPr>
            <a:normAutofit fontScale="77500" lnSpcReduction="20000"/>
          </a:bodyPr>
          <a:lstStyle/>
          <a:p>
            <a:pPr marL="0" indent="0" eaLnBrk="1" hangingPunct="1">
              <a:lnSpc>
                <a:spcPct val="120000"/>
              </a:lnSpc>
              <a:spcBef>
                <a:spcPts val="0"/>
              </a:spcBef>
              <a:spcAft>
                <a:spcPts val="300"/>
              </a:spcAft>
              <a:buNone/>
              <a:defRPr/>
            </a:pPr>
            <a:r>
              <a:rPr lang="en-US" sz="1800" b="1" dirty="0" smtClean="0">
                <a:ea typeface="+mn-ea"/>
              </a:rPr>
              <a:t>There wa</a:t>
            </a:r>
            <a:r>
              <a:rPr lang="en-US" sz="1800" b="1" dirty="0" smtClean="0"/>
              <a:t>s 1 </a:t>
            </a:r>
            <a:r>
              <a:rPr lang="en-US" sz="1800" b="1" dirty="0" smtClean="0">
                <a:ea typeface="+mn-ea"/>
              </a:rPr>
              <a:t>project planned for the winter of 2012-2013 which was postponed/withdrawn:</a:t>
            </a:r>
            <a:endParaRPr lang="en-US" sz="900" b="1" dirty="0" smtClean="0">
              <a:ea typeface="+mn-ea"/>
            </a:endParaRPr>
          </a:p>
          <a:p>
            <a:pPr marL="654050" indent="-533400">
              <a:lnSpc>
                <a:spcPct val="120000"/>
              </a:lnSpc>
              <a:spcBef>
                <a:spcPts val="0"/>
              </a:spcBef>
              <a:spcAft>
                <a:spcPts val="300"/>
              </a:spcAft>
              <a:defRPr/>
            </a:pPr>
            <a:r>
              <a:rPr lang="en-US" sz="2000" b="1" dirty="0" smtClean="0">
                <a:solidFill>
                  <a:schemeClr val="hlink"/>
                </a:solidFill>
              </a:rPr>
              <a:t>Carp Removal Project</a:t>
            </a:r>
          </a:p>
          <a:p>
            <a:pPr marL="1089025" lvl="1" indent="-457200">
              <a:lnSpc>
                <a:spcPct val="120000"/>
              </a:lnSpc>
              <a:spcBef>
                <a:spcPts val="0"/>
              </a:spcBef>
              <a:spcAft>
                <a:spcPts val="300"/>
              </a:spcAft>
              <a:defRPr/>
            </a:pPr>
            <a:r>
              <a:rPr lang="en-US" sz="1800" u="sng" dirty="0" smtClean="0"/>
              <a:t>Objective</a:t>
            </a:r>
            <a:r>
              <a:rPr lang="en-US" sz="1800" dirty="0" smtClean="0"/>
              <a:t>: Remove carp from the lake to help improve water quality</a:t>
            </a:r>
          </a:p>
          <a:p>
            <a:pPr marL="1089025" lvl="1" indent="-457200">
              <a:lnSpc>
                <a:spcPct val="120000"/>
              </a:lnSpc>
              <a:spcBef>
                <a:spcPts val="0"/>
              </a:spcBef>
              <a:spcAft>
                <a:spcPts val="300"/>
              </a:spcAft>
              <a:defRPr/>
            </a:pPr>
            <a:r>
              <a:rPr lang="en-US" sz="1800" dirty="0" smtClean="0"/>
              <a:t>How the project would be completed</a:t>
            </a:r>
          </a:p>
          <a:p>
            <a:pPr marL="1457325" lvl="2" indent="-381000">
              <a:lnSpc>
                <a:spcPct val="120000"/>
              </a:lnSpc>
              <a:spcBef>
                <a:spcPts val="0"/>
              </a:spcBef>
              <a:spcAft>
                <a:spcPts val="300"/>
              </a:spcAft>
              <a:defRPr/>
            </a:pPr>
            <a:r>
              <a:rPr lang="en-US" sz="1600" dirty="0" smtClean="0"/>
              <a:t>Commercial fisherman obtain a DNR permit to net carp</a:t>
            </a:r>
          </a:p>
          <a:p>
            <a:pPr marL="1457325" lvl="2" indent="-381000">
              <a:lnSpc>
                <a:spcPct val="120000"/>
              </a:lnSpc>
              <a:spcBef>
                <a:spcPts val="0"/>
              </a:spcBef>
              <a:spcAft>
                <a:spcPts val="300"/>
              </a:spcAft>
              <a:defRPr/>
            </a:pPr>
            <a:r>
              <a:rPr lang="en-US" sz="1600" dirty="0" smtClean="0"/>
              <a:t>Commercial fisherman obtain certificate of insurance releasing City of Maple Grove liability</a:t>
            </a:r>
          </a:p>
          <a:p>
            <a:pPr marL="1457325" lvl="2" indent="-381000">
              <a:lnSpc>
                <a:spcPct val="120000"/>
              </a:lnSpc>
              <a:spcBef>
                <a:spcPts val="0"/>
              </a:spcBef>
              <a:spcAft>
                <a:spcPts val="300"/>
              </a:spcAft>
              <a:defRPr/>
            </a:pPr>
            <a:r>
              <a:rPr lang="en-US" sz="1600" dirty="0" smtClean="0"/>
              <a:t>City Parks Department grant access point at Glacier Lane cul-de-sac</a:t>
            </a:r>
          </a:p>
          <a:p>
            <a:pPr marL="1457325" lvl="2" indent="-381000">
              <a:lnSpc>
                <a:spcPct val="120000"/>
              </a:lnSpc>
              <a:spcBef>
                <a:spcPts val="0"/>
              </a:spcBef>
              <a:spcAft>
                <a:spcPts val="300"/>
              </a:spcAft>
              <a:defRPr/>
            </a:pPr>
            <a:r>
              <a:rPr lang="en-US" sz="1600" dirty="0" smtClean="0"/>
              <a:t>RLAA clear area for staged fish removal during late fall</a:t>
            </a:r>
          </a:p>
          <a:p>
            <a:pPr marL="1457325" lvl="2" indent="-381000">
              <a:lnSpc>
                <a:spcPct val="120000"/>
              </a:lnSpc>
              <a:spcBef>
                <a:spcPts val="0"/>
              </a:spcBef>
              <a:spcAft>
                <a:spcPts val="300"/>
              </a:spcAft>
              <a:defRPr/>
            </a:pPr>
            <a:r>
              <a:rPr lang="en-US" sz="1600" dirty="0" smtClean="0"/>
              <a:t>Commercial fisherman remove fish during winter months (ice in)</a:t>
            </a:r>
          </a:p>
          <a:p>
            <a:pPr marL="1457325" lvl="2" indent="-381000">
              <a:lnSpc>
                <a:spcPct val="120000"/>
              </a:lnSpc>
              <a:spcBef>
                <a:spcPts val="0"/>
              </a:spcBef>
              <a:spcAft>
                <a:spcPts val="300"/>
              </a:spcAft>
              <a:defRPr/>
            </a:pPr>
            <a:r>
              <a:rPr lang="en-US" sz="1600" dirty="0" smtClean="0"/>
              <a:t>RLAA restore Glacier Lane access point with recommended plantings</a:t>
            </a:r>
          </a:p>
          <a:p>
            <a:pPr marL="1089025" lvl="1" indent="-457200">
              <a:lnSpc>
                <a:spcPct val="120000"/>
              </a:lnSpc>
              <a:spcBef>
                <a:spcPts val="0"/>
              </a:spcBef>
              <a:spcAft>
                <a:spcPts val="300"/>
              </a:spcAft>
              <a:defRPr/>
            </a:pPr>
            <a:r>
              <a:rPr lang="en-US" sz="1800" dirty="0" smtClean="0"/>
              <a:t>Reason why the project was not completed</a:t>
            </a:r>
          </a:p>
          <a:p>
            <a:pPr marL="1457325" lvl="2" indent="-381000">
              <a:lnSpc>
                <a:spcPct val="120000"/>
              </a:lnSpc>
              <a:spcBef>
                <a:spcPts val="0"/>
              </a:spcBef>
              <a:spcAft>
                <a:spcPts val="300"/>
              </a:spcAft>
              <a:defRPr/>
            </a:pPr>
            <a:r>
              <a:rPr lang="en-US" sz="1600" dirty="0" smtClean="0"/>
              <a:t>Unable to secure a contract with the commercial fisherman</a:t>
            </a:r>
          </a:p>
          <a:p>
            <a:pPr marL="1457325" lvl="2" indent="-381000">
              <a:lnSpc>
                <a:spcPct val="120000"/>
              </a:lnSpc>
              <a:spcBef>
                <a:spcPts val="0"/>
              </a:spcBef>
              <a:spcAft>
                <a:spcPts val="300"/>
              </a:spcAft>
              <a:defRPr/>
            </a:pPr>
            <a:r>
              <a:rPr lang="en-US" sz="1600" dirty="0" smtClean="0"/>
              <a:t>Without contract from commercial fisherman, RLAA was reluctant to invest time and dollars into setting up and restoring a temporary access point on Maple Grove Parks property.</a:t>
            </a:r>
          </a:p>
          <a:p>
            <a:pPr marL="1089025" lvl="1" indent="-457200">
              <a:lnSpc>
                <a:spcPct val="120000"/>
              </a:lnSpc>
              <a:spcBef>
                <a:spcPts val="0"/>
              </a:spcBef>
              <a:spcAft>
                <a:spcPts val="300"/>
              </a:spcAft>
              <a:defRPr/>
            </a:pPr>
            <a:r>
              <a:rPr lang="en-US" sz="1800" u="sng" dirty="0" smtClean="0"/>
              <a:t>Next Steps</a:t>
            </a:r>
          </a:p>
          <a:p>
            <a:pPr marL="1457325" lvl="2" indent="-381000">
              <a:lnSpc>
                <a:spcPct val="120000"/>
              </a:lnSpc>
              <a:spcBef>
                <a:spcPts val="0"/>
              </a:spcBef>
              <a:spcAft>
                <a:spcPts val="300"/>
              </a:spcAft>
              <a:defRPr/>
            </a:pPr>
            <a:r>
              <a:rPr lang="en-US" sz="1600" dirty="0" smtClean="0"/>
              <a:t>Compare notes with another near-metro area lake undergoing a similar fish removal project with the same commercial fisherman this year</a:t>
            </a:r>
          </a:p>
          <a:p>
            <a:pPr marL="1457325" lvl="2" indent="-381000">
              <a:lnSpc>
                <a:spcPct val="120000"/>
              </a:lnSpc>
              <a:spcBef>
                <a:spcPts val="0"/>
              </a:spcBef>
              <a:spcAft>
                <a:spcPts val="300"/>
              </a:spcAft>
              <a:defRPr/>
            </a:pPr>
            <a:r>
              <a:rPr lang="en-US" sz="1600" dirty="0" smtClean="0"/>
              <a:t>Plan to require a contract from commercial fisherman before work is done</a:t>
            </a:r>
          </a:p>
          <a:p>
            <a:pPr marL="1457325" lvl="2" indent="-381000">
              <a:lnSpc>
                <a:spcPct val="120000"/>
              </a:lnSpc>
              <a:spcBef>
                <a:spcPts val="0"/>
              </a:spcBef>
              <a:spcAft>
                <a:spcPts val="300"/>
              </a:spcAft>
              <a:defRPr/>
            </a:pPr>
            <a:r>
              <a:rPr lang="en-US" sz="1600" dirty="0" smtClean="0"/>
              <a:t>Possibly conduct the fish removal in winter of 2013-2014 if contract is secured</a:t>
            </a:r>
          </a:p>
        </p:txBody>
      </p:sp>
      <p:sp>
        <p:nvSpPr>
          <p:cNvPr id="5" name="Date Placeholder 4"/>
          <p:cNvSpPr>
            <a:spLocks noGrp="1"/>
          </p:cNvSpPr>
          <p:nvPr>
            <p:ph type="dt" sz="half" idx="10"/>
          </p:nvPr>
        </p:nvSpPr>
        <p:spPr/>
        <p:txBody>
          <a:bodyPr/>
          <a:lstStyle/>
          <a:p>
            <a:fld id="{A0F46503-1CE3-CA49-B7C9-8F0144A2F839}" type="datetime1">
              <a:rPr lang="en-US" smtClean="0"/>
              <a:pPr/>
              <a:t>5/5/2013</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Meeting Agenda</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spcBef>
                <a:spcPts val="600"/>
              </a:spcBef>
              <a:buFont typeface="+mj-lt"/>
              <a:buAutoNum type="arabicPeriod"/>
              <a:tabLst>
                <a:tab pos="7602538" algn="r"/>
              </a:tabLst>
            </a:pPr>
            <a:r>
              <a:rPr lang="en-US" dirty="0" smtClean="0"/>
              <a:t>Call to Order	Mark</a:t>
            </a:r>
          </a:p>
          <a:p>
            <a:pPr marL="793750" lvl="1" indent="-457200">
              <a:tabLst>
                <a:tab pos="7602538" algn="r"/>
              </a:tabLst>
            </a:pPr>
            <a:r>
              <a:rPr lang="en-US" dirty="0" smtClean="0"/>
              <a:t>Welcome</a:t>
            </a:r>
          </a:p>
          <a:p>
            <a:pPr marL="793750" lvl="1" indent="-457200">
              <a:tabLst>
                <a:tab pos="7602538" algn="r"/>
              </a:tabLst>
            </a:pPr>
            <a:r>
              <a:rPr lang="en-US" dirty="0" smtClean="0"/>
              <a:t>Who is the Board &amp; What do they do?</a:t>
            </a:r>
          </a:p>
          <a:p>
            <a:pPr marL="457200" indent="-457200">
              <a:spcBef>
                <a:spcPts val="600"/>
              </a:spcBef>
              <a:buFont typeface="+mj-lt"/>
              <a:buAutoNum type="arabicPeriod"/>
              <a:tabLst>
                <a:tab pos="7602538" algn="r"/>
              </a:tabLst>
            </a:pPr>
            <a:r>
              <a:rPr lang="en-US" dirty="0" smtClean="0"/>
              <a:t>RLAA Mission Statement	George</a:t>
            </a:r>
          </a:p>
          <a:p>
            <a:pPr marL="457200" indent="-457200">
              <a:spcBef>
                <a:spcPts val="600"/>
              </a:spcBef>
              <a:buFont typeface="+mj-lt"/>
              <a:buAutoNum type="arabicPeriod"/>
              <a:tabLst>
                <a:tab pos="7602538" algn="r"/>
              </a:tabLst>
            </a:pPr>
            <a:r>
              <a:rPr lang="en-US" dirty="0" smtClean="0"/>
              <a:t>Financials	Mark</a:t>
            </a:r>
          </a:p>
          <a:p>
            <a:pPr marL="457200" indent="-457200">
              <a:spcBef>
                <a:spcPts val="600"/>
              </a:spcBef>
              <a:buFont typeface="+mj-lt"/>
              <a:buAutoNum type="arabicPeriod"/>
              <a:tabLst>
                <a:tab pos="7602538" algn="r"/>
              </a:tabLst>
            </a:pPr>
            <a:r>
              <a:rPr lang="en-US" dirty="0" smtClean="0"/>
              <a:t>General Lake Update	George</a:t>
            </a:r>
          </a:p>
          <a:p>
            <a:pPr marL="793750" lvl="1" indent="-457200">
              <a:tabLst>
                <a:tab pos="7602538" algn="r"/>
              </a:tabLst>
            </a:pPr>
            <a:r>
              <a:rPr lang="en-US" dirty="0" smtClean="0"/>
              <a:t>2012 Project Review</a:t>
            </a:r>
          </a:p>
          <a:p>
            <a:pPr marL="793750" lvl="1" indent="-457200">
              <a:tabLst>
                <a:tab pos="7602538" algn="r"/>
              </a:tabLst>
            </a:pPr>
            <a:r>
              <a:rPr lang="en-US" dirty="0" smtClean="0"/>
              <a:t>2013 Project Plans</a:t>
            </a:r>
          </a:p>
          <a:p>
            <a:pPr marL="457200" indent="-457200">
              <a:spcBef>
                <a:spcPts val="600"/>
              </a:spcBef>
              <a:buFont typeface="+mj-lt"/>
              <a:buAutoNum type="arabicPeriod"/>
              <a:tabLst>
                <a:tab pos="7602538" algn="r"/>
              </a:tabLst>
            </a:pPr>
            <a:r>
              <a:rPr lang="en-US" dirty="0" smtClean="0"/>
              <a:t>Guest Speakers	George</a:t>
            </a:r>
          </a:p>
          <a:p>
            <a:pPr marL="793750" lvl="1" indent="-457200">
              <a:tabLst>
                <a:tab pos="7602538" algn="r"/>
              </a:tabLst>
            </a:pPr>
            <a:r>
              <a:rPr lang="en-US" dirty="0" smtClean="0"/>
              <a:t>Shoreline Erosion (John </a:t>
            </a:r>
            <a:r>
              <a:rPr lang="en-US" dirty="0" err="1" smtClean="0"/>
              <a:t>Hiebert</a:t>
            </a:r>
            <a:r>
              <a:rPr lang="en-US" dirty="0" smtClean="0"/>
              <a:t> – DNR)</a:t>
            </a:r>
            <a:r>
              <a:rPr lang="en-US" dirty="0"/>
              <a:t>	</a:t>
            </a:r>
            <a:endParaRPr lang="en-US" dirty="0" smtClean="0"/>
          </a:p>
          <a:p>
            <a:pPr marL="457200" indent="-457200">
              <a:spcBef>
                <a:spcPts val="600"/>
              </a:spcBef>
              <a:buFont typeface="+mj-lt"/>
              <a:buAutoNum type="arabicPeriod"/>
              <a:tabLst>
                <a:tab pos="7602538" algn="r"/>
              </a:tabLst>
            </a:pPr>
            <a:r>
              <a:rPr lang="en-US" dirty="0" smtClean="0"/>
              <a:t>Committees	George</a:t>
            </a:r>
          </a:p>
          <a:p>
            <a:pPr marL="457200" indent="-457200">
              <a:spcBef>
                <a:spcPts val="600"/>
              </a:spcBef>
              <a:buFont typeface="+mj-lt"/>
              <a:buAutoNum type="arabicPeriod"/>
              <a:tabLst>
                <a:tab pos="7602538" algn="r"/>
              </a:tabLst>
            </a:pPr>
            <a:r>
              <a:rPr lang="en-US" dirty="0" smtClean="0"/>
              <a:t>Board Member Elections	George</a:t>
            </a:r>
          </a:p>
          <a:p>
            <a:pPr marL="457200" indent="-457200">
              <a:spcBef>
                <a:spcPts val="600"/>
              </a:spcBef>
              <a:buFont typeface="+mj-lt"/>
              <a:buAutoNum type="arabicPeriod"/>
              <a:tabLst>
                <a:tab pos="7602538" algn="r"/>
              </a:tabLst>
            </a:pPr>
            <a:r>
              <a:rPr lang="en-US" dirty="0"/>
              <a:t>Drawings	</a:t>
            </a:r>
            <a:r>
              <a:rPr lang="en-US" dirty="0" smtClean="0"/>
              <a:t>Scott/Joy</a:t>
            </a:r>
            <a:endParaRPr lang="en-US" dirty="0"/>
          </a:p>
          <a:p>
            <a:pPr marL="457200" indent="-457200">
              <a:spcBef>
                <a:spcPts val="600"/>
              </a:spcBef>
              <a:buFont typeface="+mj-lt"/>
              <a:buAutoNum type="arabicPeriod"/>
              <a:tabLst>
                <a:tab pos="7602538" algn="r"/>
              </a:tabLst>
            </a:pPr>
            <a:r>
              <a:rPr lang="en-US" dirty="0" smtClean="0"/>
              <a:t>Adjourn	George</a:t>
            </a:r>
            <a:r>
              <a:rPr lang="en-US" dirty="0"/>
              <a:t>	</a:t>
            </a:r>
          </a:p>
        </p:txBody>
      </p:sp>
      <p:sp>
        <p:nvSpPr>
          <p:cNvPr id="4" name="Date Placeholder 3"/>
          <p:cNvSpPr>
            <a:spLocks noGrp="1"/>
          </p:cNvSpPr>
          <p:nvPr>
            <p:ph type="dt" sz="half" idx="10"/>
          </p:nvPr>
        </p:nvSpPr>
        <p:spPr/>
        <p:txBody>
          <a:bodyPr/>
          <a:lstStyle/>
          <a:p>
            <a:fld id="{3BD5A9E8-488C-B948-B062-BFD4F6B30332}"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2</a:t>
            </a:fld>
            <a:endParaRPr lang="en-US" dirty="0"/>
          </a:p>
        </p:txBody>
      </p:sp>
    </p:spTree>
    <p:extLst>
      <p:ext uri="{BB962C8B-B14F-4D97-AF65-F5344CB8AC3E}">
        <p14:creationId xmlns:p14="http://schemas.microsoft.com/office/powerpoint/2010/main" val="3621779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34351" cy="685800"/>
          </a:xfrm>
        </p:spPr>
        <p:txBody>
          <a:bodyPr/>
          <a:lstStyle/>
          <a:p>
            <a:r>
              <a:rPr lang="en-US" dirty="0" smtClean="0"/>
              <a:t>2012 Completed Projects</a:t>
            </a:r>
            <a:endParaRPr lang="en-US" dirty="0"/>
          </a:p>
        </p:txBody>
      </p:sp>
      <p:sp>
        <p:nvSpPr>
          <p:cNvPr id="3" name="Content Placeholder 2"/>
          <p:cNvSpPr>
            <a:spLocks noGrp="1"/>
          </p:cNvSpPr>
          <p:nvPr>
            <p:ph idx="1"/>
          </p:nvPr>
        </p:nvSpPr>
        <p:spPr>
          <a:xfrm>
            <a:off x="457200" y="1066800"/>
            <a:ext cx="8042276" cy="3124200"/>
          </a:xfrm>
        </p:spPr>
        <p:txBody>
          <a:bodyPr>
            <a:normAutofit fontScale="92500" lnSpcReduction="20000"/>
          </a:bodyPr>
          <a:lstStyle/>
          <a:p>
            <a:r>
              <a:rPr lang="en-US" sz="2000" dirty="0" smtClean="0"/>
              <a:t>Aquatic Plant Survey conducted in summer 2012</a:t>
            </a:r>
          </a:p>
          <a:p>
            <a:pPr lvl="1"/>
            <a:r>
              <a:rPr lang="en-US" sz="1600" dirty="0" smtClean="0"/>
              <a:t>RLAA Cost =$2,000.00</a:t>
            </a:r>
          </a:p>
          <a:p>
            <a:pPr lvl="1"/>
            <a:r>
              <a:rPr lang="en-US" sz="1600" dirty="0" smtClean="0"/>
              <a:t>Objective – Monitor and compare data with previous surveys to determine if non-native weed growth is increasing. Also determine if native weed population is increasing. </a:t>
            </a:r>
          </a:p>
          <a:p>
            <a:pPr lvl="1"/>
            <a:r>
              <a:rPr lang="en-US" sz="1600" dirty="0" smtClean="0"/>
              <a:t>Rationale for Conducting Survey – Visual reports of CLP increase in 2011 warranted to determine if treatment would be needed.</a:t>
            </a:r>
          </a:p>
          <a:p>
            <a:pPr lvl="1"/>
            <a:r>
              <a:rPr lang="en-US" sz="1600" dirty="0" smtClean="0"/>
              <a:t>Results – Survey was conducted in early June (at CLP peak) and did indicate a slight increase in CLP growth, but not enough to warrant treatment at that time.</a:t>
            </a:r>
          </a:p>
          <a:p>
            <a:pPr lvl="2"/>
            <a:r>
              <a:rPr lang="en-US" sz="1400" dirty="0" smtClean="0"/>
              <a:t>Other survey observations included:</a:t>
            </a:r>
          </a:p>
          <a:p>
            <a:pPr lvl="3"/>
            <a:r>
              <a:rPr lang="en-US" sz="1200" dirty="0" smtClean="0"/>
              <a:t>As expected, CLP growth was along shoreline up to 6’ in depth.</a:t>
            </a:r>
          </a:p>
          <a:p>
            <a:pPr lvl="3"/>
            <a:r>
              <a:rPr lang="en-US" sz="1200" dirty="0" smtClean="0"/>
              <a:t>CLP and Coontail are the most common plants in the lake.</a:t>
            </a:r>
            <a:endParaRPr lang="en-US" sz="1800" dirty="0"/>
          </a:p>
        </p:txBody>
      </p:sp>
      <p:sp>
        <p:nvSpPr>
          <p:cNvPr id="5" name="Date Placeholder 4"/>
          <p:cNvSpPr>
            <a:spLocks noGrp="1"/>
          </p:cNvSpPr>
          <p:nvPr>
            <p:ph type="dt" sz="half" idx="10"/>
          </p:nvPr>
        </p:nvSpPr>
        <p:spPr/>
        <p:txBody>
          <a:bodyPr/>
          <a:lstStyle/>
          <a:p>
            <a:fld id="{89D489C4-0E59-AD49-87BF-716C6AC7851D}" type="datetime1">
              <a:rPr lang="en-US" smtClean="0"/>
              <a:pPr/>
              <a:t>5/5/2013</a:t>
            </a:fld>
            <a:endParaRPr lang="en-US"/>
          </a:p>
        </p:txBody>
      </p:sp>
      <p:sp>
        <p:nvSpPr>
          <p:cNvPr id="6" name="Footer Placeholder 5"/>
          <p:cNvSpPr>
            <a:spLocks noGrp="1"/>
          </p:cNvSpPr>
          <p:nvPr>
            <p:ph type="ftr" sz="quarter" idx="11"/>
          </p:nvPr>
        </p:nvSpPr>
        <p:spPr/>
        <p:txBody>
          <a:bodyPr/>
          <a:lstStyle/>
          <a:p>
            <a:pPr>
              <a:defRPr/>
            </a:pPr>
            <a:r>
              <a:rPr lang="en-US" dirty="0" smtClean="0"/>
              <a:t>www.ricelakemn.com</a:t>
            </a:r>
            <a:endParaRPr lang="en-US" dirty="0"/>
          </a:p>
        </p:txBody>
      </p:sp>
      <p:sp>
        <p:nvSpPr>
          <p:cNvPr id="7" name="Slide Number Placeholder 6"/>
          <p:cNvSpPr>
            <a:spLocks noGrp="1"/>
          </p:cNvSpPr>
          <p:nvPr>
            <p:ph type="sldNum" sz="quarter" idx="12"/>
          </p:nvPr>
        </p:nvSpPr>
        <p:spPr/>
        <p:txBody>
          <a:bodyPr/>
          <a:lstStyle/>
          <a:p>
            <a:fld id="{6CCE1825-9CC3-A34F-A8F3-A9C8F73853E2}" type="slidenum">
              <a:rPr lang="en-US" smtClean="0"/>
              <a:pPr/>
              <a:t>20</a:t>
            </a:fld>
            <a:endParaRPr lang="en-US"/>
          </a:p>
        </p:txBody>
      </p:sp>
      <p:pic>
        <p:nvPicPr>
          <p:cNvPr id="8" name="Picture 7"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5805" y="4124680"/>
            <a:ext cx="2469185" cy="2366607"/>
          </a:xfrm>
          <a:prstGeom prst="rect">
            <a:avLst/>
          </a:prstGeom>
        </p:spPr>
      </p:pic>
      <p:pic>
        <p:nvPicPr>
          <p:cNvPr id="9" name="Picture 8"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400" y="4124680"/>
            <a:ext cx="2565097" cy="2366607"/>
          </a:xfrm>
          <a:prstGeom prst="rect">
            <a:avLst/>
          </a:prstGeom>
        </p:spPr>
      </p:pic>
      <p:pic>
        <p:nvPicPr>
          <p:cNvPr id="10" name="Picture 9"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08497" y="4191000"/>
            <a:ext cx="1933575" cy="2044276"/>
          </a:xfrm>
          <a:prstGeom prst="rect">
            <a:avLst/>
          </a:prstGeom>
        </p:spPr>
      </p:pic>
      <p:pic>
        <p:nvPicPr>
          <p:cNvPr id="11" name="Picture 10" descr="Screen Clippi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1000" y="4153786"/>
            <a:ext cx="1422907" cy="2110132"/>
          </a:xfrm>
          <a:prstGeom prst="rect">
            <a:avLst/>
          </a:prstGeom>
        </p:spPr>
      </p:pic>
    </p:spTree>
    <p:extLst>
      <p:ext uri="{BB962C8B-B14F-4D97-AF65-F5344CB8AC3E}">
        <p14:creationId xmlns:p14="http://schemas.microsoft.com/office/powerpoint/2010/main" val="3032293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134351" cy="838200"/>
          </a:xfrm>
        </p:spPr>
        <p:txBody>
          <a:bodyPr/>
          <a:lstStyle/>
          <a:p>
            <a:r>
              <a:rPr lang="en-US" dirty="0" smtClean="0"/>
              <a:t>2013 Plans</a:t>
            </a:r>
            <a:endParaRPr lang="en-US" dirty="0"/>
          </a:p>
        </p:txBody>
      </p:sp>
      <p:sp>
        <p:nvSpPr>
          <p:cNvPr id="5" name="Content Placeholder 4"/>
          <p:cNvSpPr>
            <a:spLocks noGrp="1"/>
          </p:cNvSpPr>
          <p:nvPr>
            <p:ph idx="1"/>
          </p:nvPr>
        </p:nvSpPr>
        <p:spPr>
          <a:xfrm>
            <a:off x="457200" y="1295400"/>
            <a:ext cx="8042276" cy="4343400"/>
          </a:xfrm>
        </p:spPr>
        <p:txBody>
          <a:bodyPr>
            <a:normAutofit fontScale="92500" lnSpcReduction="10000"/>
          </a:bodyPr>
          <a:lstStyle/>
          <a:p>
            <a:r>
              <a:rPr lang="en-US" sz="2000" dirty="0" smtClean="0"/>
              <a:t>Continue the RLAA Newsletters </a:t>
            </a:r>
            <a:r>
              <a:rPr lang="en-US" sz="2000" b="0" dirty="0" smtClean="0"/>
              <a:t>(via website)</a:t>
            </a:r>
          </a:p>
          <a:p>
            <a:r>
              <a:rPr lang="en-US" sz="2000" dirty="0" smtClean="0"/>
              <a:t>Carp Removal </a:t>
            </a:r>
            <a:r>
              <a:rPr lang="en-US" sz="2000" b="0" dirty="0" smtClean="0"/>
              <a:t>(Winter 2013-14)</a:t>
            </a:r>
          </a:p>
          <a:p>
            <a:r>
              <a:rPr lang="en-US" sz="2000" dirty="0" smtClean="0"/>
              <a:t>Dredge Channel by Boat Launch </a:t>
            </a:r>
            <a:r>
              <a:rPr lang="en-US" sz="2000" b="0" dirty="0" smtClean="0"/>
              <a:t>(Winter 2013-14)</a:t>
            </a:r>
          </a:p>
          <a:p>
            <a:r>
              <a:rPr lang="en-US" sz="2000" dirty="0" smtClean="0"/>
              <a:t>Encourage resident shoreline restoration projects through grant opportunities</a:t>
            </a:r>
          </a:p>
          <a:p>
            <a:r>
              <a:rPr lang="en-US" sz="2000" dirty="0" smtClean="0"/>
              <a:t>Continue working with Elm Creek Watershed on Impaired Waters Total Maximum Daily Load (TMDL) Project Plan </a:t>
            </a:r>
            <a:r>
              <a:rPr lang="en-US" sz="2000" b="0" dirty="0" smtClean="0"/>
              <a:t>(in tandem with RLAA Lake Management Plan)</a:t>
            </a:r>
          </a:p>
          <a:p>
            <a:r>
              <a:rPr lang="en-US" sz="2000" dirty="0" smtClean="0"/>
              <a:t>Storm water drainage monitoring with City Staff</a:t>
            </a:r>
          </a:p>
          <a:p>
            <a:r>
              <a:rPr lang="en-US" sz="2000" dirty="0" smtClean="0"/>
              <a:t>Continue to increase our membership</a:t>
            </a:r>
          </a:p>
          <a:p>
            <a:endParaRPr lang="en-US" dirty="0"/>
          </a:p>
        </p:txBody>
      </p:sp>
      <p:sp>
        <p:nvSpPr>
          <p:cNvPr id="6" name="Date Placeholder 5"/>
          <p:cNvSpPr>
            <a:spLocks noGrp="1"/>
          </p:cNvSpPr>
          <p:nvPr>
            <p:ph type="dt" sz="half" idx="10"/>
          </p:nvPr>
        </p:nvSpPr>
        <p:spPr/>
        <p:txBody>
          <a:bodyPr/>
          <a:lstStyle/>
          <a:p>
            <a:fld id="{D63434FC-CD56-A34E-A3EB-E62BE9619724}" type="datetime1">
              <a:rPr lang="en-US" smtClean="0"/>
              <a:pPr/>
              <a:t>5/5/2013</a:t>
            </a:fld>
            <a:endParaRPr lang="en-US"/>
          </a:p>
        </p:txBody>
      </p:sp>
      <p:sp>
        <p:nvSpPr>
          <p:cNvPr id="7" name="Footer Placeholder 6"/>
          <p:cNvSpPr>
            <a:spLocks noGrp="1"/>
          </p:cNvSpPr>
          <p:nvPr>
            <p:ph type="ftr" sz="quarter" idx="11"/>
          </p:nvPr>
        </p:nvSpPr>
        <p:spPr/>
        <p:txBody>
          <a:bodyPr/>
          <a:lstStyle/>
          <a:p>
            <a:pPr>
              <a:defRPr/>
            </a:pPr>
            <a:r>
              <a:rPr lang="en-US" smtClean="0"/>
              <a:t>www.ricelakemn.com</a:t>
            </a:r>
            <a:endParaRPr lang="en-US"/>
          </a:p>
        </p:txBody>
      </p:sp>
      <p:sp>
        <p:nvSpPr>
          <p:cNvPr id="8" name="Slide Number Placeholder 7"/>
          <p:cNvSpPr>
            <a:spLocks noGrp="1"/>
          </p:cNvSpPr>
          <p:nvPr>
            <p:ph type="sldNum" sz="quarter" idx="12"/>
          </p:nvPr>
        </p:nvSpPr>
        <p:spPr/>
        <p:txBody>
          <a:bodyPr/>
          <a:lstStyle/>
          <a:p>
            <a:fld id="{6CCE1825-9CC3-A34F-A8F3-A9C8F73853E2}" type="slidenum">
              <a:rPr lang="en-US" smtClean="0"/>
              <a:pPr/>
              <a:t>21</a:t>
            </a:fld>
            <a:endParaRPr lang="en-US"/>
          </a:p>
        </p:txBody>
      </p:sp>
    </p:spTree>
    <p:extLst>
      <p:ext uri="{BB962C8B-B14F-4D97-AF65-F5344CB8AC3E}">
        <p14:creationId xmlns:p14="http://schemas.microsoft.com/office/powerpoint/2010/main" val="1534178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Requirements</a:t>
            </a:r>
            <a:endParaRPr lang="en-US" dirty="0"/>
          </a:p>
        </p:txBody>
      </p:sp>
      <p:sp>
        <p:nvSpPr>
          <p:cNvPr id="3" name="Content Placeholder 2"/>
          <p:cNvSpPr>
            <a:spLocks noGrp="1"/>
          </p:cNvSpPr>
          <p:nvPr>
            <p:ph idx="1"/>
          </p:nvPr>
        </p:nvSpPr>
        <p:spPr>
          <a:xfrm>
            <a:off x="549275" y="1600201"/>
            <a:ext cx="8042276" cy="3657599"/>
          </a:xfrm>
        </p:spPr>
        <p:txBody>
          <a:bodyPr/>
          <a:lstStyle/>
          <a:p>
            <a:r>
              <a:rPr lang="en-US" dirty="0" smtClean="0"/>
              <a:t>How do Carp impact the water?</a:t>
            </a:r>
          </a:p>
          <a:p>
            <a:pPr lvl="1"/>
            <a:r>
              <a:rPr lang="en-US" dirty="0" smtClean="0"/>
              <a:t>Carp are bottom feeders that eat vegetation?</a:t>
            </a:r>
          </a:p>
          <a:p>
            <a:pPr lvl="2"/>
            <a:r>
              <a:rPr lang="en-US" dirty="0" smtClean="0"/>
              <a:t>Intake sediment as they search for food</a:t>
            </a:r>
          </a:p>
          <a:p>
            <a:pPr lvl="3"/>
            <a:r>
              <a:rPr lang="en-US" dirty="0" smtClean="0"/>
              <a:t>Export nutrients by filtering through their gills</a:t>
            </a:r>
          </a:p>
          <a:p>
            <a:pPr lvl="2"/>
            <a:r>
              <a:rPr lang="en-US" dirty="0" smtClean="0"/>
              <a:t>Dig up rooted plants</a:t>
            </a:r>
          </a:p>
          <a:p>
            <a:pPr lvl="1"/>
            <a:r>
              <a:rPr lang="en-US" dirty="0" smtClean="0"/>
              <a:t>As vegetation is eliminated, water clarity is reduced by a surplus of nutrients without any absorption.</a:t>
            </a:r>
          </a:p>
          <a:p>
            <a:pPr lvl="1"/>
            <a:r>
              <a:rPr lang="en-US" dirty="0" smtClean="0"/>
              <a:t>Nutrients have nowhere to go and become algae</a:t>
            </a:r>
            <a:endParaRPr lang="en-US" dirty="0"/>
          </a:p>
        </p:txBody>
      </p:sp>
      <p:sp>
        <p:nvSpPr>
          <p:cNvPr id="4" name="TextBox 3"/>
          <p:cNvSpPr txBox="1"/>
          <p:nvPr/>
        </p:nvSpPr>
        <p:spPr>
          <a:xfrm>
            <a:off x="1066800" y="5410200"/>
            <a:ext cx="5768567" cy="369332"/>
          </a:xfrm>
          <a:prstGeom prst="rect">
            <a:avLst/>
          </a:prstGeom>
          <a:noFill/>
        </p:spPr>
        <p:txBody>
          <a:bodyPr wrap="none" rtlCol="0">
            <a:spAutoFit/>
          </a:bodyPr>
          <a:lstStyle/>
          <a:p>
            <a:r>
              <a:rPr lang="en-US" dirty="0" smtClean="0"/>
              <a:t>The next slide illustrates how carp impact the water….</a:t>
            </a:r>
            <a:endParaRPr lang="en-US" dirty="0"/>
          </a:p>
        </p:txBody>
      </p:sp>
      <p:sp>
        <p:nvSpPr>
          <p:cNvPr id="5" name="Date Placeholder 4"/>
          <p:cNvSpPr>
            <a:spLocks noGrp="1"/>
          </p:cNvSpPr>
          <p:nvPr>
            <p:ph type="dt" sz="half" idx="10"/>
          </p:nvPr>
        </p:nvSpPr>
        <p:spPr/>
        <p:txBody>
          <a:bodyPr/>
          <a:lstStyle/>
          <a:p>
            <a:fld id="{C34B265F-4A58-B44F-943E-C242A89B2EEE}" type="datetime1">
              <a:rPr lang="en-US" smtClean="0"/>
              <a:pPr/>
              <a:t>5/5/2013</a:t>
            </a:fld>
            <a:endParaRPr lang="en-US"/>
          </a:p>
        </p:txBody>
      </p:sp>
      <p:sp>
        <p:nvSpPr>
          <p:cNvPr id="6" name="Footer Placeholder 5"/>
          <p:cNvSpPr>
            <a:spLocks noGrp="1"/>
          </p:cNvSpPr>
          <p:nvPr>
            <p:ph type="ftr" sz="quarter" idx="11"/>
          </p:nvPr>
        </p:nvSpPr>
        <p:spPr/>
        <p:txBody>
          <a:bodyPr/>
          <a:lstStyle/>
          <a:p>
            <a:pPr>
              <a:defRPr/>
            </a:pPr>
            <a:r>
              <a:rPr lang="en-US" smtClean="0"/>
              <a:t>www.ricelakemn.com</a:t>
            </a:r>
            <a:endParaRPr lang="en-US"/>
          </a:p>
        </p:txBody>
      </p:sp>
      <p:sp>
        <p:nvSpPr>
          <p:cNvPr id="7" name="Slide Number Placeholder 6"/>
          <p:cNvSpPr>
            <a:spLocks noGrp="1"/>
          </p:cNvSpPr>
          <p:nvPr>
            <p:ph type="sldNum" sz="quarter" idx="12"/>
          </p:nvPr>
        </p:nvSpPr>
        <p:spPr/>
        <p:txBody>
          <a:bodyPr/>
          <a:lstStyle/>
          <a:p>
            <a:fld id="{6CCE1825-9CC3-A34F-A8F3-A9C8F73853E2}" type="slidenum">
              <a:rPr lang="en-US" smtClean="0"/>
              <a:pPr/>
              <a:t>22</a:t>
            </a:fld>
            <a:endParaRPr lang="en-US"/>
          </a:p>
        </p:txBody>
      </p:sp>
    </p:spTree>
    <p:extLst>
      <p:ext uri="{BB962C8B-B14F-4D97-AF65-F5344CB8AC3E}">
        <p14:creationId xmlns:p14="http://schemas.microsoft.com/office/powerpoint/2010/main" val="2198260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67400"/>
            <a:ext cx="9144000" cy="9906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i="0"/>
          </a:p>
        </p:txBody>
      </p:sp>
      <p:sp>
        <p:nvSpPr>
          <p:cNvPr id="4" name="Title 1"/>
          <p:cNvSpPr txBox="1">
            <a:spLocks/>
          </p:cNvSpPr>
          <p:nvPr/>
        </p:nvSpPr>
        <p:spPr>
          <a:xfrm>
            <a:off x="152400" y="76200"/>
            <a:ext cx="8305800" cy="533400"/>
          </a:xfrm>
          <a:prstGeom prst="rect">
            <a:avLst/>
          </a:prstGeom>
        </p:spPr>
        <p:txBody>
          <a:bodyPr>
            <a:normAutofit fontScale="67500" lnSpcReduction="20000"/>
          </a:bodyPr>
          <a:lstStyle/>
          <a:p>
            <a:pPr eaLnBrk="1" fontAlgn="auto" hangingPunct="1">
              <a:spcAft>
                <a:spcPts val="0"/>
              </a:spcAft>
              <a:defRPr/>
            </a:pPr>
            <a:r>
              <a:rPr lang="en-US" sz="5000" i="0">
                <a:solidFill>
                  <a:schemeClr val="tx2"/>
                </a:solidFill>
                <a:latin typeface="+mj-lt"/>
                <a:ea typeface="+mj-ea"/>
                <a:cs typeface="+mj-cs"/>
              </a:rPr>
              <a:t>Carp effect on water quality</a:t>
            </a:r>
            <a:endParaRPr lang="en-US" sz="5000" i="0" dirty="0">
              <a:solidFill>
                <a:schemeClr val="tx2"/>
              </a:solidFill>
              <a:latin typeface="+mj-lt"/>
              <a:ea typeface="+mj-ea"/>
              <a:cs typeface="+mj-cs"/>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48318"/>
          <a:stretch>
            <a:fillRect/>
          </a:stretch>
        </p:blipFill>
        <p:spPr bwMode="auto">
          <a:xfrm>
            <a:off x="5334000" y="1752600"/>
            <a:ext cx="3146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69850" y="5846763"/>
            <a:ext cx="2908300" cy="928687"/>
          </a:xfrm>
          <a:custGeom>
            <a:avLst/>
            <a:gdLst>
              <a:gd name="connsiteX0" fmla="*/ 41563 w 2909454"/>
              <a:gd name="connsiteY0" fmla="*/ 41564 h 928255"/>
              <a:gd name="connsiteX1" fmla="*/ 346363 w 2909454"/>
              <a:gd name="connsiteY1" fmla="*/ 512618 h 928255"/>
              <a:gd name="connsiteX2" fmla="*/ 623454 w 2909454"/>
              <a:gd name="connsiteY2" fmla="*/ 595746 h 928255"/>
              <a:gd name="connsiteX3" fmla="*/ 1080654 w 2909454"/>
              <a:gd name="connsiteY3" fmla="*/ 775855 h 928255"/>
              <a:gd name="connsiteX4" fmla="*/ 1233054 w 2909454"/>
              <a:gd name="connsiteY4" fmla="*/ 872837 h 928255"/>
              <a:gd name="connsiteX5" fmla="*/ 1745672 w 2909454"/>
              <a:gd name="connsiteY5" fmla="*/ 928255 h 928255"/>
              <a:gd name="connsiteX6" fmla="*/ 2036618 w 2909454"/>
              <a:gd name="connsiteY6" fmla="*/ 900546 h 928255"/>
              <a:gd name="connsiteX7" fmla="*/ 2216727 w 2909454"/>
              <a:gd name="connsiteY7" fmla="*/ 651164 h 928255"/>
              <a:gd name="connsiteX8" fmla="*/ 2521527 w 2909454"/>
              <a:gd name="connsiteY8" fmla="*/ 401782 h 928255"/>
              <a:gd name="connsiteX9" fmla="*/ 2715491 w 2909454"/>
              <a:gd name="connsiteY9" fmla="*/ 249382 h 928255"/>
              <a:gd name="connsiteX10" fmla="*/ 2909454 w 2909454"/>
              <a:gd name="connsiteY10" fmla="*/ 13855 h 928255"/>
              <a:gd name="connsiteX11" fmla="*/ 0 w 2909454"/>
              <a:gd name="connsiteY11" fmla="*/ 0 h 928255"/>
              <a:gd name="connsiteX12" fmla="*/ 0 w 2909454"/>
              <a:gd name="connsiteY12" fmla="*/ 0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9454" h="928255">
                <a:moveTo>
                  <a:pt x="41563" y="41564"/>
                </a:moveTo>
                <a:lnTo>
                  <a:pt x="346363" y="512618"/>
                </a:lnTo>
                <a:lnTo>
                  <a:pt x="623454" y="595746"/>
                </a:lnTo>
                <a:lnTo>
                  <a:pt x="1080654" y="775855"/>
                </a:lnTo>
                <a:lnTo>
                  <a:pt x="1233054" y="872837"/>
                </a:lnTo>
                <a:lnTo>
                  <a:pt x="1745672" y="928255"/>
                </a:lnTo>
                <a:lnTo>
                  <a:pt x="2036618" y="900546"/>
                </a:lnTo>
                <a:lnTo>
                  <a:pt x="2216727" y="651164"/>
                </a:lnTo>
                <a:lnTo>
                  <a:pt x="2521527" y="401782"/>
                </a:lnTo>
                <a:lnTo>
                  <a:pt x="2715491" y="249382"/>
                </a:lnTo>
                <a:lnTo>
                  <a:pt x="2909454" y="13855"/>
                </a:lnTo>
                <a:lnTo>
                  <a:pt x="0" y="0"/>
                </a:lnTo>
                <a:lnTo>
                  <a:pt x="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48318"/>
          <a:stretch>
            <a:fillRect/>
          </a:stretch>
        </p:blipFill>
        <p:spPr bwMode="auto">
          <a:xfrm rot="-4405943">
            <a:off x="65088" y="4105275"/>
            <a:ext cx="3146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066800" y="3505200"/>
            <a:ext cx="1049338" cy="2362200"/>
            <a:chOff x="6262255" y="3498275"/>
            <a:chExt cx="1048658" cy="2362198"/>
          </a:xfrm>
        </p:grpSpPr>
        <p:sp>
          <p:nvSpPr>
            <p:cNvPr id="9" name="Freeform 8"/>
            <p:cNvSpPr/>
            <p:nvPr/>
          </p:nvSpPr>
          <p:spPr>
            <a:xfrm>
              <a:off x="6520850" y="3712588"/>
              <a:ext cx="295084" cy="2147885"/>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0" name="Freeform 9"/>
            <p:cNvSpPr/>
            <p:nvPr/>
          </p:nvSpPr>
          <p:spPr>
            <a:xfrm>
              <a:off x="6636662" y="4211062"/>
              <a:ext cx="498152" cy="1177924"/>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30416" name="Group 1756"/>
            <p:cNvGrpSpPr>
              <a:grpSpLocks/>
            </p:cNvGrpSpPr>
            <p:nvPr/>
          </p:nvGrpSpPr>
          <p:grpSpPr bwMode="auto">
            <a:xfrm>
              <a:off x="6324600" y="5098470"/>
              <a:ext cx="609600" cy="304800"/>
              <a:chOff x="5029200" y="3325090"/>
              <a:chExt cx="685800" cy="408710"/>
            </a:xfrm>
          </p:grpSpPr>
          <p:cxnSp>
            <p:nvCxnSpPr>
              <p:cNvPr id="124" name="Straight Connector 123"/>
              <p:cNvCxnSpPr/>
              <p:nvPr/>
            </p:nvCxnSpPr>
            <p:spPr>
              <a:xfrm>
                <a:off x="5028669" y="3580539"/>
                <a:ext cx="22845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5039775" y="3466485"/>
                <a:ext cx="304403" cy="2302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H="1">
                <a:off x="5084450" y="3478134"/>
                <a:ext cx="381038" cy="749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5143348" y="3543287"/>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5258411" y="3504858"/>
                <a:ext cx="304403" cy="1534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flipV="1">
                <a:off x="5333866" y="3506035"/>
                <a:ext cx="305198"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flipV="1">
                <a:off x="5333866" y="3657172"/>
                <a:ext cx="381943"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17" name="Group 1757"/>
            <p:cNvGrpSpPr>
              <a:grpSpLocks/>
            </p:cNvGrpSpPr>
            <p:nvPr/>
          </p:nvGrpSpPr>
          <p:grpSpPr bwMode="auto">
            <a:xfrm>
              <a:off x="6393875" y="5105400"/>
              <a:ext cx="609600" cy="304800"/>
              <a:chOff x="5029200" y="3325090"/>
              <a:chExt cx="685800" cy="408710"/>
            </a:xfrm>
          </p:grpSpPr>
          <p:cxnSp>
            <p:nvCxnSpPr>
              <p:cNvPr id="117" name="Straight Connector 116"/>
              <p:cNvCxnSpPr/>
              <p:nvPr/>
            </p:nvCxnSpPr>
            <p:spPr>
              <a:xfrm>
                <a:off x="5029265" y="3579761"/>
                <a:ext cx="22845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5039478" y="3466600"/>
                <a:ext cx="304403" cy="2284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5084153" y="3476465"/>
                <a:ext cx="381038" cy="767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5143944"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5258114" y="3504973"/>
                <a:ext cx="304403" cy="1517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flipV="1">
                <a:off x="5334462" y="3505258"/>
                <a:ext cx="30341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flipV="1">
                <a:off x="5334462" y="3656395"/>
                <a:ext cx="380159"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18" name="Group 1758"/>
            <p:cNvGrpSpPr>
              <a:grpSpLocks/>
            </p:cNvGrpSpPr>
            <p:nvPr/>
          </p:nvGrpSpPr>
          <p:grpSpPr bwMode="auto">
            <a:xfrm>
              <a:off x="6276110" y="4648200"/>
              <a:ext cx="609600" cy="304800"/>
              <a:chOff x="5029200" y="3325090"/>
              <a:chExt cx="685800" cy="408710"/>
            </a:xfrm>
          </p:grpSpPr>
          <p:cxnSp>
            <p:nvCxnSpPr>
              <p:cNvPr id="110" name="Straight Connector 109"/>
              <p:cNvCxnSpPr/>
              <p:nvPr/>
            </p:nvCxnSpPr>
            <p:spPr>
              <a:xfrm>
                <a:off x="5029677" y="3579761"/>
                <a:ext cx="22845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5039890" y="3466600"/>
                <a:ext cx="304403" cy="2284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5084564" y="3476465"/>
                <a:ext cx="381038" cy="767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5144356"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5258526" y="3504973"/>
                <a:ext cx="304403" cy="1517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flipV="1">
                <a:off x="5334874" y="3505258"/>
                <a:ext cx="30341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5334874" y="3656395"/>
                <a:ext cx="380159"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19" name="Group 1759"/>
            <p:cNvGrpSpPr>
              <a:grpSpLocks/>
            </p:cNvGrpSpPr>
            <p:nvPr/>
          </p:nvGrpSpPr>
          <p:grpSpPr bwMode="auto">
            <a:xfrm rot="-1164026">
              <a:off x="6262252" y="4648200"/>
              <a:ext cx="609600" cy="304800"/>
              <a:chOff x="5029200" y="3325090"/>
              <a:chExt cx="685800" cy="408710"/>
            </a:xfrm>
          </p:grpSpPr>
          <p:cxnSp>
            <p:nvCxnSpPr>
              <p:cNvPr id="103" name="Straight Connector 102"/>
              <p:cNvCxnSpPr/>
              <p:nvPr/>
            </p:nvCxnSpPr>
            <p:spPr>
              <a:xfrm>
                <a:off x="5024801" y="3568497"/>
                <a:ext cx="22845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5039952" y="3466330"/>
                <a:ext cx="304403" cy="2284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5084306" y="3464065"/>
                <a:ext cx="381036" cy="767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5143474" y="3529548"/>
                <a:ext cx="3810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5258294" y="3492597"/>
                <a:ext cx="304403" cy="1517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flipV="1">
                <a:off x="5333607" y="3492761"/>
                <a:ext cx="303413" cy="2277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0800000" flipV="1">
                <a:off x="5332603" y="3643457"/>
                <a:ext cx="378374"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0" name="Group 1760"/>
            <p:cNvGrpSpPr>
              <a:grpSpLocks/>
            </p:cNvGrpSpPr>
            <p:nvPr/>
          </p:nvGrpSpPr>
          <p:grpSpPr bwMode="auto">
            <a:xfrm rot="-1164026">
              <a:off x="6291281" y="4131192"/>
              <a:ext cx="609600" cy="304800"/>
              <a:chOff x="5029200" y="3325090"/>
              <a:chExt cx="685800" cy="408710"/>
            </a:xfrm>
          </p:grpSpPr>
          <p:cxnSp>
            <p:nvCxnSpPr>
              <p:cNvPr id="96" name="Straight Connector 95"/>
              <p:cNvCxnSpPr/>
              <p:nvPr/>
            </p:nvCxnSpPr>
            <p:spPr>
              <a:xfrm>
                <a:off x="5024794" y="3579793"/>
                <a:ext cx="23202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5039892" y="3466935"/>
                <a:ext cx="304404" cy="2302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5084650" y="3477907"/>
                <a:ext cx="381036" cy="749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5143570" y="3540136"/>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5258637" y="3504654"/>
                <a:ext cx="304403" cy="1534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5333058" y="3505711"/>
                <a:ext cx="305197" cy="2277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5333686" y="3657467"/>
                <a:ext cx="381943"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1" name="Group 1761"/>
            <p:cNvGrpSpPr>
              <a:grpSpLocks/>
            </p:cNvGrpSpPr>
            <p:nvPr/>
          </p:nvGrpSpPr>
          <p:grpSpPr bwMode="auto">
            <a:xfrm>
              <a:off x="6292603" y="4174608"/>
              <a:ext cx="609600" cy="304800"/>
              <a:chOff x="5029200" y="3325090"/>
              <a:chExt cx="685800" cy="408710"/>
            </a:xfrm>
          </p:grpSpPr>
          <p:cxnSp>
            <p:nvCxnSpPr>
              <p:cNvPr id="89" name="Straight Connector 88"/>
              <p:cNvCxnSpPr/>
              <p:nvPr/>
            </p:nvCxnSpPr>
            <p:spPr>
              <a:xfrm>
                <a:off x="5028970" y="3580455"/>
                <a:ext cx="22845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5039182" y="3467293"/>
                <a:ext cx="304403" cy="2284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5083857" y="3477158"/>
                <a:ext cx="381038" cy="767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143648" y="3543203"/>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5257818" y="3505666"/>
                <a:ext cx="304403" cy="1517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flipV="1">
                <a:off x="5334167" y="3505951"/>
                <a:ext cx="30341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flipV="1">
                <a:off x="5334167" y="3657088"/>
                <a:ext cx="380159"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2" name="Group 1762"/>
            <p:cNvGrpSpPr>
              <a:grpSpLocks/>
            </p:cNvGrpSpPr>
            <p:nvPr/>
          </p:nvGrpSpPr>
          <p:grpSpPr bwMode="auto">
            <a:xfrm>
              <a:off x="6400793" y="3962400"/>
              <a:ext cx="533399" cy="152400"/>
              <a:chOff x="5029200" y="3325090"/>
              <a:chExt cx="685800" cy="408710"/>
            </a:xfrm>
          </p:grpSpPr>
          <p:cxnSp>
            <p:nvCxnSpPr>
              <p:cNvPr id="82" name="Straight Connector 81"/>
              <p:cNvCxnSpPr/>
              <p:nvPr/>
            </p:nvCxnSpPr>
            <p:spPr>
              <a:xfrm>
                <a:off x="5028538" y="3578992"/>
                <a:ext cx="228452"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5038452" y="3464766"/>
                <a:ext cx="306533" cy="2284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5085894" y="3474246"/>
                <a:ext cx="378910" cy="775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145047" y="3542806"/>
                <a:ext cx="3789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7725" y="3502501"/>
                <a:ext cx="306533" cy="152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V="1">
                <a:off x="5334501" y="3502359"/>
                <a:ext cx="305963" cy="2298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V="1">
                <a:off x="5334501" y="3655625"/>
                <a:ext cx="381433"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3" name="Group 1763"/>
            <p:cNvGrpSpPr>
              <a:grpSpLocks/>
            </p:cNvGrpSpPr>
            <p:nvPr/>
          </p:nvGrpSpPr>
          <p:grpSpPr bwMode="auto">
            <a:xfrm>
              <a:off x="6495146" y="3733792"/>
              <a:ext cx="404424" cy="168791"/>
              <a:chOff x="5029200" y="3325090"/>
              <a:chExt cx="685800" cy="408710"/>
            </a:xfrm>
          </p:grpSpPr>
          <p:cxnSp>
            <p:nvCxnSpPr>
              <p:cNvPr id="75" name="Straight Connector 74"/>
              <p:cNvCxnSpPr/>
              <p:nvPr/>
            </p:nvCxnSpPr>
            <p:spPr>
              <a:xfrm>
                <a:off x="5029744" y="3581264"/>
                <a:ext cx="228671"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5038746" y="3466928"/>
                <a:ext cx="307517" cy="2286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5083703" y="3476906"/>
                <a:ext cx="384397" cy="780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141543" y="3542824"/>
                <a:ext cx="38439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256656" y="3504591"/>
                <a:ext cx="307517" cy="1533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V="1">
                <a:off x="5333742" y="3504385"/>
                <a:ext cx="306689" cy="2306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5333742" y="3658143"/>
                <a:ext cx="382016"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4" name="Group 1764"/>
            <p:cNvGrpSpPr>
              <a:grpSpLocks/>
            </p:cNvGrpSpPr>
            <p:nvPr/>
          </p:nvGrpSpPr>
          <p:grpSpPr bwMode="auto">
            <a:xfrm>
              <a:off x="6477004" y="3793600"/>
              <a:ext cx="404424" cy="168791"/>
              <a:chOff x="5029200" y="3325090"/>
              <a:chExt cx="685800" cy="408710"/>
            </a:xfrm>
          </p:grpSpPr>
          <p:cxnSp>
            <p:nvCxnSpPr>
              <p:cNvPr id="68" name="Straight Connector 67"/>
              <p:cNvCxnSpPr/>
              <p:nvPr/>
            </p:nvCxnSpPr>
            <p:spPr>
              <a:xfrm>
                <a:off x="5028226" y="3578671"/>
                <a:ext cx="228671"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039150" y="3466257"/>
                <a:ext cx="303672" cy="2286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084105" y="3476238"/>
                <a:ext cx="380554" cy="780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5141947" y="3542154"/>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257060" y="3503921"/>
                <a:ext cx="303672" cy="1533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5332223" y="3505637"/>
                <a:ext cx="306689"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V="1">
                <a:off x="5332223" y="3655550"/>
                <a:ext cx="382016"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5" name="Group 1765"/>
            <p:cNvGrpSpPr>
              <a:grpSpLocks/>
            </p:cNvGrpSpPr>
            <p:nvPr/>
          </p:nvGrpSpPr>
          <p:grpSpPr bwMode="auto">
            <a:xfrm>
              <a:off x="6414659" y="3567537"/>
              <a:ext cx="404424" cy="168791"/>
              <a:chOff x="5029200" y="3325090"/>
              <a:chExt cx="685800" cy="408710"/>
            </a:xfrm>
          </p:grpSpPr>
          <p:cxnSp>
            <p:nvCxnSpPr>
              <p:cNvPr id="61" name="Straight Connector 60"/>
              <p:cNvCxnSpPr/>
              <p:nvPr/>
            </p:nvCxnSpPr>
            <p:spPr>
              <a:xfrm>
                <a:off x="5029025" y="3580216"/>
                <a:ext cx="228672"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5039950" y="3467802"/>
                <a:ext cx="303672" cy="22867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84907" y="3477783"/>
                <a:ext cx="380554" cy="7801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42749" y="3543699"/>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57861" y="3505465"/>
                <a:ext cx="303672" cy="15334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5333025" y="3507181"/>
                <a:ext cx="306689"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5333025" y="3657095"/>
                <a:ext cx="382016"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6" name="Group 1766"/>
            <p:cNvGrpSpPr>
              <a:grpSpLocks/>
            </p:cNvGrpSpPr>
            <p:nvPr/>
          </p:nvGrpSpPr>
          <p:grpSpPr bwMode="auto">
            <a:xfrm>
              <a:off x="6439726" y="3498267"/>
              <a:ext cx="404424" cy="168791"/>
              <a:chOff x="5029200" y="3325090"/>
              <a:chExt cx="685800" cy="408710"/>
            </a:xfrm>
          </p:grpSpPr>
          <p:cxnSp>
            <p:nvCxnSpPr>
              <p:cNvPr id="54" name="Straight Connector 53"/>
              <p:cNvCxnSpPr/>
              <p:nvPr/>
            </p:nvCxnSpPr>
            <p:spPr>
              <a:xfrm>
                <a:off x="5029563" y="3578811"/>
                <a:ext cx="228672"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5040487" y="3466398"/>
                <a:ext cx="303672" cy="22867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5085444" y="3476378"/>
                <a:ext cx="380554" cy="7801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143286" y="3542294"/>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5258399" y="3504061"/>
                <a:ext cx="303672" cy="15334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V="1">
                <a:off x="5333562" y="3505777"/>
                <a:ext cx="306689"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flipV="1">
                <a:off x="5333562" y="3655691"/>
                <a:ext cx="382016"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7" name="Group 1767"/>
            <p:cNvGrpSpPr>
              <a:grpSpLocks/>
            </p:cNvGrpSpPr>
            <p:nvPr/>
          </p:nvGrpSpPr>
          <p:grpSpPr bwMode="auto">
            <a:xfrm>
              <a:off x="6982697" y="4003957"/>
              <a:ext cx="328224" cy="228599"/>
              <a:chOff x="5029200" y="3325090"/>
              <a:chExt cx="685800" cy="408710"/>
            </a:xfrm>
          </p:grpSpPr>
          <p:cxnSp>
            <p:nvCxnSpPr>
              <p:cNvPr id="47" name="Straight Connector 46"/>
              <p:cNvCxnSpPr/>
              <p:nvPr/>
            </p:nvCxnSpPr>
            <p:spPr>
              <a:xfrm>
                <a:off x="5028816" y="3581842"/>
                <a:ext cx="228723" cy="15326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041051" y="3468900"/>
                <a:ext cx="303696" cy="2287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5085604" y="3478443"/>
                <a:ext cx="380329" cy="762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143613" y="3544945"/>
                <a:ext cx="38032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258171" y="3507020"/>
                <a:ext cx="303696" cy="1524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5333779" y="3505207"/>
                <a:ext cx="304963" cy="22990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V="1">
                <a:off x="5333779" y="3658474"/>
                <a:ext cx="381205" cy="7663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8" name="Group 1768"/>
            <p:cNvGrpSpPr>
              <a:grpSpLocks/>
            </p:cNvGrpSpPr>
            <p:nvPr/>
          </p:nvGrpSpPr>
          <p:grpSpPr bwMode="auto">
            <a:xfrm>
              <a:off x="6934193" y="4031675"/>
              <a:ext cx="187034" cy="554180"/>
              <a:chOff x="5029200" y="3325090"/>
              <a:chExt cx="685800" cy="408710"/>
            </a:xfrm>
          </p:grpSpPr>
          <p:cxnSp>
            <p:nvCxnSpPr>
              <p:cNvPr id="40" name="Straight Connector 39"/>
              <p:cNvCxnSpPr/>
              <p:nvPr/>
            </p:nvCxnSpPr>
            <p:spPr>
              <a:xfrm>
                <a:off x="5031860" y="3581493"/>
                <a:ext cx="226870" cy="1522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039632" y="3468057"/>
                <a:ext cx="304405" cy="2268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083021" y="3477532"/>
                <a:ext cx="380506" cy="756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144099" y="3543442"/>
                <a:ext cx="38050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257774" y="3505870"/>
                <a:ext cx="304405" cy="1512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5334352" y="3505391"/>
                <a:ext cx="302491" cy="2283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5334352" y="3657594"/>
                <a:ext cx="378116" cy="761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29" name="Group 1769"/>
            <p:cNvGrpSpPr>
              <a:grpSpLocks/>
            </p:cNvGrpSpPr>
            <p:nvPr/>
          </p:nvGrpSpPr>
          <p:grpSpPr bwMode="auto">
            <a:xfrm>
              <a:off x="6795677" y="4572000"/>
              <a:ext cx="304803" cy="304800"/>
              <a:chOff x="5029200" y="3325090"/>
              <a:chExt cx="685800" cy="408710"/>
            </a:xfrm>
          </p:grpSpPr>
          <p:cxnSp>
            <p:nvCxnSpPr>
              <p:cNvPr id="33" name="Straight Connector 32"/>
              <p:cNvCxnSpPr/>
              <p:nvPr/>
            </p:nvCxnSpPr>
            <p:spPr>
              <a:xfrm>
                <a:off x="5028373" y="3579761"/>
                <a:ext cx="228449"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040369" y="3466601"/>
                <a:ext cx="304403" cy="2284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084151" y="3475572"/>
                <a:ext cx="381038" cy="785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141265"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256326" y="3504082"/>
                <a:ext cx="304403" cy="1534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5331783" y="3505258"/>
                <a:ext cx="306979"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331783" y="3656395"/>
                <a:ext cx="381938"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30" name="Group 1770"/>
            <p:cNvGrpSpPr>
              <a:grpSpLocks/>
            </p:cNvGrpSpPr>
            <p:nvPr/>
          </p:nvGrpSpPr>
          <p:grpSpPr bwMode="auto">
            <a:xfrm>
              <a:off x="6781822" y="4648200"/>
              <a:ext cx="304803" cy="304800"/>
              <a:chOff x="5029200" y="3325090"/>
              <a:chExt cx="685800" cy="408710"/>
            </a:xfrm>
          </p:grpSpPr>
          <p:cxnSp>
            <p:nvCxnSpPr>
              <p:cNvPr id="26" name="Straight Connector 25"/>
              <p:cNvCxnSpPr/>
              <p:nvPr/>
            </p:nvCxnSpPr>
            <p:spPr>
              <a:xfrm>
                <a:off x="5009573" y="3579761"/>
                <a:ext cx="2462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5039418" y="3466601"/>
                <a:ext cx="304403" cy="2284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083200" y="3475572"/>
                <a:ext cx="381038" cy="785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143882"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258943" y="3504082"/>
                <a:ext cx="304403" cy="1534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5334400" y="3505258"/>
                <a:ext cx="306979"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V="1">
                <a:off x="5334400" y="3656395"/>
                <a:ext cx="381938"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 name="Group 130"/>
          <p:cNvGrpSpPr>
            <a:grpSpLocks/>
          </p:cNvGrpSpPr>
          <p:nvPr/>
        </p:nvGrpSpPr>
        <p:grpSpPr bwMode="auto">
          <a:xfrm flipH="1">
            <a:off x="1828800" y="4419600"/>
            <a:ext cx="366713" cy="1447800"/>
            <a:chOff x="6262255" y="3498275"/>
            <a:chExt cx="1048658" cy="2362198"/>
          </a:xfrm>
        </p:grpSpPr>
        <p:sp>
          <p:nvSpPr>
            <p:cNvPr id="132" name="Freeform 131"/>
            <p:cNvSpPr/>
            <p:nvPr/>
          </p:nvSpPr>
          <p:spPr>
            <a:xfrm>
              <a:off x="6521016" y="3713257"/>
              <a:ext cx="295075" cy="2147216"/>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33" name="Freeform 132"/>
            <p:cNvSpPr/>
            <p:nvPr/>
          </p:nvSpPr>
          <p:spPr>
            <a:xfrm>
              <a:off x="6634505" y="4210561"/>
              <a:ext cx="499360" cy="117850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30294" name="Group 2002"/>
            <p:cNvGrpSpPr>
              <a:grpSpLocks/>
            </p:cNvGrpSpPr>
            <p:nvPr/>
          </p:nvGrpSpPr>
          <p:grpSpPr bwMode="auto">
            <a:xfrm>
              <a:off x="6324600" y="5098470"/>
              <a:ext cx="609600" cy="304800"/>
              <a:chOff x="5029200" y="3325090"/>
              <a:chExt cx="685800" cy="408710"/>
            </a:xfrm>
          </p:grpSpPr>
          <p:cxnSp>
            <p:nvCxnSpPr>
              <p:cNvPr id="247" name="Straight Connector 246"/>
              <p:cNvCxnSpPr/>
              <p:nvPr/>
            </p:nvCxnSpPr>
            <p:spPr>
              <a:xfrm>
                <a:off x="5030564" y="3579306"/>
                <a:ext cx="22982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5040356" y="3466134"/>
                <a:ext cx="302164" cy="229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5086418" y="3479302"/>
                <a:ext cx="378573"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5147702" y="3542838"/>
                <a:ext cx="3785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5400000">
                <a:off x="5259962" y="3506990"/>
                <a:ext cx="302164" cy="1481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0800000" flipV="1">
                <a:off x="5336989" y="3506369"/>
                <a:ext cx="301319" cy="225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0800000" flipV="1">
                <a:off x="5336989" y="3655715"/>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295" name="Group 2003"/>
            <p:cNvGrpSpPr>
              <a:grpSpLocks/>
            </p:cNvGrpSpPr>
            <p:nvPr/>
          </p:nvGrpSpPr>
          <p:grpSpPr bwMode="auto">
            <a:xfrm>
              <a:off x="6393875" y="5105400"/>
              <a:ext cx="609600" cy="304800"/>
              <a:chOff x="5029200" y="3325090"/>
              <a:chExt cx="685800" cy="408710"/>
            </a:xfrm>
          </p:grpSpPr>
          <p:cxnSp>
            <p:nvCxnSpPr>
              <p:cNvPr id="240" name="Straight Connector 239"/>
              <p:cNvCxnSpPr/>
              <p:nvPr/>
            </p:nvCxnSpPr>
            <p:spPr>
              <a:xfrm>
                <a:off x="5029235" y="3580433"/>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5037290" y="3465523"/>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5083351" y="3478694"/>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5144639" y="3542229"/>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5256893" y="3506380"/>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10800000" flipV="1">
                <a:off x="5335660" y="3504024"/>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0800000" flipV="1">
                <a:off x="5335660" y="3656842"/>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296" name="Group 2004"/>
            <p:cNvGrpSpPr>
              <a:grpSpLocks/>
            </p:cNvGrpSpPr>
            <p:nvPr/>
          </p:nvGrpSpPr>
          <p:grpSpPr bwMode="auto">
            <a:xfrm>
              <a:off x="6276110" y="4648200"/>
              <a:ext cx="609600" cy="304800"/>
              <a:chOff x="5029200" y="3325090"/>
              <a:chExt cx="685800" cy="408710"/>
            </a:xfrm>
          </p:grpSpPr>
          <p:cxnSp>
            <p:nvCxnSpPr>
              <p:cNvPr id="233" name="Straight Connector 232"/>
              <p:cNvCxnSpPr/>
              <p:nvPr/>
            </p:nvCxnSpPr>
            <p:spPr>
              <a:xfrm>
                <a:off x="5028936" y="3582227"/>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16200000" flipH="1">
                <a:off x="5036990" y="3467317"/>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16200000" flipH="1">
                <a:off x="5083052" y="3480488"/>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5144340"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a:off x="5256593" y="3508174"/>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0800000" flipV="1">
                <a:off x="5335361" y="3505818"/>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0800000" flipV="1">
                <a:off x="5335361" y="3658636"/>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297" name="Group 2005"/>
            <p:cNvGrpSpPr>
              <a:grpSpLocks/>
            </p:cNvGrpSpPr>
            <p:nvPr/>
          </p:nvGrpSpPr>
          <p:grpSpPr bwMode="auto">
            <a:xfrm rot="-1164026">
              <a:off x="6262250" y="4648200"/>
              <a:ext cx="609600" cy="304800"/>
              <a:chOff x="5029200" y="3325090"/>
              <a:chExt cx="685800" cy="408710"/>
            </a:xfrm>
          </p:grpSpPr>
          <p:cxnSp>
            <p:nvCxnSpPr>
              <p:cNvPr id="226" name="Straight Connector 225"/>
              <p:cNvCxnSpPr/>
              <p:nvPr/>
            </p:nvCxnSpPr>
            <p:spPr>
              <a:xfrm>
                <a:off x="5030951" y="3580007"/>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5064002" y="3470962"/>
                <a:ext cx="312582"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085149" y="3478811"/>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5400000">
                <a:off x="5145802" y="3543817"/>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5259822" y="3506331"/>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10800000" flipV="1">
                <a:off x="5338510" y="3506194"/>
                <a:ext cx="301319"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10800000" flipV="1">
                <a:off x="5367288" y="3656360"/>
                <a:ext cx="36771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298" name="Group 2006"/>
            <p:cNvGrpSpPr>
              <a:grpSpLocks/>
            </p:cNvGrpSpPr>
            <p:nvPr/>
          </p:nvGrpSpPr>
          <p:grpSpPr bwMode="auto">
            <a:xfrm rot="-1164026">
              <a:off x="6291279" y="4131192"/>
              <a:ext cx="609600" cy="304800"/>
              <a:chOff x="5029200" y="3325090"/>
              <a:chExt cx="685800" cy="408710"/>
            </a:xfrm>
          </p:grpSpPr>
          <p:cxnSp>
            <p:nvCxnSpPr>
              <p:cNvPr id="219" name="Straight Connector 218"/>
              <p:cNvCxnSpPr/>
              <p:nvPr/>
            </p:nvCxnSpPr>
            <p:spPr>
              <a:xfrm>
                <a:off x="5036358" y="3562266"/>
                <a:ext cx="234926" cy="159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5060098" y="3449039"/>
                <a:ext cx="309108" cy="2349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5095972" y="3459528"/>
                <a:ext cx="392466"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5143680" y="3540436"/>
                <a:ext cx="38551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5286166" y="3492486"/>
                <a:ext cx="309108" cy="1532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0800000" flipV="1">
                <a:off x="5359923" y="3492685"/>
                <a:ext cx="311530"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10800000" flipV="1">
                <a:off x="5359234" y="3648066"/>
                <a:ext cx="388138"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299" name="Group 2007"/>
            <p:cNvGrpSpPr>
              <a:grpSpLocks/>
            </p:cNvGrpSpPr>
            <p:nvPr/>
          </p:nvGrpSpPr>
          <p:grpSpPr bwMode="auto">
            <a:xfrm>
              <a:off x="6292603" y="4174608"/>
              <a:ext cx="609600" cy="304800"/>
              <a:chOff x="5029200" y="3325090"/>
              <a:chExt cx="685800" cy="408710"/>
            </a:xfrm>
          </p:grpSpPr>
          <p:cxnSp>
            <p:nvCxnSpPr>
              <p:cNvPr id="212" name="Straight Connector 211"/>
              <p:cNvCxnSpPr/>
              <p:nvPr/>
            </p:nvCxnSpPr>
            <p:spPr>
              <a:xfrm>
                <a:off x="5030812" y="3581689"/>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6200000" flipH="1">
                <a:off x="5038866" y="3466778"/>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084928" y="3479949"/>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5146216" y="3543485"/>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258469" y="3507636"/>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0800000" flipV="1">
                <a:off x="5337237" y="3505280"/>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flipV="1">
                <a:off x="5337237" y="3658098"/>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0" name="Group 2008"/>
            <p:cNvGrpSpPr>
              <a:grpSpLocks/>
            </p:cNvGrpSpPr>
            <p:nvPr/>
          </p:nvGrpSpPr>
          <p:grpSpPr bwMode="auto">
            <a:xfrm>
              <a:off x="6400793" y="3962400"/>
              <a:ext cx="533399" cy="152400"/>
              <a:chOff x="5029200" y="3325090"/>
              <a:chExt cx="685800" cy="408710"/>
            </a:xfrm>
          </p:grpSpPr>
          <p:cxnSp>
            <p:nvCxnSpPr>
              <p:cNvPr id="205" name="Straight Connector 204"/>
              <p:cNvCxnSpPr/>
              <p:nvPr/>
            </p:nvCxnSpPr>
            <p:spPr>
              <a:xfrm>
                <a:off x="5032016" y="3580782"/>
                <a:ext cx="227629" cy="152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6200000" flipH="1">
                <a:off x="5039707" y="3466967"/>
                <a:ext cx="305634" cy="2276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16200000" flipH="1">
                <a:off x="5083218" y="3476854"/>
                <a:ext cx="382041" cy="75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5144504" y="3542578"/>
                <a:ext cx="3820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5258583" y="3504902"/>
                <a:ext cx="305634" cy="1517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0800000" flipV="1">
                <a:off x="5335525" y="3504375"/>
                <a:ext cx="303508" cy="2292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flipV="1">
                <a:off x="5335525" y="3657192"/>
                <a:ext cx="379383" cy="764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1" name="Group 2009"/>
            <p:cNvGrpSpPr>
              <a:grpSpLocks/>
            </p:cNvGrpSpPr>
            <p:nvPr/>
          </p:nvGrpSpPr>
          <p:grpSpPr bwMode="auto">
            <a:xfrm>
              <a:off x="6495144" y="3733792"/>
              <a:ext cx="404424" cy="168791"/>
              <a:chOff x="5029200" y="3325090"/>
              <a:chExt cx="685800" cy="408710"/>
            </a:xfrm>
          </p:grpSpPr>
          <p:cxnSp>
            <p:nvCxnSpPr>
              <p:cNvPr id="198" name="Straight Connector 197"/>
              <p:cNvCxnSpPr/>
              <p:nvPr/>
            </p:nvCxnSpPr>
            <p:spPr>
              <a:xfrm>
                <a:off x="5026882" y="3582678"/>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5038018" y="3467205"/>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flipH="1">
                <a:off x="5081932" y="3478336"/>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5143521" y="3541915"/>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5257414" y="3509548"/>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0800000" flipV="1">
                <a:off x="5334805" y="3507418"/>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0800000" flipV="1">
                <a:off x="5334805" y="3657939"/>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2" name="Group 2010"/>
            <p:cNvGrpSpPr>
              <a:grpSpLocks/>
            </p:cNvGrpSpPr>
            <p:nvPr/>
          </p:nvGrpSpPr>
          <p:grpSpPr bwMode="auto">
            <a:xfrm>
              <a:off x="6477002" y="3793600"/>
              <a:ext cx="404424" cy="168791"/>
              <a:chOff x="5029200" y="3325090"/>
              <a:chExt cx="685800" cy="408710"/>
            </a:xfrm>
          </p:grpSpPr>
          <p:cxnSp>
            <p:nvCxnSpPr>
              <p:cNvPr id="191" name="Straight Connector 190"/>
              <p:cNvCxnSpPr/>
              <p:nvPr/>
            </p:nvCxnSpPr>
            <p:spPr>
              <a:xfrm>
                <a:off x="5026853" y="3582110"/>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6200000" flipH="1">
                <a:off x="5037989" y="3466637"/>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flipH="1">
                <a:off x="5081898" y="3477763"/>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5143488" y="3541342"/>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5257385" y="3508979"/>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flipV="1">
                <a:off x="5334776" y="3506849"/>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0800000" flipV="1">
                <a:off x="5334776" y="3657370"/>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3" name="Group 2011"/>
            <p:cNvGrpSpPr>
              <a:grpSpLocks/>
            </p:cNvGrpSpPr>
            <p:nvPr/>
          </p:nvGrpSpPr>
          <p:grpSpPr bwMode="auto">
            <a:xfrm>
              <a:off x="6414657" y="3567537"/>
              <a:ext cx="404424" cy="168791"/>
              <a:chOff x="5029200" y="3325090"/>
              <a:chExt cx="685800" cy="408710"/>
            </a:xfrm>
          </p:grpSpPr>
          <p:cxnSp>
            <p:nvCxnSpPr>
              <p:cNvPr id="184" name="Straight Connector 183"/>
              <p:cNvCxnSpPr/>
              <p:nvPr/>
            </p:nvCxnSpPr>
            <p:spPr>
              <a:xfrm>
                <a:off x="5032497" y="3583856"/>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flipH="1">
                <a:off x="5043634" y="3468383"/>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5087552" y="3479513"/>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5149137" y="3543093"/>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5263030" y="3510721"/>
                <a:ext cx="301042" cy="146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flipV="1">
                <a:off x="5340420" y="3508595"/>
                <a:ext cx="300227"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flipV="1">
                <a:off x="5340420" y="3659116"/>
                <a:ext cx="37720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4" name="Group 2012"/>
            <p:cNvGrpSpPr>
              <a:grpSpLocks/>
            </p:cNvGrpSpPr>
            <p:nvPr/>
          </p:nvGrpSpPr>
          <p:grpSpPr bwMode="auto">
            <a:xfrm>
              <a:off x="6439724" y="3498267"/>
              <a:ext cx="404424" cy="168791"/>
              <a:chOff x="5029200" y="3325090"/>
              <a:chExt cx="685800" cy="408710"/>
            </a:xfrm>
          </p:grpSpPr>
          <p:cxnSp>
            <p:nvCxnSpPr>
              <p:cNvPr id="177" name="Straight Connector 176"/>
              <p:cNvCxnSpPr/>
              <p:nvPr/>
            </p:nvCxnSpPr>
            <p:spPr>
              <a:xfrm>
                <a:off x="5028487" y="3582252"/>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H="1">
                <a:off x="5039623" y="3466779"/>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H="1">
                <a:off x="5083533" y="3477906"/>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5145122" y="3541485"/>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5259019" y="3509121"/>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0800000" flipV="1">
                <a:off x="5336410" y="3506991"/>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0800000" flipV="1">
                <a:off x="5336410" y="3657512"/>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5" name="Group 2013"/>
            <p:cNvGrpSpPr>
              <a:grpSpLocks/>
            </p:cNvGrpSpPr>
            <p:nvPr/>
          </p:nvGrpSpPr>
          <p:grpSpPr bwMode="auto">
            <a:xfrm>
              <a:off x="6982697" y="4003957"/>
              <a:ext cx="328224" cy="228599"/>
              <a:chOff x="5029200" y="3325090"/>
              <a:chExt cx="685800" cy="408710"/>
            </a:xfrm>
          </p:grpSpPr>
          <p:cxnSp>
            <p:nvCxnSpPr>
              <p:cNvPr id="170" name="Straight Connector 169"/>
              <p:cNvCxnSpPr/>
              <p:nvPr/>
            </p:nvCxnSpPr>
            <p:spPr>
              <a:xfrm>
                <a:off x="5032044" y="3578704"/>
                <a:ext cx="227646" cy="152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5040474" y="3464884"/>
                <a:ext cx="305638" cy="2276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6200000" flipH="1">
                <a:off x="5088798" y="3475934"/>
                <a:ext cx="379732" cy="75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5145709" y="3541660"/>
                <a:ext cx="3797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5258638" y="3502825"/>
                <a:ext cx="305638" cy="151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0800000" flipV="1">
                <a:off x="5335572" y="3504610"/>
                <a:ext cx="303528" cy="22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0800000" flipV="1">
                <a:off x="5335572" y="3657431"/>
                <a:ext cx="379410" cy="74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6" name="Group 2014"/>
            <p:cNvGrpSpPr>
              <a:grpSpLocks/>
            </p:cNvGrpSpPr>
            <p:nvPr/>
          </p:nvGrpSpPr>
          <p:grpSpPr bwMode="auto">
            <a:xfrm>
              <a:off x="6934193" y="4031675"/>
              <a:ext cx="187034" cy="554180"/>
              <a:chOff x="5029200" y="3325090"/>
              <a:chExt cx="685800" cy="408710"/>
            </a:xfrm>
          </p:grpSpPr>
          <p:cxnSp>
            <p:nvCxnSpPr>
              <p:cNvPr id="163" name="Straight Connector 162"/>
              <p:cNvCxnSpPr/>
              <p:nvPr/>
            </p:nvCxnSpPr>
            <p:spPr>
              <a:xfrm>
                <a:off x="5028938" y="3581184"/>
                <a:ext cx="233039"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H="1">
                <a:off x="5042576" y="3464664"/>
                <a:ext cx="305637" cy="2330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H="1">
                <a:off x="5080239" y="3473665"/>
                <a:ext cx="380137" cy="832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38492" y="3543934"/>
                <a:ext cx="38013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5250649" y="3506276"/>
                <a:ext cx="305637" cy="14981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flipV="1">
                <a:off x="5328559" y="3504774"/>
                <a:ext cx="299621" cy="2292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5328559" y="3657593"/>
                <a:ext cx="38285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7" name="Group 2015"/>
            <p:cNvGrpSpPr>
              <a:grpSpLocks/>
            </p:cNvGrpSpPr>
            <p:nvPr/>
          </p:nvGrpSpPr>
          <p:grpSpPr bwMode="auto">
            <a:xfrm>
              <a:off x="6795677" y="4572000"/>
              <a:ext cx="304803" cy="304800"/>
              <a:chOff x="5029200" y="3325090"/>
              <a:chExt cx="685800" cy="408710"/>
            </a:xfrm>
          </p:grpSpPr>
          <p:cxnSp>
            <p:nvCxnSpPr>
              <p:cNvPr id="156" name="Straight Connector 155"/>
              <p:cNvCxnSpPr/>
              <p:nvPr/>
            </p:nvCxnSpPr>
            <p:spPr>
              <a:xfrm>
                <a:off x="5034276" y="3580210"/>
                <a:ext cx="22471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H="1">
                <a:off x="5046621" y="3469591"/>
                <a:ext cx="302162"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090132" y="3475102"/>
                <a:ext cx="378571"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5151416" y="3543743"/>
                <a:ext cx="3785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5266222" y="3505339"/>
                <a:ext cx="302162"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flipV="1">
                <a:off x="5340699" y="3507275"/>
                <a:ext cx="306422" cy="2257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0800000" flipV="1">
                <a:off x="5340699" y="3656619"/>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308" name="Group 2016"/>
            <p:cNvGrpSpPr>
              <a:grpSpLocks/>
            </p:cNvGrpSpPr>
            <p:nvPr/>
          </p:nvGrpSpPr>
          <p:grpSpPr bwMode="auto">
            <a:xfrm>
              <a:off x="6781822" y="4648200"/>
              <a:ext cx="304803" cy="304800"/>
              <a:chOff x="5029200" y="3325090"/>
              <a:chExt cx="685800" cy="408710"/>
            </a:xfrm>
          </p:grpSpPr>
          <p:cxnSp>
            <p:nvCxnSpPr>
              <p:cNvPr id="149" name="Straight Connector 148"/>
              <p:cNvCxnSpPr/>
              <p:nvPr/>
            </p:nvCxnSpPr>
            <p:spPr>
              <a:xfrm>
                <a:off x="5024593" y="3582227"/>
                <a:ext cx="23492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H="1">
                <a:off x="5035200" y="3469871"/>
                <a:ext cx="305636"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H="1">
                <a:off x="5083820" y="3480491"/>
                <a:ext cx="382045" cy="7149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5139996"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5254801" y="3505619"/>
                <a:ext cx="305636"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flipV="1">
                <a:off x="5331015" y="3505818"/>
                <a:ext cx="306422"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flipV="1">
                <a:off x="5331015" y="3658636"/>
                <a:ext cx="38813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8" name="Group 253"/>
          <p:cNvGrpSpPr>
            <a:grpSpLocks/>
          </p:cNvGrpSpPr>
          <p:nvPr/>
        </p:nvGrpSpPr>
        <p:grpSpPr bwMode="auto">
          <a:xfrm flipH="1">
            <a:off x="14288" y="4419600"/>
            <a:ext cx="366712" cy="1447800"/>
            <a:chOff x="6262255" y="3498275"/>
            <a:chExt cx="1048658" cy="2362198"/>
          </a:xfrm>
        </p:grpSpPr>
        <p:sp>
          <p:nvSpPr>
            <p:cNvPr id="255" name="Freeform 254"/>
            <p:cNvSpPr/>
            <p:nvPr/>
          </p:nvSpPr>
          <p:spPr>
            <a:xfrm>
              <a:off x="6521014" y="3713257"/>
              <a:ext cx="295079" cy="2147216"/>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256" name="Freeform 255"/>
            <p:cNvSpPr/>
            <p:nvPr/>
          </p:nvSpPr>
          <p:spPr>
            <a:xfrm>
              <a:off x="6634506" y="4210561"/>
              <a:ext cx="499362" cy="117850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30172" name="Group 2125"/>
            <p:cNvGrpSpPr>
              <a:grpSpLocks/>
            </p:cNvGrpSpPr>
            <p:nvPr/>
          </p:nvGrpSpPr>
          <p:grpSpPr bwMode="auto">
            <a:xfrm>
              <a:off x="6324600" y="5098470"/>
              <a:ext cx="609600" cy="304800"/>
              <a:chOff x="5029200" y="3325090"/>
              <a:chExt cx="685800" cy="408710"/>
            </a:xfrm>
          </p:grpSpPr>
          <p:cxnSp>
            <p:nvCxnSpPr>
              <p:cNvPr id="370" name="Straight Connector 369"/>
              <p:cNvCxnSpPr/>
              <p:nvPr/>
            </p:nvCxnSpPr>
            <p:spPr>
              <a:xfrm>
                <a:off x="5030561" y="3579306"/>
                <a:ext cx="229818"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16200000" flipH="1">
                <a:off x="5040353" y="3466133"/>
                <a:ext cx="302164" cy="2298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16200000" flipH="1">
                <a:off x="5086412" y="3479302"/>
                <a:ext cx="378573"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5147701" y="3542838"/>
                <a:ext cx="3785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5259957" y="3506990"/>
                <a:ext cx="302164"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10800000" flipV="1">
                <a:off x="5336987" y="3506369"/>
                <a:ext cx="301318" cy="225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10800000" flipV="1">
                <a:off x="5336987" y="3655715"/>
                <a:ext cx="377926"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3" name="Group 2126"/>
            <p:cNvGrpSpPr>
              <a:grpSpLocks/>
            </p:cNvGrpSpPr>
            <p:nvPr/>
          </p:nvGrpSpPr>
          <p:grpSpPr bwMode="auto">
            <a:xfrm>
              <a:off x="6393875" y="5105400"/>
              <a:ext cx="609600" cy="304800"/>
              <a:chOff x="5029200" y="3325090"/>
              <a:chExt cx="685800" cy="408710"/>
            </a:xfrm>
          </p:grpSpPr>
          <p:cxnSp>
            <p:nvCxnSpPr>
              <p:cNvPr id="363" name="Straight Connector 362"/>
              <p:cNvCxnSpPr/>
              <p:nvPr/>
            </p:nvCxnSpPr>
            <p:spPr>
              <a:xfrm>
                <a:off x="5029232" y="3580433"/>
                <a:ext cx="22982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16200000" flipH="1">
                <a:off x="5037287" y="3465523"/>
                <a:ext cx="305636" cy="229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16200000" flipH="1">
                <a:off x="5083352" y="3478693"/>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5144638" y="3542229"/>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5400000">
                <a:off x="5256894" y="3506379"/>
                <a:ext cx="305636" cy="1481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10800000" flipV="1">
                <a:off x="5335659" y="3504024"/>
                <a:ext cx="301321"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10800000" flipV="1">
                <a:off x="5335659" y="3656842"/>
                <a:ext cx="377926"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4" name="Group 2127"/>
            <p:cNvGrpSpPr>
              <a:grpSpLocks/>
            </p:cNvGrpSpPr>
            <p:nvPr/>
          </p:nvGrpSpPr>
          <p:grpSpPr bwMode="auto">
            <a:xfrm>
              <a:off x="6276110" y="4648200"/>
              <a:ext cx="609600" cy="304800"/>
              <a:chOff x="5029200" y="3325090"/>
              <a:chExt cx="685800" cy="408710"/>
            </a:xfrm>
          </p:grpSpPr>
          <p:cxnSp>
            <p:nvCxnSpPr>
              <p:cNvPr id="356" name="Straight Connector 355"/>
              <p:cNvCxnSpPr/>
              <p:nvPr/>
            </p:nvCxnSpPr>
            <p:spPr>
              <a:xfrm>
                <a:off x="5028933" y="3582227"/>
                <a:ext cx="22982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16200000" flipH="1">
                <a:off x="5036988" y="3467317"/>
                <a:ext cx="305636" cy="229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16200000" flipH="1">
                <a:off x="5083053" y="3480487"/>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5400000">
                <a:off x="5144338"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5400000">
                <a:off x="5256595" y="3508173"/>
                <a:ext cx="305636" cy="1481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10800000" flipV="1">
                <a:off x="5335359" y="3505818"/>
                <a:ext cx="301321"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10800000" flipV="1">
                <a:off x="5335359" y="3658636"/>
                <a:ext cx="377926"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5" name="Group 2128"/>
            <p:cNvGrpSpPr>
              <a:grpSpLocks/>
            </p:cNvGrpSpPr>
            <p:nvPr/>
          </p:nvGrpSpPr>
          <p:grpSpPr bwMode="auto">
            <a:xfrm rot="-1164026">
              <a:off x="6262249" y="4648200"/>
              <a:ext cx="609600" cy="304800"/>
              <a:chOff x="5029200" y="3325090"/>
              <a:chExt cx="685800" cy="408710"/>
            </a:xfrm>
          </p:grpSpPr>
          <p:cxnSp>
            <p:nvCxnSpPr>
              <p:cNvPr id="349" name="Straight Connector 348"/>
              <p:cNvCxnSpPr/>
              <p:nvPr/>
            </p:nvCxnSpPr>
            <p:spPr>
              <a:xfrm>
                <a:off x="5030948" y="3580007"/>
                <a:ext cx="22982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6200000" flipH="1">
                <a:off x="5064001" y="3470961"/>
                <a:ext cx="312582" cy="229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16200000" flipH="1">
                <a:off x="5085147" y="3478811"/>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5400000">
                <a:off x="5145803" y="3543818"/>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5400000">
                <a:off x="5259824" y="3506331"/>
                <a:ext cx="305636" cy="1481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10800000" flipV="1">
                <a:off x="5338512" y="3506194"/>
                <a:ext cx="301318"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10800000" flipV="1">
                <a:off x="5367290" y="3656361"/>
                <a:ext cx="367712"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6" name="Group 2129"/>
            <p:cNvGrpSpPr>
              <a:grpSpLocks/>
            </p:cNvGrpSpPr>
            <p:nvPr/>
          </p:nvGrpSpPr>
          <p:grpSpPr bwMode="auto">
            <a:xfrm rot="-1164026">
              <a:off x="6291278" y="4131192"/>
              <a:ext cx="609600" cy="304800"/>
              <a:chOff x="5029200" y="3325090"/>
              <a:chExt cx="685800" cy="408710"/>
            </a:xfrm>
          </p:grpSpPr>
          <p:cxnSp>
            <p:nvCxnSpPr>
              <p:cNvPr id="342" name="Straight Connector 341"/>
              <p:cNvCxnSpPr/>
              <p:nvPr/>
            </p:nvCxnSpPr>
            <p:spPr>
              <a:xfrm>
                <a:off x="5036355" y="3562265"/>
                <a:ext cx="234927" cy="159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16200000" flipH="1">
                <a:off x="5060096" y="3449038"/>
                <a:ext cx="309108" cy="2349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6200000" flipH="1">
                <a:off x="5095973" y="3459528"/>
                <a:ext cx="392466" cy="817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a:off x="5143681" y="3540436"/>
                <a:ext cx="38551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5400000">
                <a:off x="5286165" y="3492486"/>
                <a:ext cx="309108" cy="1532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0800000" flipV="1">
                <a:off x="5359922" y="3492685"/>
                <a:ext cx="31153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0800000" flipV="1">
                <a:off x="5359236" y="3648066"/>
                <a:ext cx="38814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7" name="Group 2130"/>
            <p:cNvGrpSpPr>
              <a:grpSpLocks/>
            </p:cNvGrpSpPr>
            <p:nvPr/>
          </p:nvGrpSpPr>
          <p:grpSpPr bwMode="auto">
            <a:xfrm>
              <a:off x="6292603" y="4174608"/>
              <a:ext cx="609600" cy="304800"/>
              <a:chOff x="5029200" y="3325090"/>
              <a:chExt cx="685800" cy="408710"/>
            </a:xfrm>
          </p:grpSpPr>
          <p:cxnSp>
            <p:nvCxnSpPr>
              <p:cNvPr id="335" name="Straight Connector 334"/>
              <p:cNvCxnSpPr/>
              <p:nvPr/>
            </p:nvCxnSpPr>
            <p:spPr>
              <a:xfrm>
                <a:off x="5030805" y="3581689"/>
                <a:ext cx="22982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16200000" flipH="1">
                <a:off x="5038860" y="3466778"/>
                <a:ext cx="305636" cy="229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16200000" flipH="1">
                <a:off x="5084926" y="3479949"/>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a:off x="5146211" y="3543485"/>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5258468" y="3507635"/>
                <a:ext cx="305636" cy="1481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0800000" flipV="1">
                <a:off x="5337232" y="3505280"/>
                <a:ext cx="301321"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0800000" flipV="1">
                <a:off x="5337232" y="3658098"/>
                <a:ext cx="377926"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8" name="Group 2131"/>
            <p:cNvGrpSpPr>
              <a:grpSpLocks/>
            </p:cNvGrpSpPr>
            <p:nvPr/>
          </p:nvGrpSpPr>
          <p:grpSpPr bwMode="auto">
            <a:xfrm>
              <a:off x="6400793" y="3962400"/>
              <a:ext cx="533399" cy="152400"/>
              <a:chOff x="5029200" y="3325090"/>
              <a:chExt cx="685800" cy="408710"/>
            </a:xfrm>
          </p:grpSpPr>
          <p:cxnSp>
            <p:nvCxnSpPr>
              <p:cNvPr id="328" name="Straight Connector 327"/>
              <p:cNvCxnSpPr/>
              <p:nvPr/>
            </p:nvCxnSpPr>
            <p:spPr>
              <a:xfrm>
                <a:off x="5032016" y="3580782"/>
                <a:ext cx="227633" cy="152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flipH="1">
                <a:off x="5039707" y="3466963"/>
                <a:ext cx="305634" cy="227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6200000" flipH="1">
                <a:off x="5083218" y="3476854"/>
                <a:ext cx="382041" cy="758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5400000">
                <a:off x="5144504" y="3542578"/>
                <a:ext cx="3820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5400000">
                <a:off x="5258583" y="3504902"/>
                <a:ext cx="305634" cy="1517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10800000" flipV="1">
                <a:off x="5335525" y="3504375"/>
                <a:ext cx="303508" cy="2292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10800000" flipV="1">
                <a:off x="5335525" y="3657192"/>
                <a:ext cx="379387" cy="764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79" name="Group 2132"/>
            <p:cNvGrpSpPr>
              <a:grpSpLocks/>
            </p:cNvGrpSpPr>
            <p:nvPr/>
          </p:nvGrpSpPr>
          <p:grpSpPr bwMode="auto">
            <a:xfrm>
              <a:off x="6495143" y="3733792"/>
              <a:ext cx="404424" cy="168791"/>
              <a:chOff x="5029200" y="3325090"/>
              <a:chExt cx="685800" cy="408710"/>
            </a:xfrm>
          </p:grpSpPr>
          <p:cxnSp>
            <p:nvCxnSpPr>
              <p:cNvPr id="321" name="Straight Connector 320"/>
              <p:cNvCxnSpPr/>
              <p:nvPr/>
            </p:nvCxnSpPr>
            <p:spPr>
              <a:xfrm>
                <a:off x="5026882" y="3582678"/>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6200000" flipH="1">
                <a:off x="5038018" y="3467205"/>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6200000" flipH="1">
                <a:off x="5081937" y="3478336"/>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5400000">
                <a:off x="5143521" y="3541915"/>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rot="5400000">
                <a:off x="5257414" y="3509544"/>
                <a:ext cx="301042" cy="146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10800000" flipV="1">
                <a:off x="5334805" y="3507418"/>
                <a:ext cx="300227"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10800000" flipV="1">
                <a:off x="5334805" y="3657939"/>
                <a:ext cx="37720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0" name="Group 2133"/>
            <p:cNvGrpSpPr>
              <a:grpSpLocks/>
            </p:cNvGrpSpPr>
            <p:nvPr/>
          </p:nvGrpSpPr>
          <p:grpSpPr bwMode="auto">
            <a:xfrm>
              <a:off x="6477001" y="3793600"/>
              <a:ext cx="404424" cy="168791"/>
              <a:chOff x="5029200" y="3325090"/>
              <a:chExt cx="685800" cy="408710"/>
            </a:xfrm>
          </p:grpSpPr>
          <p:cxnSp>
            <p:nvCxnSpPr>
              <p:cNvPr id="314" name="Straight Connector 313"/>
              <p:cNvCxnSpPr/>
              <p:nvPr/>
            </p:nvCxnSpPr>
            <p:spPr>
              <a:xfrm>
                <a:off x="5026853" y="3582110"/>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6200000" flipH="1">
                <a:off x="5037989" y="3466637"/>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16200000" flipH="1">
                <a:off x="5081903" y="3477763"/>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5400000">
                <a:off x="5143488" y="3541342"/>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5400000">
                <a:off x="5257385" y="3508975"/>
                <a:ext cx="301042" cy="146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flipV="1">
                <a:off x="5334776" y="3506849"/>
                <a:ext cx="300227"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flipV="1">
                <a:off x="5334776" y="3657370"/>
                <a:ext cx="37720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1" name="Group 2134"/>
            <p:cNvGrpSpPr>
              <a:grpSpLocks/>
            </p:cNvGrpSpPr>
            <p:nvPr/>
          </p:nvGrpSpPr>
          <p:grpSpPr bwMode="auto">
            <a:xfrm>
              <a:off x="6414656" y="3567537"/>
              <a:ext cx="404424" cy="168791"/>
              <a:chOff x="5029200" y="3325090"/>
              <a:chExt cx="685800" cy="408710"/>
            </a:xfrm>
          </p:grpSpPr>
          <p:cxnSp>
            <p:nvCxnSpPr>
              <p:cNvPr id="307" name="Straight Connector 306"/>
              <p:cNvCxnSpPr/>
              <p:nvPr/>
            </p:nvCxnSpPr>
            <p:spPr>
              <a:xfrm>
                <a:off x="5032502" y="3583856"/>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6200000" flipH="1">
                <a:off x="5043638" y="3468383"/>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6200000" flipH="1">
                <a:off x="5087552" y="3479513"/>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5149141" y="3543093"/>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5263035" y="3510725"/>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0800000" flipV="1">
                <a:off x="5340425" y="3508595"/>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10800000" flipV="1">
                <a:off x="5340425" y="3659116"/>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2" name="Group 2135"/>
            <p:cNvGrpSpPr>
              <a:grpSpLocks/>
            </p:cNvGrpSpPr>
            <p:nvPr/>
          </p:nvGrpSpPr>
          <p:grpSpPr bwMode="auto">
            <a:xfrm>
              <a:off x="6439723" y="3498267"/>
              <a:ext cx="404424" cy="168791"/>
              <a:chOff x="5029200" y="3325090"/>
              <a:chExt cx="685800" cy="408710"/>
            </a:xfrm>
          </p:grpSpPr>
          <p:cxnSp>
            <p:nvCxnSpPr>
              <p:cNvPr id="300" name="Straight Connector 299"/>
              <p:cNvCxnSpPr/>
              <p:nvPr/>
            </p:nvCxnSpPr>
            <p:spPr>
              <a:xfrm>
                <a:off x="5028482" y="3582252"/>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16200000" flipH="1">
                <a:off x="5039618" y="3466779"/>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6200000" flipH="1">
                <a:off x="5083533" y="3477906"/>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5145117" y="3541485"/>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5259015" y="3509117"/>
                <a:ext cx="301042" cy="146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0800000" flipV="1">
                <a:off x="5336405" y="3506991"/>
                <a:ext cx="300227"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0800000" flipV="1">
                <a:off x="5336405" y="3657512"/>
                <a:ext cx="37720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3" name="Group 2136"/>
            <p:cNvGrpSpPr>
              <a:grpSpLocks/>
            </p:cNvGrpSpPr>
            <p:nvPr/>
          </p:nvGrpSpPr>
          <p:grpSpPr bwMode="auto">
            <a:xfrm>
              <a:off x="6982697" y="4003957"/>
              <a:ext cx="328224" cy="228599"/>
              <a:chOff x="5029200" y="3325090"/>
              <a:chExt cx="685800" cy="408710"/>
            </a:xfrm>
          </p:grpSpPr>
          <p:cxnSp>
            <p:nvCxnSpPr>
              <p:cNvPr id="293" name="Straight Connector 292"/>
              <p:cNvCxnSpPr/>
              <p:nvPr/>
            </p:nvCxnSpPr>
            <p:spPr>
              <a:xfrm>
                <a:off x="5032044" y="3578704"/>
                <a:ext cx="227646" cy="152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6200000" flipH="1">
                <a:off x="5040480" y="3464884"/>
                <a:ext cx="305638" cy="2276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6200000" flipH="1">
                <a:off x="5088798" y="3475934"/>
                <a:ext cx="379732" cy="75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5400000">
                <a:off x="5145709" y="3541660"/>
                <a:ext cx="3797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5258638" y="3502825"/>
                <a:ext cx="305638" cy="151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flipV="1">
                <a:off x="5335572" y="3504610"/>
                <a:ext cx="303528" cy="22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flipV="1">
                <a:off x="5335572" y="3657431"/>
                <a:ext cx="379410" cy="74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4" name="Group 2137"/>
            <p:cNvGrpSpPr>
              <a:grpSpLocks/>
            </p:cNvGrpSpPr>
            <p:nvPr/>
          </p:nvGrpSpPr>
          <p:grpSpPr bwMode="auto">
            <a:xfrm>
              <a:off x="6934193" y="4031675"/>
              <a:ext cx="187034" cy="554180"/>
              <a:chOff x="5029200" y="3325090"/>
              <a:chExt cx="685800" cy="408710"/>
            </a:xfrm>
          </p:grpSpPr>
          <p:cxnSp>
            <p:nvCxnSpPr>
              <p:cNvPr id="286" name="Straight Connector 285"/>
              <p:cNvCxnSpPr/>
              <p:nvPr/>
            </p:nvCxnSpPr>
            <p:spPr>
              <a:xfrm>
                <a:off x="5028948" y="3581184"/>
                <a:ext cx="233039"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6200000" flipH="1">
                <a:off x="5042576" y="3464664"/>
                <a:ext cx="305637" cy="2330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6200000" flipH="1">
                <a:off x="5080239" y="3473670"/>
                <a:ext cx="380137" cy="832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a:off x="5138502" y="3543934"/>
                <a:ext cx="38013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5400000">
                <a:off x="5250649" y="3506280"/>
                <a:ext cx="305637" cy="14980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0800000" flipV="1">
                <a:off x="5328570" y="3504774"/>
                <a:ext cx="299621" cy="2292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5328570" y="3657593"/>
                <a:ext cx="38284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5" name="Group 2138"/>
            <p:cNvGrpSpPr>
              <a:grpSpLocks/>
            </p:cNvGrpSpPr>
            <p:nvPr/>
          </p:nvGrpSpPr>
          <p:grpSpPr bwMode="auto">
            <a:xfrm>
              <a:off x="6795677" y="4572000"/>
              <a:ext cx="304803" cy="304800"/>
              <a:chOff x="5029200" y="3325090"/>
              <a:chExt cx="685800" cy="408710"/>
            </a:xfrm>
          </p:grpSpPr>
          <p:cxnSp>
            <p:nvCxnSpPr>
              <p:cNvPr id="279" name="Straight Connector 278"/>
              <p:cNvCxnSpPr/>
              <p:nvPr/>
            </p:nvCxnSpPr>
            <p:spPr>
              <a:xfrm>
                <a:off x="5034283" y="3580210"/>
                <a:ext cx="22471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flipH="1">
                <a:off x="5046621" y="3469591"/>
                <a:ext cx="302162"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6200000" flipH="1">
                <a:off x="5090138" y="3475102"/>
                <a:ext cx="378571"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5151423" y="3543743"/>
                <a:ext cx="3785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5266228" y="3505343"/>
                <a:ext cx="302162" cy="1532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0800000" flipV="1">
                <a:off x="5340705" y="3507275"/>
                <a:ext cx="306422" cy="2257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0800000" flipV="1">
                <a:off x="5340705" y="3656619"/>
                <a:ext cx="377917"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186" name="Group 2139"/>
            <p:cNvGrpSpPr>
              <a:grpSpLocks/>
            </p:cNvGrpSpPr>
            <p:nvPr/>
          </p:nvGrpSpPr>
          <p:grpSpPr bwMode="auto">
            <a:xfrm>
              <a:off x="6781822" y="4648200"/>
              <a:ext cx="304803" cy="304800"/>
              <a:chOff x="5029200" y="3325090"/>
              <a:chExt cx="685800" cy="408710"/>
            </a:xfrm>
          </p:grpSpPr>
          <p:cxnSp>
            <p:nvCxnSpPr>
              <p:cNvPr id="272" name="Straight Connector 271"/>
              <p:cNvCxnSpPr/>
              <p:nvPr/>
            </p:nvCxnSpPr>
            <p:spPr>
              <a:xfrm>
                <a:off x="5024600" y="3582227"/>
                <a:ext cx="23492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16200000" flipH="1">
                <a:off x="5035200" y="3469871"/>
                <a:ext cx="305636"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flipH="1">
                <a:off x="5083820" y="3480486"/>
                <a:ext cx="382045" cy="715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a:off x="5140002"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a:off x="5254808" y="3505623"/>
                <a:ext cx="305636" cy="15320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0800000" flipV="1">
                <a:off x="5331022" y="3505818"/>
                <a:ext cx="306422"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0800000" flipV="1">
                <a:off x="5331022" y="3658636"/>
                <a:ext cx="38813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1" name="Group 376"/>
          <p:cNvGrpSpPr>
            <a:grpSpLocks/>
          </p:cNvGrpSpPr>
          <p:nvPr/>
        </p:nvGrpSpPr>
        <p:grpSpPr bwMode="auto">
          <a:xfrm flipH="1">
            <a:off x="381000" y="2895600"/>
            <a:ext cx="762000" cy="2971800"/>
            <a:chOff x="6262255" y="3498275"/>
            <a:chExt cx="1048658" cy="2362198"/>
          </a:xfrm>
        </p:grpSpPr>
        <p:sp>
          <p:nvSpPr>
            <p:cNvPr id="378" name="Freeform 377"/>
            <p:cNvSpPr/>
            <p:nvPr/>
          </p:nvSpPr>
          <p:spPr>
            <a:xfrm>
              <a:off x="6520050" y="3712791"/>
              <a:ext cx="297120" cy="2147682"/>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379" name="Freeform 378"/>
            <p:cNvSpPr/>
            <p:nvPr/>
          </p:nvSpPr>
          <p:spPr>
            <a:xfrm>
              <a:off x="6635839" y="4211225"/>
              <a:ext cx="500298" cy="1178575"/>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30050" name="Group 2248"/>
            <p:cNvGrpSpPr>
              <a:grpSpLocks/>
            </p:cNvGrpSpPr>
            <p:nvPr/>
          </p:nvGrpSpPr>
          <p:grpSpPr bwMode="auto">
            <a:xfrm>
              <a:off x="6324600" y="5098470"/>
              <a:ext cx="609600" cy="304800"/>
              <a:chOff x="5029200" y="3325090"/>
              <a:chExt cx="685800" cy="408710"/>
            </a:xfrm>
          </p:grpSpPr>
          <p:cxnSp>
            <p:nvCxnSpPr>
              <p:cNvPr id="493" name="Straight Connector 492"/>
              <p:cNvCxnSpPr/>
              <p:nvPr/>
            </p:nvCxnSpPr>
            <p:spPr>
              <a:xfrm>
                <a:off x="5030338" y="3582067"/>
                <a:ext cx="228575"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rot="16200000" flipH="1">
                <a:off x="5041498" y="3467780"/>
                <a:ext cx="304568"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rot="16200000" flipH="1">
                <a:off x="5086146" y="3477983"/>
                <a:ext cx="382402"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rot="5400000">
                <a:off x="5143904" y="3543151"/>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rot="5400000">
                <a:off x="5259011" y="3505875"/>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rot="10800000" flipV="1">
                <a:off x="5335104" y="3505926"/>
                <a:ext cx="304766"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10800000" flipV="1">
                <a:off x="5335104" y="3658210"/>
                <a:ext cx="380958" cy="761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1" name="Group 2249"/>
            <p:cNvGrpSpPr>
              <a:grpSpLocks/>
            </p:cNvGrpSpPr>
            <p:nvPr/>
          </p:nvGrpSpPr>
          <p:grpSpPr bwMode="auto">
            <a:xfrm>
              <a:off x="6393875" y="5105400"/>
              <a:ext cx="609600" cy="304800"/>
              <a:chOff x="5029200" y="3325090"/>
              <a:chExt cx="685800" cy="408710"/>
            </a:xfrm>
          </p:grpSpPr>
          <p:cxnSp>
            <p:nvCxnSpPr>
              <p:cNvPr id="486" name="Straight Connector 485"/>
              <p:cNvCxnSpPr/>
              <p:nvPr/>
            </p:nvCxnSpPr>
            <p:spPr>
              <a:xfrm>
                <a:off x="5028596" y="3581235"/>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rot="16200000" flipH="1">
                <a:off x="5039754" y="3466947"/>
                <a:ext cx="304568"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rot="16200000" flipH="1">
                <a:off x="5085248" y="3477994"/>
                <a:ext cx="380710"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rot="5400000">
                <a:off x="5143007" y="3543164"/>
                <a:ext cx="380710"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rot="5400000">
                <a:off x="5257269" y="3505043"/>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10800000" flipV="1">
                <a:off x="5333362" y="3505092"/>
                <a:ext cx="304766" cy="2284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10800000" flipV="1">
                <a:off x="5333362" y="3657376"/>
                <a:ext cx="380957"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2" name="Group 2250"/>
            <p:cNvGrpSpPr>
              <a:grpSpLocks/>
            </p:cNvGrpSpPr>
            <p:nvPr/>
          </p:nvGrpSpPr>
          <p:grpSpPr bwMode="auto">
            <a:xfrm>
              <a:off x="6276110" y="4648200"/>
              <a:ext cx="609600" cy="304800"/>
              <a:chOff x="5029200" y="3325090"/>
              <a:chExt cx="685800" cy="408710"/>
            </a:xfrm>
          </p:grpSpPr>
          <p:cxnSp>
            <p:nvCxnSpPr>
              <p:cNvPr id="479" name="Straight Connector 478"/>
              <p:cNvCxnSpPr/>
              <p:nvPr/>
            </p:nvCxnSpPr>
            <p:spPr>
              <a:xfrm>
                <a:off x="5028361" y="3581782"/>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rot="16200000" flipH="1">
                <a:off x="5039519" y="3467494"/>
                <a:ext cx="304568"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16200000" flipH="1">
                <a:off x="5084168" y="3477696"/>
                <a:ext cx="382402"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5400000">
                <a:off x="5141927" y="3542865"/>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a:off x="5257034" y="3505590"/>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10800000" flipV="1">
                <a:off x="5333127" y="3505639"/>
                <a:ext cx="304766" cy="2284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10800000" flipV="1">
                <a:off x="5333127" y="3657923"/>
                <a:ext cx="380957"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3" name="Group 2251"/>
            <p:cNvGrpSpPr>
              <a:grpSpLocks/>
            </p:cNvGrpSpPr>
            <p:nvPr/>
          </p:nvGrpSpPr>
          <p:grpSpPr bwMode="auto">
            <a:xfrm rot="-1164026">
              <a:off x="6262250" y="4648200"/>
              <a:ext cx="609600" cy="304800"/>
              <a:chOff x="5029200" y="3325090"/>
              <a:chExt cx="685800" cy="408710"/>
            </a:xfrm>
          </p:grpSpPr>
          <p:cxnSp>
            <p:nvCxnSpPr>
              <p:cNvPr id="472" name="Straight Connector 471"/>
              <p:cNvCxnSpPr/>
              <p:nvPr/>
            </p:nvCxnSpPr>
            <p:spPr>
              <a:xfrm>
                <a:off x="5039423" y="3579622"/>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rot="16200000" flipH="1">
                <a:off x="5054900" y="3465848"/>
                <a:ext cx="306260"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rot="16200000" flipH="1">
                <a:off x="5093327" y="3475786"/>
                <a:ext cx="385786"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5400000">
                <a:off x="5154878" y="3537082"/>
                <a:ext cx="38747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rot="5400000">
                <a:off x="5269961" y="3498679"/>
                <a:ext cx="306260"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rot="10800000" flipV="1">
                <a:off x="5349006" y="3501168"/>
                <a:ext cx="304766"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rot="10800000" flipV="1">
                <a:off x="5348959" y="3658290"/>
                <a:ext cx="380958"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4" name="Group 2252"/>
            <p:cNvGrpSpPr>
              <a:grpSpLocks/>
            </p:cNvGrpSpPr>
            <p:nvPr/>
          </p:nvGrpSpPr>
          <p:grpSpPr bwMode="auto">
            <a:xfrm rot="-1164026">
              <a:off x="6291279" y="4131192"/>
              <a:ext cx="609600" cy="304800"/>
              <a:chOff x="5029200" y="3325090"/>
              <a:chExt cx="685800" cy="408710"/>
            </a:xfrm>
          </p:grpSpPr>
          <p:cxnSp>
            <p:nvCxnSpPr>
              <p:cNvPr id="465" name="Straight Connector 464"/>
              <p:cNvCxnSpPr/>
              <p:nvPr/>
            </p:nvCxnSpPr>
            <p:spPr>
              <a:xfrm>
                <a:off x="5031622" y="3580663"/>
                <a:ext cx="228574" cy="1472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16200000" flipH="1">
                <a:off x="5043995" y="3466981"/>
                <a:ext cx="304568"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rot="16200000" flipH="1">
                <a:off x="5086433" y="3477482"/>
                <a:ext cx="380709"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5400000">
                <a:off x="5154939" y="3538541"/>
                <a:ext cx="3739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5264699" y="3497182"/>
                <a:ext cx="301184"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10800000" flipV="1">
                <a:off x="5335752" y="3504372"/>
                <a:ext cx="304766" cy="21996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10800000" flipV="1">
                <a:off x="5338971" y="3653419"/>
                <a:ext cx="380958" cy="710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5" name="Group 2253"/>
            <p:cNvGrpSpPr>
              <a:grpSpLocks/>
            </p:cNvGrpSpPr>
            <p:nvPr/>
          </p:nvGrpSpPr>
          <p:grpSpPr bwMode="auto">
            <a:xfrm>
              <a:off x="6292603" y="4174608"/>
              <a:ext cx="609600" cy="304800"/>
              <a:chOff x="5029200" y="3325090"/>
              <a:chExt cx="685800" cy="408710"/>
            </a:xfrm>
          </p:grpSpPr>
          <p:cxnSp>
            <p:nvCxnSpPr>
              <p:cNvPr id="458" name="Straight Connector 457"/>
              <p:cNvCxnSpPr/>
              <p:nvPr/>
            </p:nvCxnSpPr>
            <p:spPr>
              <a:xfrm>
                <a:off x="5029468" y="3582311"/>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16200000" flipH="1">
                <a:off x="5040626" y="3468024"/>
                <a:ext cx="304568"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16200000" flipH="1">
                <a:off x="5085275" y="3478226"/>
                <a:ext cx="382402"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rot="5400000">
                <a:off x="5143034" y="3543395"/>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5258141" y="3506119"/>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10800000" flipV="1">
                <a:off x="5334234" y="3506170"/>
                <a:ext cx="304766"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rot="10800000" flipV="1">
                <a:off x="5334234" y="3658454"/>
                <a:ext cx="380957" cy="761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6" name="Group 2254"/>
            <p:cNvGrpSpPr>
              <a:grpSpLocks/>
            </p:cNvGrpSpPr>
            <p:nvPr/>
          </p:nvGrpSpPr>
          <p:grpSpPr bwMode="auto">
            <a:xfrm>
              <a:off x="6400793" y="3962400"/>
              <a:ext cx="533399" cy="152400"/>
              <a:chOff x="5029200" y="3325090"/>
              <a:chExt cx="685800" cy="408710"/>
            </a:xfrm>
          </p:grpSpPr>
          <p:cxnSp>
            <p:nvCxnSpPr>
              <p:cNvPr id="451" name="Straight Connector 450"/>
              <p:cNvCxnSpPr/>
              <p:nvPr/>
            </p:nvCxnSpPr>
            <p:spPr>
              <a:xfrm>
                <a:off x="5028041" y="3582920"/>
                <a:ext cx="230330" cy="15228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rot="16200000" flipH="1">
                <a:off x="5038675" y="3467756"/>
                <a:ext cx="304568" cy="2303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rot="16200000" flipH="1">
                <a:off x="5082619" y="3479009"/>
                <a:ext cx="382403" cy="758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5400000">
                <a:off x="5143012" y="3544003"/>
                <a:ext cx="38240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5400000">
                <a:off x="5257770" y="3507080"/>
                <a:ext cx="304568" cy="1516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10800000" flipV="1">
                <a:off x="5334213" y="3505087"/>
                <a:ext cx="306170" cy="2301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10800000" flipV="1">
                <a:off x="5334213" y="3657370"/>
                <a:ext cx="382012" cy="77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7" name="Group 2255"/>
            <p:cNvGrpSpPr>
              <a:grpSpLocks/>
            </p:cNvGrpSpPr>
            <p:nvPr/>
          </p:nvGrpSpPr>
          <p:grpSpPr bwMode="auto">
            <a:xfrm>
              <a:off x="6495144" y="3733792"/>
              <a:ext cx="404424" cy="168791"/>
              <a:chOff x="5029200" y="3325090"/>
              <a:chExt cx="685800" cy="408710"/>
            </a:xfrm>
          </p:grpSpPr>
          <p:cxnSp>
            <p:nvCxnSpPr>
              <p:cNvPr id="444" name="Straight Connector 443"/>
              <p:cNvCxnSpPr/>
              <p:nvPr/>
            </p:nvCxnSpPr>
            <p:spPr>
              <a:xfrm>
                <a:off x="5030682" y="3579784"/>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16200000" flipH="1">
                <a:off x="5042444" y="3466465"/>
                <a:ext cx="302490"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rot="16200000" flipH="1">
                <a:off x="5087606" y="3476720"/>
                <a:ext cx="378877"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rot="5400000">
                <a:off x="5145029" y="3543118"/>
                <a:ext cx="37887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5400000">
                <a:off x="5259169" y="3505365"/>
                <a:ext cx="302490"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rot="10800000" flipV="1">
                <a:off x="5334467" y="3506453"/>
                <a:ext cx="303785" cy="226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10800000" flipV="1">
                <a:off x="5334467" y="3656171"/>
                <a:ext cx="381585" cy="7638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8" name="Group 2256"/>
            <p:cNvGrpSpPr>
              <a:grpSpLocks/>
            </p:cNvGrpSpPr>
            <p:nvPr/>
          </p:nvGrpSpPr>
          <p:grpSpPr bwMode="auto">
            <a:xfrm>
              <a:off x="6477002" y="3793600"/>
              <a:ext cx="404424" cy="168791"/>
              <a:chOff x="5029200" y="3325090"/>
              <a:chExt cx="685800" cy="408710"/>
            </a:xfrm>
          </p:grpSpPr>
          <p:cxnSp>
            <p:nvCxnSpPr>
              <p:cNvPr id="437" name="Straight Connector 436"/>
              <p:cNvCxnSpPr/>
              <p:nvPr/>
            </p:nvCxnSpPr>
            <p:spPr>
              <a:xfrm>
                <a:off x="5028106" y="3581627"/>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16200000" flipH="1">
                <a:off x="5038337" y="3466781"/>
                <a:ext cx="305546"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16200000" flipH="1">
                <a:off x="5083499" y="3477036"/>
                <a:ext cx="381934"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5400000">
                <a:off x="5140926" y="3543436"/>
                <a:ext cx="3819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5400000">
                <a:off x="5255062" y="3505681"/>
                <a:ext cx="305546"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rot="10800000" flipV="1">
                <a:off x="5331891" y="3505242"/>
                <a:ext cx="303785" cy="2291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10800000" flipV="1">
                <a:off x="5331891" y="3658015"/>
                <a:ext cx="381583" cy="7638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59" name="Group 2257"/>
            <p:cNvGrpSpPr>
              <a:grpSpLocks/>
            </p:cNvGrpSpPr>
            <p:nvPr/>
          </p:nvGrpSpPr>
          <p:grpSpPr bwMode="auto">
            <a:xfrm>
              <a:off x="6414657" y="3567537"/>
              <a:ext cx="404424" cy="168791"/>
              <a:chOff x="5029200" y="3325090"/>
              <a:chExt cx="685800" cy="408710"/>
            </a:xfrm>
          </p:grpSpPr>
          <p:cxnSp>
            <p:nvCxnSpPr>
              <p:cNvPr id="430" name="Straight Connector 429"/>
              <p:cNvCxnSpPr/>
              <p:nvPr/>
            </p:nvCxnSpPr>
            <p:spPr>
              <a:xfrm>
                <a:off x="5030094" y="3582089"/>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6200000" flipH="1">
                <a:off x="5040325" y="3467243"/>
                <a:ext cx="305546"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16200000" flipH="1">
                <a:off x="5085490" y="3477498"/>
                <a:ext cx="381932"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5400000">
                <a:off x="5142912" y="3543896"/>
                <a:ext cx="38193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5400000">
                <a:off x="5257051" y="3506143"/>
                <a:ext cx="305546"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rot="10800000" flipV="1">
                <a:off x="5333879" y="3505702"/>
                <a:ext cx="303785" cy="2291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10800000" flipV="1">
                <a:off x="5333879" y="3658475"/>
                <a:ext cx="381583" cy="7638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60" name="Group 2258"/>
            <p:cNvGrpSpPr>
              <a:grpSpLocks/>
            </p:cNvGrpSpPr>
            <p:nvPr/>
          </p:nvGrpSpPr>
          <p:grpSpPr bwMode="auto">
            <a:xfrm>
              <a:off x="6439724" y="3498267"/>
              <a:ext cx="404424" cy="168791"/>
              <a:chOff x="5029200" y="3325090"/>
              <a:chExt cx="685800" cy="408710"/>
            </a:xfrm>
          </p:grpSpPr>
          <p:cxnSp>
            <p:nvCxnSpPr>
              <p:cNvPr id="423" name="Straight Connector 422"/>
              <p:cNvCxnSpPr/>
              <p:nvPr/>
            </p:nvCxnSpPr>
            <p:spPr>
              <a:xfrm>
                <a:off x="5028339" y="3581768"/>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6200000" flipH="1">
                <a:off x="5038573" y="3466921"/>
                <a:ext cx="305546"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16200000" flipH="1">
                <a:off x="5083735" y="3477176"/>
                <a:ext cx="381934"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5141160" y="3543576"/>
                <a:ext cx="3819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5400000">
                <a:off x="5255298" y="3505821"/>
                <a:ext cx="305546"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10800000" flipV="1">
                <a:off x="5332124" y="3505382"/>
                <a:ext cx="303785" cy="2291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10800000" flipV="1">
                <a:off x="5332124" y="3658155"/>
                <a:ext cx="381585" cy="7638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61" name="Group 2259"/>
            <p:cNvGrpSpPr>
              <a:grpSpLocks/>
            </p:cNvGrpSpPr>
            <p:nvPr/>
          </p:nvGrpSpPr>
          <p:grpSpPr bwMode="auto">
            <a:xfrm>
              <a:off x="6982697" y="4003957"/>
              <a:ext cx="328224" cy="228599"/>
              <a:chOff x="5029200" y="3325090"/>
              <a:chExt cx="685800" cy="408710"/>
            </a:xfrm>
          </p:grpSpPr>
          <p:cxnSp>
            <p:nvCxnSpPr>
              <p:cNvPr id="416" name="Straight Connector 415"/>
              <p:cNvCxnSpPr/>
              <p:nvPr/>
            </p:nvCxnSpPr>
            <p:spPr>
              <a:xfrm>
                <a:off x="5030267" y="3582859"/>
                <a:ext cx="228239" cy="1511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16200000" flipH="1">
                <a:off x="5042312" y="3467611"/>
                <a:ext cx="304567" cy="2282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16200000" flipH="1">
                <a:off x="5083846" y="3477505"/>
                <a:ext cx="381273" cy="7760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5145470" y="3543379"/>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5259141" y="3506411"/>
                <a:ext cx="304567" cy="1506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10800000" flipV="1">
                <a:off x="5336105" y="3506153"/>
                <a:ext cx="301275" cy="227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10800000" flipV="1">
                <a:off x="5336105" y="3657309"/>
                <a:ext cx="378878" cy="767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62" name="Group 2260"/>
            <p:cNvGrpSpPr>
              <a:grpSpLocks/>
            </p:cNvGrpSpPr>
            <p:nvPr/>
          </p:nvGrpSpPr>
          <p:grpSpPr bwMode="auto">
            <a:xfrm>
              <a:off x="6934193" y="4031675"/>
              <a:ext cx="187034" cy="554180"/>
              <a:chOff x="5029200" y="3325090"/>
              <a:chExt cx="685800" cy="408710"/>
            </a:xfrm>
          </p:grpSpPr>
          <p:cxnSp>
            <p:nvCxnSpPr>
              <p:cNvPr id="409" name="Straight Connector 408"/>
              <p:cNvCxnSpPr/>
              <p:nvPr/>
            </p:nvCxnSpPr>
            <p:spPr>
              <a:xfrm>
                <a:off x="5032687" y="3581282"/>
                <a:ext cx="224299" cy="1526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16200000" flipH="1">
                <a:off x="5040743" y="3469598"/>
                <a:ext cx="304314" cy="224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16200000" flipH="1">
                <a:off x="5086699" y="3479626"/>
                <a:ext cx="380625" cy="72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a:off x="5146783" y="3543592"/>
                <a:ext cx="3806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5400000">
                <a:off x="5261036" y="3505647"/>
                <a:ext cx="304314" cy="1522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0800000" flipV="1">
                <a:off x="5337093" y="3504971"/>
                <a:ext cx="304406" cy="22893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10800000" flipV="1">
                <a:off x="5337093" y="3657593"/>
                <a:ext cx="376499" cy="763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63" name="Group 2261"/>
            <p:cNvGrpSpPr>
              <a:grpSpLocks/>
            </p:cNvGrpSpPr>
            <p:nvPr/>
          </p:nvGrpSpPr>
          <p:grpSpPr bwMode="auto">
            <a:xfrm>
              <a:off x="6795677" y="4572000"/>
              <a:ext cx="304803" cy="304800"/>
              <a:chOff x="5029200" y="3325090"/>
              <a:chExt cx="685800" cy="408710"/>
            </a:xfrm>
          </p:grpSpPr>
          <p:cxnSp>
            <p:nvCxnSpPr>
              <p:cNvPr id="402" name="Straight Connector 401"/>
              <p:cNvCxnSpPr/>
              <p:nvPr/>
            </p:nvCxnSpPr>
            <p:spPr>
              <a:xfrm>
                <a:off x="5028404" y="3580745"/>
                <a:ext cx="231029"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200000" flipH="1">
                <a:off x="5040790" y="3465230"/>
                <a:ext cx="304568" cy="2310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200000" flipH="1">
                <a:off x="5083828" y="3476277"/>
                <a:ext cx="380709"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5400000">
                <a:off x="5142814" y="3542674"/>
                <a:ext cx="38070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5400000">
                <a:off x="5257074" y="3504554"/>
                <a:ext cx="304568" cy="15238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10800000" flipV="1">
                <a:off x="5333167" y="3504603"/>
                <a:ext cx="304763"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10800000" flipV="1">
                <a:off x="5333167" y="3656887"/>
                <a:ext cx="383412" cy="761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064" name="Group 2262"/>
            <p:cNvGrpSpPr>
              <a:grpSpLocks/>
            </p:cNvGrpSpPr>
            <p:nvPr/>
          </p:nvGrpSpPr>
          <p:grpSpPr bwMode="auto">
            <a:xfrm>
              <a:off x="6781822" y="4648200"/>
              <a:ext cx="304803" cy="304800"/>
              <a:chOff x="5029200" y="3325090"/>
              <a:chExt cx="685800" cy="408710"/>
            </a:xfrm>
          </p:grpSpPr>
          <p:cxnSp>
            <p:nvCxnSpPr>
              <p:cNvPr id="395" name="Straight Connector 394"/>
              <p:cNvCxnSpPr/>
              <p:nvPr/>
            </p:nvCxnSpPr>
            <p:spPr>
              <a:xfrm>
                <a:off x="5030082" y="3581782"/>
                <a:ext cx="226115"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16200000" flipH="1">
                <a:off x="5040010" y="3468724"/>
                <a:ext cx="304568" cy="22611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flipH="1">
                <a:off x="5084660" y="3476468"/>
                <a:ext cx="382402"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a:off x="5143646" y="3542865"/>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5400000">
                <a:off x="5258752" y="3505592"/>
                <a:ext cx="304568" cy="15238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0800000" flipV="1">
                <a:off x="5334846" y="3505639"/>
                <a:ext cx="304763" cy="2284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10800000" flipV="1">
                <a:off x="5334846" y="3657923"/>
                <a:ext cx="378495"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94" name="Group 499"/>
          <p:cNvGrpSpPr>
            <a:grpSpLocks/>
          </p:cNvGrpSpPr>
          <p:nvPr/>
        </p:nvGrpSpPr>
        <p:grpSpPr bwMode="auto">
          <a:xfrm>
            <a:off x="2133600" y="3124200"/>
            <a:ext cx="762000" cy="2743200"/>
            <a:chOff x="6262255" y="3498275"/>
            <a:chExt cx="1048658" cy="2362198"/>
          </a:xfrm>
        </p:grpSpPr>
        <p:sp>
          <p:nvSpPr>
            <p:cNvPr id="501" name="Freeform 500"/>
            <p:cNvSpPr/>
            <p:nvPr/>
          </p:nvSpPr>
          <p:spPr>
            <a:xfrm>
              <a:off x="6520050" y="3712896"/>
              <a:ext cx="297120" cy="2147577"/>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502" name="Freeform 501"/>
            <p:cNvSpPr/>
            <p:nvPr/>
          </p:nvSpPr>
          <p:spPr>
            <a:xfrm>
              <a:off x="6635840" y="4211856"/>
              <a:ext cx="500297" cy="117699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928" name="Group 2371"/>
            <p:cNvGrpSpPr>
              <a:grpSpLocks/>
            </p:cNvGrpSpPr>
            <p:nvPr/>
          </p:nvGrpSpPr>
          <p:grpSpPr bwMode="auto">
            <a:xfrm>
              <a:off x="6324600" y="5098470"/>
              <a:ext cx="609600" cy="304800"/>
              <a:chOff x="5029200" y="3325090"/>
              <a:chExt cx="685800" cy="408710"/>
            </a:xfrm>
          </p:grpSpPr>
          <p:cxnSp>
            <p:nvCxnSpPr>
              <p:cNvPr id="616" name="Straight Connector 615"/>
              <p:cNvCxnSpPr/>
              <p:nvPr/>
            </p:nvCxnSpPr>
            <p:spPr>
              <a:xfrm>
                <a:off x="5030338" y="3582489"/>
                <a:ext cx="228574"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16200000" flipH="1">
                <a:off x="5041638" y="3468202"/>
                <a:ext cx="304285"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16200000" flipH="1">
                <a:off x="5086710" y="3478403"/>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5400000">
                <a:off x="5144468" y="3543995"/>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a:off x="5259153" y="3506297"/>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10800000" flipV="1">
                <a:off x="5335104" y="3505502"/>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10800000" flipV="1">
                <a:off x="5335104" y="3657644"/>
                <a:ext cx="380957"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29" name="Group 2372"/>
            <p:cNvGrpSpPr>
              <a:grpSpLocks/>
            </p:cNvGrpSpPr>
            <p:nvPr/>
          </p:nvGrpSpPr>
          <p:grpSpPr bwMode="auto">
            <a:xfrm>
              <a:off x="6393875" y="5105400"/>
              <a:ext cx="609600" cy="304800"/>
              <a:chOff x="5029200" y="3325090"/>
              <a:chExt cx="685800" cy="408710"/>
            </a:xfrm>
          </p:grpSpPr>
          <p:cxnSp>
            <p:nvCxnSpPr>
              <p:cNvPr id="609" name="Straight Connector 608"/>
              <p:cNvCxnSpPr/>
              <p:nvPr/>
            </p:nvCxnSpPr>
            <p:spPr>
              <a:xfrm>
                <a:off x="5028595" y="3582362"/>
                <a:ext cx="228575" cy="1521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rot="16200000" flipH="1">
                <a:off x="5039895" y="3468076"/>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16200000" flipH="1">
                <a:off x="5084967" y="3478278"/>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rot="5400000">
                <a:off x="5142724" y="3543869"/>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5400000">
                <a:off x="5257410" y="3506172"/>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rot="10800000" flipV="1">
                <a:off x="5333361" y="3505375"/>
                <a:ext cx="304766" cy="229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rot="10800000" flipV="1">
                <a:off x="5333361" y="3657518"/>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0" name="Group 2373"/>
            <p:cNvGrpSpPr>
              <a:grpSpLocks/>
            </p:cNvGrpSpPr>
            <p:nvPr/>
          </p:nvGrpSpPr>
          <p:grpSpPr bwMode="auto">
            <a:xfrm>
              <a:off x="6276110" y="4648200"/>
              <a:ext cx="609600" cy="304800"/>
              <a:chOff x="5029200" y="3325090"/>
              <a:chExt cx="685800" cy="408710"/>
            </a:xfrm>
          </p:grpSpPr>
          <p:cxnSp>
            <p:nvCxnSpPr>
              <p:cNvPr id="602" name="Straight Connector 601"/>
              <p:cNvCxnSpPr/>
              <p:nvPr/>
            </p:nvCxnSpPr>
            <p:spPr>
              <a:xfrm>
                <a:off x="5028359" y="3581358"/>
                <a:ext cx="22857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16200000" flipH="1">
                <a:off x="5039659" y="3467070"/>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rot="16200000" flipH="1">
                <a:off x="5084731" y="3477273"/>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rot="5400000">
                <a:off x="5142489" y="3542863"/>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rot="5400000">
                <a:off x="5257174" y="3505166"/>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rot="10800000" flipV="1">
                <a:off x="5333125" y="3504370"/>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rot="10800000" flipV="1">
                <a:off x="5333125" y="3656512"/>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1" name="Group 2374"/>
            <p:cNvGrpSpPr>
              <a:grpSpLocks/>
            </p:cNvGrpSpPr>
            <p:nvPr/>
          </p:nvGrpSpPr>
          <p:grpSpPr bwMode="auto">
            <a:xfrm rot="-1164026">
              <a:off x="6262249" y="4648200"/>
              <a:ext cx="609600" cy="304800"/>
              <a:chOff x="5029200" y="3325090"/>
              <a:chExt cx="685800" cy="408710"/>
            </a:xfrm>
          </p:grpSpPr>
          <p:cxnSp>
            <p:nvCxnSpPr>
              <p:cNvPr id="595" name="Straight Connector 594"/>
              <p:cNvCxnSpPr/>
              <p:nvPr/>
            </p:nvCxnSpPr>
            <p:spPr>
              <a:xfrm>
                <a:off x="5024365" y="3572445"/>
                <a:ext cx="228574" cy="1521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rot="16200000" flipH="1">
                <a:off x="5033745" y="3456268"/>
                <a:ext cx="304285"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rot="16200000" flipH="1">
                <a:off x="5078354" y="3466833"/>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rot="5400000">
                <a:off x="5137207" y="3532047"/>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rot="5400000">
                <a:off x="5253311" y="3495674"/>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rot="10800000" flipV="1">
                <a:off x="5334094" y="3500930"/>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10800000" flipV="1">
                <a:off x="5330213" y="3645261"/>
                <a:ext cx="380957"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2" name="Group 2375"/>
            <p:cNvGrpSpPr>
              <a:grpSpLocks/>
            </p:cNvGrpSpPr>
            <p:nvPr/>
          </p:nvGrpSpPr>
          <p:grpSpPr bwMode="auto">
            <a:xfrm rot="-1164026">
              <a:off x="6291278" y="4131192"/>
              <a:ext cx="609600" cy="304800"/>
              <a:chOff x="5029200" y="3325090"/>
              <a:chExt cx="685800" cy="408710"/>
            </a:xfrm>
          </p:grpSpPr>
          <p:cxnSp>
            <p:nvCxnSpPr>
              <p:cNvPr id="588" name="Straight Connector 587"/>
              <p:cNvCxnSpPr/>
              <p:nvPr/>
            </p:nvCxnSpPr>
            <p:spPr>
              <a:xfrm>
                <a:off x="5020399" y="3573742"/>
                <a:ext cx="228574"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16200000" flipH="1">
                <a:off x="5025827" y="3460413"/>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rot="16200000" flipH="1">
                <a:off x="5074389" y="3468129"/>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rot="5400000">
                <a:off x="5131100" y="3535937"/>
                <a:ext cx="38310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rot="5400000">
                <a:off x="5251025" y="3502510"/>
                <a:ext cx="306119"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10800000" flipV="1">
                <a:off x="5325492" y="3501008"/>
                <a:ext cx="304766" cy="229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rot="10800000" flipV="1">
                <a:off x="5321479" y="3651135"/>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3" name="Group 2376"/>
            <p:cNvGrpSpPr>
              <a:grpSpLocks/>
            </p:cNvGrpSpPr>
            <p:nvPr/>
          </p:nvGrpSpPr>
          <p:grpSpPr bwMode="auto">
            <a:xfrm>
              <a:off x="6292603" y="4174608"/>
              <a:ext cx="609600" cy="304800"/>
              <a:chOff x="5029200" y="3325090"/>
              <a:chExt cx="685800" cy="408710"/>
            </a:xfrm>
          </p:grpSpPr>
          <p:cxnSp>
            <p:nvCxnSpPr>
              <p:cNvPr id="581" name="Straight Connector 580"/>
              <p:cNvCxnSpPr/>
              <p:nvPr/>
            </p:nvCxnSpPr>
            <p:spPr>
              <a:xfrm>
                <a:off x="5029468" y="3582170"/>
                <a:ext cx="22857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rot="16200000" flipH="1">
                <a:off x="5040768" y="3467882"/>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rot="16200000" flipH="1">
                <a:off x="5085840" y="3478085"/>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rot="5400000">
                <a:off x="5143597" y="3543675"/>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rot="5400000">
                <a:off x="5258283" y="3505978"/>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rot="10800000" flipV="1">
                <a:off x="5334234" y="3505182"/>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rot="10800000" flipV="1">
                <a:off x="5334234" y="3657324"/>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4" name="Group 2377"/>
            <p:cNvGrpSpPr>
              <a:grpSpLocks/>
            </p:cNvGrpSpPr>
            <p:nvPr/>
          </p:nvGrpSpPr>
          <p:grpSpPr bwMode="auto">
            <a:xfrm>
              <a:off x="6400793" y="3962400"/>
              <a:ext cx="533399" cy="152400"/>
              <a:chOff x="5029200" y="3325090"/>
              <a:chExt cx="685800" cy="408710"/>
            </a:xfrm>
          </p:grpSpPr>
          <p:cxnSp>
            <p:nvCxnSpPr>
              <p:cNvPr id="574" name="Straight Connector 573"/>
              <p:cNvCxnSpPr/>
              <p:nvPr/>
            </p:nvCxnSpPr>
            <p:spPr>
              <a:xfrm>
                <a:off x="5028041" y="3583485"/>
                <a:ext cx="230330" cy="1503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16200000" flipH="1">
                <a:off x="5038814" y="3466487"/>
                <a:ext cx="304286" cy="2303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16200000" flipH="1">
                <a:off x="5085015" y="3477744"/>
                <a:ext cx="377608" cy="758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rot="5400000">
                <a:off x="5145406" y="3544993"/>
                <a:ext cx="37760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rot="5400000">
                <a:off x="5257909" y="3505812"/>
                <a:ext cx="304286" cy="1516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rot="10800000" flipV="1">
                <a:off x="5334211" y="3506498"/>
                <a:ext cx="306172" cy="22729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rot="10800000" flipV="1">
                <a:off x="5334211" y="3656806"/>
                <a:ext cx="382012" cy="7698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5" name="Group 2378"/>
            <p:cNvGrpSpPr>
              <a:grpSpLocks/>
            </p:cNvGrpSpPr>
            <p:nvPr/>
          </p:nvGrpSpPr>
          <p:grpSpPr bwMode="auto">
            <a:xfrm>
              <a:off x="6495143" y="3733792"/>
              <a:ext cx="404424" cy="168791"/>
              <a:chOff x="5029200" y="3325090"/>
              <a:chExt cx="685800" cy="408710"/>
            </a:xfrm>
          </p:grpSpPr>
          <p:cxnSp>
            <p:nvCxnSpPr>
              <p:cNvPr id="567" name="Straight Connector 566"/>
              <p:cNvCxnSpPr/>
              <p:nvPr/>
            </p:nvCxnSpPr>
            <p:spPr>
              <a:xfrm>
                <a:off x="5030687" y="3582329"/>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rot="16200000" flipH="1">
                <a:off x="5041430" y="3467482"/>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rot="16200000" flipH="1">
                <a:off x="5085065" y="3477228"/>
                <a:ext cx="383968"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rot="5400000">
                <a:off x="5142488" y="3542608"/>
                <a:ext cx="38396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rot="5400000">
                <a:off x="5258156" y="3506382"/>
                <a:ext cx="304527"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rot="10800000" flipV="1">
                <a:off x="5334472" y="3506198"/>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rot="10800000" flipV="1">
                <a:off x="5334472" y="3658462"/>
                <a:ext cx="381583"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6" name="Group 2379"/>
            <p:cNvGrpSpPr>
              <a:grpSpLocks/>
            </p:cNvGrpSpPr>
            <p:nvPr/>
          </p:nvGrpSpPr>
          <p:grpSpPr bwMode="auto">
            <a:xfrm>
              <a:off x="6477001" y="3793600"/>
              <a:ext cx="404424" cy="168791"/>
              <a:chOff x="5029200" y="3325090"/>
              <a:chExt cx="685800" cy="408710"/>
            </a:xfrm>
          </p:grpSpPr>
          <p:cxnSp>
            <p:nvCxnSpPr>
              <p:cNvPr id="560" name="Straight Connector 559"/>
              <p:cNvCxnSpPr/>
              <p:nvPr/>
            </p:nvCxnSpPr>
            <p:spPr>
              <a:xfrm>
                <a:off x="5028106" y="3583155"/>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16200000" flipH="1">
                <a:off x="5038851" y="3468308"/>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16200000" flipH="1">
                <a:off x="5082484" y="3478053"/>
                <a:ext cx="383968"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5400000">
                <a:off x="5139907" y="3543434"/>
                <a:ext cx="38396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rot="5400000">
                <a:off x="5255574" y="3507208"/>
                <a:ext cx="304527"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rot="10800000" flipV="1">
                <a:off x="5331891" y="3507024"/>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rot="10800000" flipV="1">
                <a:off x="5331891" y="3659287"/>
                <a:ext cx="381585"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7" name="Group 2380"/>
            <p:cNvGrpSpPr>
              <a:grpSpLocks/>
            </p:cNvGrpSpPr>
            <p:nvPr/>
          </p:nvGrpSpPr>
          <p:grpSpPr bwMode="auto">
            <a:xfrm>
              <a:off x="6414656" y="3567537"/>
              <a:ext cx="404424" cy="168791"/>
              <a:chOff x="5029200" y="3325090"/>
              <a:chExt cx="685800" cy="408710"/>
            </a:xfrm>
          </p:grpSpPr>
          <p:cxnSp>
            <p:nvCxnSpPr>
              <p:cNvPr id="553" name="Straight Connector 552"/>
              <p:cNvCxnSpPr/>
              <p:nvPr/>
            </p:nvCxnSpPr>
            <p:spPr>
              <a:xfrm>
                <a:off x="5030096" y="3581070"/>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rot="16200000" flipH="1">
                <a:off x="5040842" y="3466223"/>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rot="16200000" flipH="1">
                <a:off x="5086131" y="3477624"/>
                <a:ext cx="380657"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rot="5400000">
                <a:off x="5143553" y="3543004"/>
                <a:ext cx="38065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rot="5400000">
                <a:off x="5257565" y="3505123"/>
                <a:ext cx="304527"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10800000" flipV="1">
                <a:off x="5333882" y="3504939"/>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10800000" flipV="1">
                <a:off x="5333882" y="3657202"/>
                <a:ext cx="381585"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8" name="Group 2381"/>
            <p:cNvGrpSpPr>
              <a:grpSpLocks/>
            </p:cNvGrpSpPr>
            <p:nvPr/>
          </p:nvGrpSpPr>
          <p:grpSpPr bwMode="auto">
            <a:xfrm>
              <a:off x="6439723" y="3498267"/>
              <a:ext cx="404424" cy="168791"/>
              <a:chOff x="5029200" y="3325090"/>
              <a:chExt cx="685800" cy="408710"/>
            </a:xfrm>
          </p:grpSpPr>
          <p:cxnSp>
            <p:nvCxnSpPr>
              <p:cNvPr id="546" name="Straight Connector 545"/>
              <p:cNvCxnSpPr/>
              <p:nvPr/>
            </p:nvCxnSpPr>
            <p:spPr>
              <a:xfrm>
                <a:off x="5028341" y="3579985"/>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16200000" flipH="1">
                <a:off x="5039085" y="3465139"/>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rot="16200000" flipH="1">
                <a:off x="5084373" y="3476540"/>
                <a:ext cx="380659"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rot="5400000">
                <a:off x="5141796" y="3541920"/>
                <a:ext cx="38065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rot="5400000">
                <a:off x="5255810" y="3504039"/>
                <a:ext cx="304527"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rot="10800000" flipV="1">
                <a:off x="5332127" y="3503853"/>
                <a:ext cx="303785" cy="2283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rot="10800000" flipV="1">
                <a:off x="5332127" y="3656116"/>
                <a:ext cx="381583" cy="761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39" name="Group 2382"/>
            <p:cNvGrpSpPr>
              <a:grpSpLocks/>
            </p:cNvGrpSpPr>
            <p:nvPr/>
          </p:nvGrpSpPr>
          <p:grpSpPr bwMode="auto">
            <a:xfrm>
              <a:off x="6982697" y="4003957"/>
              <a:ext cx="328224" cy="228599"/>
              <a:chOff x="5029200" y="3325090"/>
              <a:chExt cx="685800" cy="408710"/>
            </a:xfrm>
          </p:grpSpPr>
          <p:cxnSp>
            <p:nvCxnSpPr>
              <p:cNvPr id="539" name="Straight Connector 538"/>
              <p:cNvCxnSpPr/>
              <p:nvPr/>
            </p:nvCxnSpPr>
            <p:spPr>
              <a:xfrm>
                <a:off x="5030267" y="3581920"/>
                <a:ext cx="228239" cy="15153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rot="16200000" flipH="1">
                <a:off x="5041847" y="3466577"/>
                <a:ext cx="305509" cy="2282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rot="16200000" flipH="1">
                <a:off x="5083847" y="3477128"/>
                <a:ext cx="381275" cy="776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rot="5400000">
                <a:off x="5145471" y="3542815"/>
                <a:ext cx="3812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rot="5400000">
                <a:off x="5258673" y="3505379"/>
                <a:ext cx="305509" cy="1506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10800000" flipV="1">
                <a:off x="5336108" y="3506153"/>
                <a:ext cx="301275" cy="227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10800000" flipV="1">
                <a:off x="5336108" y="3657685"/>
                <a:ext cx="378875" cy="7576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40" name="Group 2383"/>
            <p:cNvGrpSpPr>
              <a:grpSpLocks/>
            </p:cNvGrpSpPr>
            <p:nvPr/>
          </p:nvGrpSpPr>
          <p:grpSpPr bwMode="auto">
            <a:xfrm>
              <a:off x="6934193" y="4031675"/>
              <a:ext cx="187034" cy="554180"/>
              <a:chOff x="5029200" y="3325090"/>
              <a:chExt cx="685800" cy="408710"/>
            </a:xfrm>
          </p:grpSpPr>
          <p:cxnSp>
            <p:nvCxnSpPr>
              <p:cNvPr id="532" name="Straight Connector 531"/>
              <p:cNvCxnSpPr/>
              <p:nvPr/>
            </p:nvCxnSpPr>
            <p:spPr>
              <a:xfrm>
                <a:off x="5032687" y="3581980"/>
                <a:ext cx="224299" cy="1522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rot="16200000" flipH="1">
                <a:off x="5040162" y="3469326"/>
                <a:ext cx="305478" cy="224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rot="16200000" flipH="1">
                <a:off x="5086466" y="3479391"/>
                <a:ext cx="381091" cy="720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rot="5400000">
                <a:off x="5146545" y="3543669"/>
                <a:ext cx="38109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rot="5400000">
                <a:off x="5260459" y="3505373"/>
                <a:ext cx="305478" cy="15220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rot="10800000" flipV="1">
                <a:off x="5337093" y="3505359"/>
                <a:ext cx="304406" cy="22885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rot="10800000" flipV="1">
                <a:off x="5337093" y="3657593"/>
                <a:ext cx="376504" cy="7662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41" name="Group 2384"/>
            <p:cNvGrpSpPr>
              <a:grpSpLocks/>
            </p:cNvGrpSpPr>
            <p:nvPr/>
          </p:nvGrpSpPr>
          <p:grpSpPr bwMode="auto">
            <a:xfrm>
              <a:off x="6795677" y="4572000"/>
              <a:ext cx="304803" cy="304800"/>
              <a:chOff x="5029200" y="3325090"/>
              <a:chExt cx="685800" cy="408710"/>
            </a:xfrm>
          </p:grpSpPr>
          <p:cxnSp>
            <p:nvCxnSpPr>
              <p:cNvPr id="525" name="Straight Connector 524"/>
              <p:cNvCxnSpPr/>
              <p:nvPr/>
            </p:nvCxnSpPr>
            <p:spPr>
              <a:xfrm>
                <a:off x="5028404" y="3580884"/>
                <a:ext cx="231032"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rot="16200000" flipH="1">
                <a:off x="5040933" y="3465368"/>
                <a:ext cx="304285" cy="23103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rot="16200000" flipH="1">
                <a:off x="5083545" y="3475571"/>
                <a:ext cx="381273"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rot="5400000">
                <a:off x="5142531" y="3542390"/>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rot="5400000">
                <a:off x="5257217" y="3504692"/>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rot="10800000" flipV="1">
                <a:off x="5333167" y="3503897"/>
                <a:ext cx="304763"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rot="10800000" flipV="1">
                <a:off x="5333167" y="3656039"/>
                <a:ext cx="383412"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42" name="Group 2385"/>
            <p:cNvGrpSpPr>
              <a:grpSpLocks/>
            </p:cNvGrpSpPr>
            <p:nvPr/>
          </p:nvGrpSpPr>
          <p:grpSpPr bwMode="auto">
            <a:xfrm>
              <a:off x="6781822" y="4648200"/>
              <a:ext cx="304803" cy="304800"/>
              <a:chOff x="5029200" y="3325090"/>
              <a:chExt cx="685800" cy="408710"/>
            </a:xfrm>
          </p:grpSpPr>
          <p:cxnSp>
            <p:nvCxnSpPr>
              <p:cNvPr id="518" name="Straight Connector 517"/>
              <p:cNvCxnSpPr/>
              <p:nvPr/>
            </p:nvCxnSpPr>
            <p:spPr>
              <a:xfrm>
                <a:off x="5030082" y="3581358"/>
                <a:ext cx="22611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rot="16200000" flipH="1">
                <a:off x="5040153" y="3468300"/>
                <a:ext cx="304285" cy="22611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rot="16200000" flipH="1">
                <a:off x="5085223" y="3476044"/>
                <a:ext cx="381273"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rot="5400000">
                <a:off x="5144209" y="3542863"/>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rot="5400000">
                <a:off x="5258895" y="3505166"/>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rot="10800000" flipV="1">
                <a:off x="5334846" y="3504370"/>
                <a:ext cx="304763"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rot="10800000" flipV="1">
                <a:off x="5334846" y="3656512"/>
                <a:ext cx="37849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23" name="Freeform 622"/>
          <p:cNvSpPr/>
          <p:nvPr/>
        </p:nvSpPr>
        <p:spPr>
          <a:xfrm>
            <a:off x="2957513" y="5846763"/>
            <a:ext cx="2909887" cy="928687"/>
          </a:xfrm>
          <a:custGeom>
            <a:avLst/>
            <a:gdLst>
              <a:gd name="connsiteX0" fmla="*/ 41563 w 2909454"/>
              <a:gd name="connsiteY0" fmla="*/ 41564 h 928255"/>
              <a:gd name="connsiteX1" fmla="*/ 346363 w 2909454"/>
              <a:gd name="connsiteY1" fmla="*/ 512618 h 928255"/>
              <a:gd name="connsiteX2" fmla="*/ 623454 w 2909454"/>
              <a:gd name="connsiteY2" fmla="*/ 595746 h 928255"/>
              <a:gd name="connsiteX3" fmla="*/ 1080654 w 2909454"/>
              <a:gd name="connsiteY3" fmla="*/ 775855 h 928255"/>
              <a:gd name="connsiteX4" fmla="*/ 1233054 w 2909454"/>
              <a:gd name="connsiteY4" fmla="*/ 872837 h 928255"/>
              <a:gd name="connsiteX5" fmla="*/ 1745672 w 2909454"/>
              <a:gd name="connsiteY5" fmla="*/ 928255 h 928255"/>
              <a:gd name="connsiteX6" fmla="*/ 2036618 w 2909454"/>
              <a:gd name="connsiteY6" fmla="*/ 900546 h 928255"/>
              <a:gd name="connsiteX7" fmla="*/ 2216727 w 2909454"/>
              <a:gd name="connsiteY7" fmla="*/ 651164 h 928255"/>
              <a:gd name="connsiteX8" fmla="*/ 2521527 w 2909454"/>
              <a:gd name="connsiteY8" fmla="*/ 401782 h 928255"/>
              <a:gd name="connsiteX9" fmla="*/ 2715491 w 2909454"/>
              <a:gd name="connsiteY9" fmla="*/ 249382 h 928255"/>
              <a:gd name="connsiteX10" fmla="*/ 2909454 w 2909454"/>
              <a:gd name="connsiteY10" fmla="*/ 13855 h 928255"/>
              <a:gd name="connsiteX11" fmla="*/ 0 w 2909454"/>
              <a:gd name="connsiteY11" fmla="*/ 0 h 928255"/>
              <a:gd name="connsiteX12" fmla="*/ 0 w 2909454"/>
              <a:gd name="connsiteY12" fmla="*/ 0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9454" h="928255">
                <a:moveTo>
                  <a:pt x="41563" y="41564"/>
                </a:moveTo>
                <a:lnTo>
                  <a:pt x="346363" y="512618"/>
                </a:lnTo>
                <a:lnTo>
                  <a:pt x="623454" y="595746"/>
                </a:lnTo>
                <a:lnTo>
                  <a:pt x="1080654" y="775855"/>
                </a:lnTo>
                <a:lnTo>
                  <a:pt x="1233054" y="872837"/>
                </a:lnTo>
                <a:lnTo>
                  <a:pt x="1745672" y="928255"/>
                </a:lnTo>
                <a:lnTo>
                  <a:pt x="2036618" y="900546"/>
                </a:lnTo>
                <a:lnTo>
                  <a:pt x="2216727" y="651164"/>
                </a:lnTo>
                <a:lnTo>
                  <a:pt x="2521527" y="401782"/>
                </a:lnTo>
                <a:lnTo>
                  <a:pt x="2715491" y="249382"/>
                </a:lnTo>
                <a:lnTo>
                  <a:pt x="2909454" y="13855"/>
                </a:lnTo>
                <a:lnTo>
                  <a:pt x="0" y="0"/>
                </a:lnTo>
                <a:lnTo>
                  <a:pt x="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pic>
        <p:nvPicPr>
          <p:cNvPr id="62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48318"/>
          <a:stretch>
            <a:fillRect/>
          </a:stretch>
        </p:blipFill>
        <p:spPr bwMode="auto">
          <a:xfrm rot="-4405943">
            <a:off x="2952750" y="4105275"/>
            <a:ext cx="3146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7" name="Group 624"/>
          <p:cNvGrpSpPr>
            <a:grpSpLocks/>
          </p:cNvGrpSpPr>
          <p:nvPr/>
        </p:nvGrpSpPr>
        <p:grpSpPr bwMode="auto">
          <a:xfrm>
            <a:off x="3956050" y="3505200"/>
            <a:ext cx="1047750" cy="2362200"/>
            <a:chOff x="6262255" y="3498275"/>
            <a:chExt cx="1048658" cy="2362198"/>
          </a:xfrm>
        </p:grpSpPr>
        <p:sp>
          <p:nvSpPr>
            <p:cNvPr id="626" name="Freeform 625"/>
            <p:cNvSpPr/>
            <p:nvPr/>
          </p:nvSpPr>
          <p:spPr>
            <a:xfrm>
              <a:off x="6521242" y="3712588"/>
              <a:ext cx="295531" cy="2147885"/>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627" name="Freeform 626"/>
            <p:cNvSpPr/>
            <p:nvPr/>
          </p:nvSpPr>
          <p:spPr>
            <a:xfrm>
              <a:off x="6635641" y="4211062"/>
              <a:ext cx="498907" cy="1177924"/>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806" name="Group 3239"/>
            <p:cNvGrpSpPr>
              <a:grpSpLocks/>
            </p:cNvGrpSpPr>
            <p:nvPr/>
          </p:nvGrpSpPr>
          <p:grpSpPr bwMode="auto">
            <a:xfrm>
              <a:off x="6324600" y="5098470"/>
              <a:ext cx="609600" cy="304800"/>
              <a:chOff x="5029200" y="3325090"/>
              <a:chExt cx="685800" cy="408710"/>
            </a:xfrm>
          </p:grpSpPr>
          <p:cxnSp>
            <p:nvCxnSpPr>
              <p:cNvPr id="741" name="Straight Connector 740"/>
              <p:cNvCxnSpPr/>
              <p:nvPr/>
            </p:nvCxnSpPr>
            <p:spPr>
              <a:xfrm>
                <a:off x="5028774" y="3580539"/>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rot="16200000" flipH="1">
                <a:off x="5039233" y="3467205"/>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rot="16200000" flipH="1">
                <a:off x="5084034" y="3477184"/>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rot="5400000">
                <a:off x="5143916" y="3543287"/>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rot="5400000">
                <a:off x="5258201" y="3505635"/>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rot="10800000" flipV="1">
                <a:off x="5334434" y="3506035"/>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rot="10800000" flipV="1">
                <a:off x="5334434" y="3657172"/>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07" name="Group 3240"/>
            <p:cNvGrpSpPr>
              <a:grpSpLocks/>
            </p:cNvGrpSpPr>
            <p:nvPr/>
          </p:nvGrpSpPr>
          <p:grpSpPr bwMode="auto">
            <a:xfrm>
              <a:off x="6393875" y="5105400"/>
              <a:ext cx="609600" cy="304800"/>
              <a:chOff x="5029200" y="3325090"/>
              <a:chExt cx="685800" cy="408710"/>
            </a:xfrm>
          </p:grpSpPr>
          <p:cxnSp>
            <p:nvCxnSpPr>
              <p:cNvPr id="734" name="Straight Connector 733"/>
              <p:cNvCxnSpPr/>
              <p:nvPr/>
            </p:nvCxnSpPr>
            <p:spPr>
              <a:xfrm>
                <a:off x="5029489" y="3579761"/>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rot="16200000" flipH="1">
                <a:off x="5039948" y="3466427"/>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rot="16200000" flipH="1">
                <a:off x="5084749" y="3476406"/>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rot="5400000">
                <a:off x="5144631"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rot="5400000">
                <a:off x="5258916" y="3504858"/>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rot="10800000" flipV="1">
                <a:off x="5335149" y="3505258"/>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rot="10800000" flipV="1">
                <a:off x="5335149" y="3656395"/>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08" name="Group 3241"/>
            <p:cNvGrpSpPr>
              <a:grpSpLocks/>
            </p:cNvGrpSpPr>
            <p:nvPr/>
          </p:nvGrpSpPr>
          <p:grpSpPr bwMode="auto">
            <a:xfrm>
              <a:off x="6276110" y="4648200"/>
              <a:ext cx="609600" cy="304800"/>
              <a:chOff x="5029200" y="3325090"/>
              <a:chExt cx="685800" cy="408710"/>
            </a:xfrm>
          </p:grpSpPr>
          <p:cxnSp>
            <p:nvCxnSpPr>
              <p:cNvPr id="727" name="Straight Connector 726"/>
              <p:cNvCxnSpPr/>
              <p:nvPr/>
            </p:nvCxnSpPr>
            <p:spPr>
              <a:xfrm>
                <a:off x="5029701" y="3579761"/>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rot="16200000" flipH="1">
                <a:off x="5040160" y="3466427"/>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rot="16200000" flipH="1">
                <a:off x="5084961" y="3476406"/>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rot="5400000">
                <a:off x="5143056"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rot="5400000">
                <a:off x="5257340" y="3504858"/>
                <a:ext cx="304403" cy="1519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rot="10800000" flipV="1">
                <a:off x="5333574" y="3505258"/>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rot="10800000" flipV="1">
                <a:off x="5333574" y="3656395"/>
                <a:ext cx="380734"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09" name="Group 3242"/>
            <p:cNvGrpSpPr>
              <a:grpSpLocks/>
            </p:cNvGrpSpPr>
            <p:nvPr/>
          </p:nvGrpSpPr>
          <p:grpSpPr bwMode="auto">
            <a:xfrm rot="-1164026">
              <a:off x="6262251" y="4648200"/>
              <a:ext cx="609600" cy="304800"/>
              <a:chOff x="5029200" y="3325090"/>
              <a:chExt cx="685800" cy="408710"/>
            </a:xfrm>
          </p:grpSpPr>
          <p:cxnSp>
            <p:nvCxnSpPr>
              <p:cNvPr id="720" name="Straight Connector 719"/>
              <p:cNvCxnSpPr/>
              <p:nvPr/>
            </p:nvCxnSpPr>
            <p:spPr>
              <a:xfrm>
                <a:off x="5029135" y="3579563"/>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16200000" flipH="1">
                <a:off x="5040171" y="3466363"/>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rot="16200000" flipH="1">
                <a:off x="5085493" y="3463673"/>
                <a:ext cx="381036"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rot="5400000">
                <a:off x="5145594" y="3530461"/>
                <a:ext cx="3810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rot="5400000">
                <a:off x="5261373" y="3492855"/>
                <a:ext cx="304403" cy="1537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rot="10800000" flipV="1">
                <a:off x="5334040" y="3492967"/>
                <a:ext cx="303873" cy="2277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rot="10800000" flipV="1">
                <a:off x="5335072" y="3656177"/>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0" name="Group 3243"/>
            <p:cNvGrpSpPr>
              <a:grpSpLocks/>
            </p:cNvGrpSpPr>
            <p:nvPr/>
          </p:nvGrpSpPr>
          <p:grpSpPr bwMode="auto">
            <a:xfrm rot="-1164026">
              <a:off x="6291280" y="4131192"/>
              <a:ext cx="609600" cy="304800"/>
              <a:chOff x="5029200" y="3325090"/>
              <a:chExt cx="685800" cy="408710"/>
            </a:xfrm>
          </p:grpSpPr>
          <p:cxnSp>
            <p:nvCxnSpPr>
              <p:cNvPr id="713" name="Straight Connector 712"/>
              <p:cNvCxnSpPr/>
              <p:nvPr/>
            </p:nvCxnSpPr>
            <p:spPr>
              <a:xfrm>
                <a:off x="5026542" y="3580372"/>
                <a:ext cx="230586"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rot="16200000" flipH="1">
                <a:off x="5039314" y="3467527"/>
                <a:ext cx="304404"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rot="16200000" flipH="1">
                <a:off x="5084197" y="3476829"/>
                <a:ext cx="381036"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rot="5400000">
                <a:off x="5143455" y="3542370"/>
                <a:ext cx="3810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rot="5400000">
                <a:off x="5258390" y="3505304"/>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10800000" flipV="1">
                <a:off x="5328472" y="3497792"/>
                <a:ext cx="309234"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10800000" flipV="1">
                <a:off x="5334216" y="3657339"/>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1" name="Group 3244"/>
            <p:cNvGrpSpPr>
              <a:grpSpLocks/>
            </p:cNvGrpSpPr>
            <p:nvPr/>
          </p:nvGrpSpPr>
          <p:grpSpPr bwMode="auto">
            <a:xfrm>
              <a:off x="6292603" y="4174608"/>
              <a:ext cx="609600" cy="304800"/>
              <a:chOff x="5029200" y="3325090"/>
              <a:chExt cx="685800" cy="408710"/>
            </a:xfrm>
          </p:grpSpPr>
          <p:cxnSp>
            <p:nvCxnSpPr>
              <p:cNvPr id="706" name="Straight Connector 705"/>
              <p:cNvCxnSpPr/>
              <p:nvPr/>
            </p:nvCxnSpPr>
            <p:spPr>
              <a:xfrm>
                <a:off x="5029021" y="3580455"/>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rot="16200000" flipH="1">
                <a:off x="5039480" y="3467120"/>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rot="16200000" flipH="1">
                <a:off x="5084281" y="3477100"/>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rot="5400000">
                <a:off x="5144162" y="3543203"/>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rot="5400000">
                <a:off x="5258447" y="3505551"/>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rot="10800000" flipV="1">
                <a:off x="5334680" y="3505951"/>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rot="10800000" flipV="1">
                <a:off x="5334680" y="3657088"/>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2" name="Group 3245"/>
            <p:cNvGrpSpPr>
              <a:grpSpLocks/>
            </p:cNvGrpSpPr>
            <p:nvPr/>
          </p:nvGrpSpPr>
          <p:grpSpPr bwMode="auto">
            <a:xfrm>
              <a:off x="6400793" y="3962400"/>
              <a:ext cx="533399" cy="152400"/>
              <a:chOff x="5029200" y="3325090"/>
              <a:chExt cx="685800" cy="408710"/>
            </a:xfrm>
          </p:grpSpPr>
          <p:cxnSp>
            <p:nvCxnSpPr>
              <p:cNvPr id="699" name="Straight Connector 698"/>
              <p:cNvCxnSpPr/>
              <p:nvPr/>
            </p:nvCxnSpPr>
            <p:spPr>
              <a:xfrm>
                <a:off x="5028808" y="3578992"/>
                <a:ext cx="228799"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rot="16200000" flipH="1">
                <a:off x="5038969" y="3464592"/>
                <a:ext cx="306533" cy="2287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rot="16200000" flipH="1">
                <a:off x="5085516" y="3475209"/>
                <a:ext cx="378910" cy="7558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rot="5400000">
                <a:off x="5143737" y="3542806"/>
                <a:ext cx="3789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rot="5400000">
                <a:off x="5256532" y="3502383"/>
                <a:ext cx="306533"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rot="10800000" flipV="1">
                <a:off x="5333191" y="3502359"/>
                <a:ext cx="306427" cy="2298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rot="10800000" flipV="1">
                <a:off x="5333191" y="3655625"/>
                <a:ext cx="382013"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3" name="Group 3246"/>
            <p:cNvGrpSpPr>
              <a:grpSpLocks/>
            </p:cNvGrpSpPr>
            <p:nvPr/>
          </p:nvGrpSpPr>
          <p:grpSpPr bwMode="auto">
            <a:xfrm>
              <a:off x="6495145" y="3733792"/>
              <a:ext cx="404424" cy="168791"/>
              <a:chOff x="5029200" y="3325090"/>
              <a:chExt cx="685800" cy="408710"/>
            </a:xfrm>
          </p:grpSpPr>
          <p:cxnSp>
            <p:nvCxnSpPr>
              <p:cNvPr id="692" name="Straight Connector 691"/>
              <p:cNvCxnSpPr/>
              <p:nvPr/>
            </p:nvCxnSpPr>
            <p:spPr>
              <a:xfrm>
                <a:off x="5030346" y="3581264"/>
                <a:ext cx="229017"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rot="16200000" flipH="1">
                <a:off x="5039594" y="3466754"/>
                <a:ext cx="307517" cy="2290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rot="16200000" flipH="1">
                <a:off x="5083330" y="3478195"/>
                <a:ext cx="384397" cy="754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rot="5400000">
                <a:off x="5142605" y="3542824"/>
                <a:ext cx="38439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rot="5400000">
                <a:off x="5256486" y="3505823"/>
                <a:ext cx="307517" cy="150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rot="10800000" flipV="1">
                <a:off x="5334804" y="3504385"/>
                <a:ext cx="304460" cy="2306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rot="10800000" flipV="1">
                <a:off x="5334804" y="3658143"/>
                <a:ext cx="379901"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4" name="Group 3247"/>
            <p:cNvGrpSpPr>
              <a:grpSpLocks/>
            </p:cNvGrpSpPr>
            <p:nvPr/>
          </p:nvGrpSpPr>
          <p:grpSpPr bwMode="auto">
            <a:xfrm>
              <a:off x="6477003" y="3793600"/>
              <a:ext cx="404424" cy="168791"/>
              <a:chOff x="5029200" y="3325090"/>
              <a:chExt cx="685800" cy="408710"/>
            </a:xfrm>
          </p:grpSpPr>
          <p:cxnSp>
            <p:nvCxnSpPr>
              <p:cNvPr id="685" name="Straight Connector 684"/>
              <p:cNvCxnSpPr/>
              <p:nvPr/>
            </p:nvCxnSpPr>
            <p:spPr>
              <a:xfrm>
                <a:off x="5028777" y="3578671"/>
                <a:ext cx="229017"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16200000" flipH="1">
                <a:off x="5039948" y="3466084"/>
                <a:ext cx="303672" cy="2290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16200000" flipH="1">
                <a:off x="5085030" y="3476179"/>
                <a:ext cx="380554" cy="781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5400000">
                <a:off x="5142960" y="3542154"/>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rot="5400000">
                <a:off x="5258188" y="3503805"/>
                <a:ext cx="303672" cy="15357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rot="10800000" flipV="1">
                <a:off x="5333235" y="3505637"/>
                <a:ext cx="307153"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rot="10800000" flipV="1">
                <a:off x="5333235" y="3655550"/>
                <a:ext cx="382594"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5" name="Group 3248"/>
            <p:cNvGrpSpPr>
              <a:grpSpLocks/>
            </p:cNvGrpSpPr>
            <p:nvPr/>
          </p:nvGrpSpPr>
          <p:grpSpPr bwMode="auto">
            <a:xfrm>
              <a:off x="6414658" y="3567537"/>
              <a:ext cx="404424" cy="168791"/>
              <a:chOff x="5029200" y="3325090"/>
              <a:chExt cx="685800" cy="408710"/>
            </a:xfrm>
          </p:grpSpPr>
          <p:cxnSp>
            <p:nvCxnSpPr>
              <p:cNvPr id="678" name="Straight Connector 677"/>
              <p:cNvCxnSpPr/>
              <p:nvPr/>
            </p:nvCxnSpPr>
            <p:spPr>
              <a:xfrm>
                <a:off x="5029419" y="3580216"/>
                <a:ext cx="229019"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rot="16200000" flipH="1">
                <a:off x="5040590" y="3467629"/>
                <a:ext cx="303672" cy="22901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rot="16200000" flipH="1">
                <a:off x="5084326" y="3479071"/>
                <a:ext cx="380554" cy="754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rot="5400000">
                <a:off x="5143603" y="3543699"/>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rot="5400000">
                <a:off x="5257484" y="3506697"/>
                <a:ext cx="303672" cy="150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rot="10800000" flipV="1">
                <a:off x="5333879" y="3507181"/>
                <a:ext cx="304458"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rot="10800000" flipV="1">
                <a:off x="5333879" y="3657095"/>
                <a:ext cx="379899"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6" name="Group 3249"/>
            <p:cNvGrpSpPr>
              <a:grpSpLocks/>
            </p:cNvGrpSpPr>
            <p:nvPr/>
          </p:nvGrpSpPr>
          <p:grpSpPr bwMode="auto">
            <a:xfrm>
              <a:off x="6439725" y="3498267"/>
              <a:ext cx="404424" cy="168791"/>
              <a:chOff x="5029200" y="3325090"/>
              <a:chExt cx="685800" cy="408710"/>
            </a:xfrm>
          </p:grpSpPr>
          <p:cxnSp>
            <p:nvCxnSpPr>
              <p:cNvPr id="671" name="Straight Connector 670"/>
              <p:cNvCxnSpPr/>
              <p:nvPr/>
            </p:nvCxnSpPr>
            <p:spPr>
              <a:xfrm>
                <a:off x="5030021" y="3578811"/>
                <a:ext cx="229019"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16200000" flipH="1">
                <a:off x="5041193" y="3466224"/>
                <a:ext cx="303672" cy="22901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6200000" flipH="1">
                <a:off x="5084928" y="3477667"/>
                <a:ext cx="380554" cy="754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rot="5400000">
                <a:off x="5144205" y="3542294"/>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rot="5400000">
                <a:off x="5258086" y="3505293"/>
                <a:ext cx="303672" cy="150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rot="10800000" flipV="1">
                <a:off x="5334481" y="3505777"/>
                <a:ext cx="304458"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10800000" flipV="1">
                <a:off x="5334481" y="3655691"/>
                <a:ext cx="379899"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7" name="Group 3250"/>
            <p:cNvGrpSpPr>
              <a:grpSpLocks/>
            </p:cNvGrpSpPr>
            <p:nvPr/>
          </p:nvGrpSpPr>
          <p:grpSpPr bwMode="auto">
            <a:xfrm>
              <a:off x="6982697" y="4003957"/>
              <a:ext cx="328224" cy="228599"/>
              <a:chOff x="5029200" y="3325090"/>
              <a:chExt cx="685800" cy="408710"/>
            </a:xfrm>
          </p:grpSpPr>
          <p:cxnSp>
            <p:nvCxnSpPr>
              <p:cNvPr id="664" name="Straight Connector 663"/>
              <p:cNvCxnSpPr/>
              <p:nvPr/>
            </p:nvCxnSpPr>
            <p:spPr>
              <a:xfrm>
                <a:off x="5027778" y="3581842"/>
                <a:ext cx="229068" cy="15326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rot="16200000" flipH="1">
                <a:off x="5040260" y="3468726"/>
                <a:ext cx="303696" cy="2290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rot="16200000" flipH="1">
                <a:off x="5084941" y="3478383"/>
                <a:ext cx="380329" cy="7635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rot="5400000">
                <a:off x="5143037" y="3544945"/>
                <a:ext cx="38032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5400000">
                <a:off x="5257711" y="3506904"/>
                <a:ext cx="303696" cy="152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0800000" flipV="1">
                <a:off x="5333203" y="3505207"/>
                <a:ext cx="305425" cy="22990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10800000" flipV="1">
                <a:off x="5333203" y="3658474"/>
                <a:ext cx="381780" cy="7663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8" name="Group 3251"/>
            <p:cNvGrpSpPr>
              <a:grpSpLocks/>
            </p:cNvGrpSpPr>
            <p:nvPr/>
          </p:nvGrpSpPr>
          <p:grpSpPr bwMode="auto">
            <a:xfrm>
              <a:off x="6934193" y="4031675"/>
              <a:ext cx="187034" cy="554180"/>
              <a:chOff x="5029200" y="3325090"/>
              <a:chExt cx="685800" cy="408710"/>
            </a:xfrm>
          </p:grpSpPr>
          <p:cxnSp>
            <p:nvCxnSpPr>
              <p:cNvPr id="657" name="Straight Connector 656"/>
              <p:cNvCxnSpPr/>
              <p:nvPr/>
            </p:nvCxnSpPr>
            <p:spPr>
              <a:xfrm>
                <a:off x="5029776" y="3581493"/>
                <a:ext cx="227210" cy="1522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rot="16200000" flipH="1">
                <a:off x="5040700" y="3464974"/>
                <a:ext cx="304405" cy="2330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rot="16200000" flipH="1">
                <a:off x="5087127" y="3477475"/>
                <a:ext cx="380506" cy="757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rot="5400000">
                <a:off x="5142473" y="3543442"/>
                <a:ext cx="38050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rot="5400000">
                <a:off x="5259173" y="3502843"/>
                <a:ext cx="304405" cy="157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rot="10800000" flipV="1">
                <a:off x="5332726" y="3505391"/>
                <a:ext cx="308774" cy="2283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rot="10800000" flipV="1">
                <a:off x="5332726" y="3657594"/>
                <a:ext cx="384513" cy="761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19" name="Group 3252"/>
            <p:cNvGrpSpPr>
              <a:grpSpLocks/>
            </p:cNvGrpSpPr>
            <p:nvPr/>
          </p:nvGrpSpPr>
          <p:grpSpPr bwMode="auto">
            <a:xfrm>
              <a:off x="6795677" y="4572000"/>
              <a:ext cx="304803" cy="304800"/>
              <a:chOff x="5029200" y="3325090"/>
              <a:chExt cx="685800" cy="408710"/>
            </a:xfrm>
          </p:grpSpPr>
          <p:cxnSp>
            <p:nvCxnSpPr>
              <p:cNvPr id="650" name="Straight Connector 649"/>
              <p:cNvCxnSpPr/>
              <p:nvPr/>
            </p:nvCxnSpPr>
            <p:spPr>
              <a:xfrm>
                <a:off x="5030191" y="3579761"/>
                <a:ext cx="228796"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16200000" flipH="1">
                <a:off x="5042436" y="3466428"/>
                <a:ext cx="304403" cy="2287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16200000" flipH="1">
                <a:off x="5086343" y="3475512"/>
                <a:ext cx="381038"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rot="5400000">
                <a:off x="5143543"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5400000">
                <a:off x="5258721" y="3503966"/>
                <a:ext cx="304403" cy="1537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rot="10800000" flipV="1">
                <a:off x="5334062" y="3505258"/>
                <a:ext cx="307445"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rot="10800000" flipV="1">
                <a:off x="5334062" y="3656395"/>
                <a:ext cx="382517"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20" name="Group 3253"/>
            <p:cNvGrpSpPr>
              <a:grpSpLocks/>
            </p:cNvGrpSpPr>
            <p:nvPr/>
          </p:nvGrpSpPr>
          <p:grpSpPr bwMode="auto">
            <a:xfrm>
              <a:off x="6781822" y="4648200"/>
              <a:ext cx="304803" cy="304800"/>
              <a:chOff x="5029200" y="3325090"/>
              <a:chExt cx="685800" cy="408710"/>
            </a:xfrm>
          </p:grpSpPr>
          <p:cxnSp>
            <p:nvCxnSpPr>
              <p:cNvPr id="643" name="Straight Connector 642"/>
              <p:cNvCxnSpPr/>
              <p:nvPr/>
            </p:nvCxnSpPr>
            <p:spPr>
              <a:xfrm>
                <a:off x="5029191" y="3579761"/>
                <a:ext cx="228796"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rot="16200000" flipH="1">
                <a:off x="5041436" y="3466428"/>
                <a:ext cx="304403" cy="2287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rot="16200000" flipH="1">
                <a:off x="5085343" y="3475512"/>
                <a:ext cx="381038"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5400000">
                <a:off x="5142541"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5400000">
                <a:off x="5257721" y="3503964"/>
                <a:ext cx="304403" cy="1537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10800000" flipV="1">
                <a:off x="5333059" y="3505258"/>
                <a:ext cx="307445"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rot="10800000" flipV="1">
                <a:off x="5333059" y="3656395"/>
                <a:ext cx="382519"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2" name="Group 747"/>
          <p:cNvGrpSpPr>
            <a:grpSpLocks/>
          </p:cNvGrpSpPr>
          <p:nvPr/>
        </p:nvGrpSpPr>
        <p:grpSpPr bwMode="auto">
          <a:xfrm flipH="1">
            <a:off x="4718050" y="4419600"/>
            <a:ext cx="366713" cy="1447800"/>
            <a:chOff x="6262255" y="3498275"/>
            <a:chExt cx="1048658" cy="2362198"/>
          </a:xfrm>
        </p:grpSpPr>
        <p:sp>
          <p:nvSpPr>
            <p:cNvPr id="749" name="Freeform 748"/>
            <p:cNvSpPr/>
            <p:nvPr/>
          </p:nvSpPr>
          <p:spPr>
            <a:xfrm>
              <a:off x="6521016" y="3713257"/>
              <a:ext cx="295075" cy="2147216"/>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750" name="Freeform 749"/>
            <p:cNvSpPr/>
            <p:nvPr/>
          </p:nvSpPr>
          <p:spPr>
            <a:xfrm>
              <a:off x="6634505" y="4210561"/>
              <a:ext cx="499360" cy="117850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684" name="Group 3362"/>
            <p:cNvGrpSpPr>
              <a:grpSpLocks/>
            </p:cNvGrpSpPr>
            <p:nvPr/>
          </p:nvGrpSpPr>
          <p:grpSpPr bwMode="auto">
            <a:xfrm>
              <a:off x="6324600" y="5098470"/>
              <a:ext cx="609600" cy="304800"/>
              <a:chOff x="5029200" y="3325090"/>
              <a:chExt cx="685800" cy="408710"/>
            </a:xfrm>
          </p:grpSpPr>
          <p:cxnSp>
            <p:nvCxnSpPr>
              <p:cNvPr id="864" name="Straight Connector 863"/>
              <p:cNvCxnSpPr/>
              <p:nvPr/>
            </p:nvCxnSpPr>
            <p:spPr>
              <a:xfrm>
                <a:off x="5030564" y="3579306"/>
                <a:ext cx="22982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16200000" flipH="1">
                <a:off x="5040356" y="3466134"/>
                <a:ext cx="302164" cy="229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rot="16200000" flipH="1">
                <a:off x="5086418" y="3479302"/>
                <a:ext cx="378573"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rot="5400000">
                <a:off x="5147702" y="3542838"/>
                <a:ext cx="3785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rot="5400000">
                <a:off x="5259962" y="3506990"/>
                <a:ext cx="302164" cy="1481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rot="10800000" flipV="1">
                <a:off x="5336989" y="3506369"/>
                <a:ext cx="301319" cy="225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rot="10800000" flipV="1">
                <a:off x="5336989" y="3655715"/>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85" name="Group 3363"/>
            <p:cNvGrpSpPr>
              <a:grpSpLocks/>
            </p:cNvGrpSpPr>
            <p:nvPr/>
          </p:nvGrpSpPr>
          <p:grpSpPr bwMode="auto">
            <a:xfrm>
              <a:off x="6393875" y="5105400"/>
              <a:ext cx="609600" cy="304800"/>
              <a:chOff x="5029200" y="3325090"/>
              <a:chExt cx="685800" cy="408710"/>
            </a:xfrm>
          </p:grpSpPr>
          <p:cxnSp>
            <p:nvCxnSpPr>
              <p:cNvPr id="857" name="Straight Connector 856"/>
              <p:cNvCxnSpPr/>
              <p:nvPr/>
            </p:nvCxnSpPr>
            <p:spPr>
              <a:xfrm>
                <a:off x="5029235" y="3580433"/>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rot="16200000" flipH="1">
                <a:off x="5037290" y="3465523"/>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rot="16200000" flipH="1">
                <a:off x="5083351" y="3478694"/>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rot="5400000">
                <a:off x="5144639" y="3542229"/>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rot="5400000">
                <a:off x="5256893" y="3506380"/>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10800000" flipV="1">
                <a:off x="5335660" y="3504024"/>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10800000" flipV="1">
                <a:off x="5335660" y="3656842"/>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86" name="Group 3364"/>
            <p:cNvGrpSpPr>
              <a:grpSpLocks/>
            </p:cNvGrpSpPr>
            <p:nvPr/>
          </p:nvGrpSpPr>
          <p:grpSpPr bwMode="auto">
            <a:xfrm>
              <a:off x="6276110" y="4648200"/>
              <a:ext cx="609600" cy="304800"/>
              <a:chOff x="5029200" y="3325090"/>
              <a:chExt cx="685800" cy="408710"/>
            </a:xfrm>
          </p:grpSpPr>
          <p:cxnSp>
            <p:nvCxnSpPr>
              <p:cNvPr id="850" name="Straight Connector 849"/>
              <p:cNvCxnSpPr/>
              <p:nvPr/>
            </p:nvCxnSpPr>
            <p:spPr>
              <a:xfrm>
                <a:off x="5028936" y="3582227"/>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rot="16200000" flipH="1">
                <a:off x="5036990" y="3467317"/>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rot="16200000" flipH="1">
                <a:off x="5083052" y="3480488"/>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rot="5400000">
                <a:off x="5144340"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rot="5400000">
                <a:off x="5256593" y="3508174"/>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rot="10800000" flipV="1">
                <a:off x="5335361" y="3505818"/>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rot="10800000" flipV="1">
                <a:off x="5335361" y="3658636"/>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87" name="Group 3365"/>
            <p:cNvGrpSpPr>
              <a:grpSpLocks/>
            </p:cNvGrpSpPr>
            <p:nvPr/>
          </p:nvGrpSpPr>
          <p:grpSpPr bwMode="auto">
            <a:xfrm rot="-1164026">
              <a:off x="6262249" y="4648200"/>
              <a:ext cx="609600" cy="304800"/>
              <a:chOff x="5029200" y="3325090"/>
              <a:chExt cx="685800" cy="408710"/>
            </a:xfrm>
          </p:grpSpPr>
          <p:cxnSp>
            <p:nvCxnSpPr>
              <p:cNvPr id="843" name="Straight Connector 842"/>
              <p:cNvCxnSpPr/>
              <p:nvPr/>
            </p:nvCxnSpPr>
            <p:spPr>
              <a:xfrm>
                <a:off x="5030954" y="3580008"/>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rot="16200000" flipH="1">
                <a:off x="5064005" y="3470962"/>
                <a:ext cx="312582"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rot="16200000" flipH="1">
                <a:off x="5085152" y="3478812"/>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5400000">
                <a:off x="5145805" y="3543818"/>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5400000">
                <a:off x="5259825" y="3506332"/>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rot="10800000" flipV="1">
                <a:off x="5338514" y="3506195"/>
                <a:ext cx="301319"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rot="10800000" flipV="1">
                <a:off x="5367291" y="3656361"/>
                <a:ext cx="36771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88" name="Group 3366"/>
            <p:cNvGrpSpPr>
              <a:grpSpLocks/>
            </p:cNvGrpSpPr>
            <p:nvPr/>
          </p:nvGrpSpPr>
          <p:grpSpPr bwMode="auto">
            <a:xfrm rot="-1164026">
              <a:off x="6291278" y="4131192"/>
              <a:ext cx="609600" cy="304800"/>
              <a:chOff x="5029200" y="3325090"/>
              <a:chExt cx="685800" cy="408710"/>
            </a:xfrm>
          </p:grpSpPr>
          <p:cxnSp>
            <p:nvCxnSpPr>
              <p:cNvPr id="836" name="Straight Connector 835"/>
              <p:cNvCxnSpPr/>
              <p:nvPr/>
            </p:nvCxnSpPr>
            <p:spPr>
              <a:xfrm>
                <a:off x="5036358" y="3562266"/>
                <a:ext cx="234926" cy="159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rot="16200000" flipH="1">
                <a:off x="5060098" y="3449039"/>
                <a:ext cx="309108" cy="2349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rot="16200000" flipH="1">
                <a:off x="5095972" y="3459528"/>
                <a:ext cx="392466"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rot="5400000">
                <a:off x="5143680" y="3540436"/>
                <a:ext cx="38551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rot="5400000">
                <a:off x="5286166" y="3492486"/>
                <a:ext cx="309108" cy="1532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10800000" flipV="1">
                <a:off x="5359923" y="3492685"/>
                <a:ext cx="311530"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rot="10800000" flipV="1">
                <a:off x="5359234" y="3648066"/>
                <a:ext cx="388138"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89" name="Group 3367"/>
            <p:cNvGrpSpPr>
              <a:grpSpLocks/>
            </p:cNvGrpSpPr>
            <p:nvPr/>
          </p:nvGrpSpPr>
          <p:grpSpPr bwMode="auto">
            <a:xfrm>
              <a:off x="6292603" y="4174608"/>
              <a:ext cx="609600" cy="304800"/>
              <a:chOff x="5029200" y="3325090"/>
              <a:chExt cx="685800" cy="408710"/>
            </a:xfrm>
          </p:grpSpPr>
          <p:cxnSp>
            <p:nvCxnSpPr>
              <p:cNvPr id="829" name="Straight Connector 828"/>
              <p:cNvCxnSpPr/>
              <p:nvPr/>
            </p:nvCxnSpPr>
            <p:spPr>
              <a:xfrm>
                <a:off x="5030812" y="3581689"/>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rot="16200000" flipH="1">
                <a:off x="5038866" y="3466778"/>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rot="16200000" flipH="1">
                <a:off x="5084928" y="3479949"/>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rot="5400000">
                <a:off x="5146216" y="3543485"/>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rot="5400000">
                <a:off x="5258469" y="3507636"/>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rot="10800000" flipV="1">
                <a:off x="5337237" y="3505280"/>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rot="10800000" flipV="1">
                <a:off x="5337237" y="3658098"/>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0" name="Group 3368"/>
            <p:cNvGrpSpPr>
              <a:grpSpLocks/>
            </p:cNvGrpSpPr>
            <p:nvPr/>
          </p:nvGrpSpPr>
          <p:grpSpPr bwMode="auto">
            <a:xfrm>
              <a:off x="6400793" y="3962400"/>
              <a:ext cx="533399" cy="152400"/>
              <a:chOff x="5029200" y="3325090"/>
              <a:chExt cx="685800" cy="408710"/>
            </a:xfrm>
          </p:grpSpPr>
          <p:cxnSp>
            <p:nvCxnSpPr>
              <p:cNvPr id="822" name="Straight Connector 821"/>
              <p:cNvCxnSpPr/>
              <p:nvPr/>
            </p:nvCxnSpPr>
            <p:spPr>
              <a:xfrm>
                <a:off x="5032016" y="3580782"/>
                <a:ext cx="227629" cy="152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rot="16200000" flipH="1">
                <a:off x="5039707" y="3466967"/>
                <a:ext cx="305634" cy="2276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rot="16200000" flipH="1">
                <a:off x="5083218" y="3476854"/>
                <a:ext cx="382041" cy="75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rot="5400000">
                <a:off x="5144504" y="3542578"/>
                <a:ext cx="3820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rot="5400000">
                <a:off x="5258583" y="3504902"/>
                <a:ext cx="305634" cy="1517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rot="10800000" flipV="1">
                <a:off x="5335525" y="3504375"/>
                <a:ext cx="303508" cy="2292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10800000" flipV="1">
                <a:off x="5335525" y="3657192"/>
                <a:ext cx="379383" cy="764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1" name="Group 3369"/>
            <p:cNvGrpSpPr>
              <a:grpSpLocks/>
            </p:cNvGrpSpPr>
            <p:nvPr/>
          </p:nvGrpSpPr>
          <p:grpSpPr bwMode="auto">
            <a:xfrm>
              <a:off x="6495143" y="3733792"/>
              <a:ext cx="404424" cy="168791"/>
              <a:chOff x="5029200" y="3325090"/>
              <a:chExt cx="685800" cy="408710"/>
            </a:xfrm>
          </p:grpSpPr>
          <p:cxnSp>
            <p:nvCxnSpPr>
              <p:cNvPr id="815" name="Straight Connector 814"/>
              <p:cNvCxnSpPr/>
              <p:nvPr/>
            </p:nvCxnSpPr>
            <p:spPr>
              <a:xfrm>
                <a:off x="5026887" y="3582678"/>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rot="16200000" flipH="1">
                <a:off x="5038023" y="3467205"/>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rot="16200000" flipH="1">
                <a:off x="5081937" y="3478336"/>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rot="5400000">
                <a:off x="5143526" y="3541915"/>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rot="5400000">
                <a:off x="5257419" y="3509548"/>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rot="10800000" flipV="1">
                <a:off x="5334810" y="3507418"/>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rot="10800000" flipV="1">
                <a:off x="5334810" y="3657939"/>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2" name="Group 3370"/>
            <p:cNvGrpSpPr>
              <a:grpSpLocks/>
            </p:cNvGrpSpPr>
            <p:nvPr/>
          </p:nvGrpSpPr>
          <p:grpSpPr bwMode="auto">
            <a:xfrm>
              <a:off x="6477001" y="3793600"/>
              <a:ext cx="404424" cy="168791"/>
              <a:chOff x="5029200" y="3325090"/>
              <a:chExt cx="685800" cy="408710"/>
            </a:xfrm>
          </p:grpSpPr>
          <p:cxnSp>
            <p:nvCxnSpPr>
              <p:cNvPr id="808" name="Straight Connector 807"/>
              <p:cNvCxnSpPr/>
              <p:nvPr/>
            </p:nvCxnSpPr>
            <p:spPr>
              <a:xfrm>
                <a:off x="5026858" y="3582110"/>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rot="16200000" flipH="1">
                <a:off x="5037994" y="3466637"/>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rot="16200000" flipH="1">
                <a:off x="5081903" y="3477763"/>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rot="5400000">
                <a:off x="5143493" y="3541342"/>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rot="5400000">
                <a:off x="5257390" y="3508979"/>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rot="10800000" flipV="1">
                <a:off x="5334781" y="3506849"/>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rot="10800000" flipV="1">
                <a:off x="5334781" y="3657370"/>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3" name="Group 3371"/>
            <p:cNvGrpSpPr>
              <a:grpSpLocks/>
            </p:cNvGrpSpPr>
            <p:nvPr/>
          </p:nvGrpSpPr>
          <p:grpSpPr bwMode="auto">
            <a:xfrm>
              <a:off x="6414656" y="3567537"/>
              <a:ext cx="404424" cy="168791"/>
              <a:chOff x="5029200" y="3325090"/>
              <a:chExt cx="685800" cy="408710"/>
            </a:xfrm>
          </p:grpSpPr>
          <p:cxnSp>
            <p:nvCxnSpPr>
              <p:cNvPr id="801" name="Straight Connector 800"/>
              <p:cNvCxnSpPr/>
              <p:nvPr/>
            </p:nvCxnSpPr>
            <p:spPr>
              <a:xfrm>
                <a:off x="5032502" y="3583856"/>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rot="16200000" flipH="1">
                <a:off x="5043638" y="3468383"/>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rot="16200000" flipH="1">
                <a:off x="5087557" y="3479513"/>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rot="5400000">
                <a:off x="5149141" y="3543093"/>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rot="5400000">
                <a:off x="5263035" y="3510721"/>
                <a:ext cx="301042" cy="146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rot="10800000" flipV="1">
                <a:off x="5340425" y="3508595"/>
                <a:ext cx="300227"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rot="10800000" flipV="1">
                <a:off x="5340425" y="3659116"/>
                <a:ext cx="37720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4" name="Group 3372"/>
            <p:cNvGrpSpPr>
              <a:grpSpLocks/>
            </p:cNvGrpSpPr>
            <p:nvPr/>
          </p:nvGrpSpPr>
          <p:grpSpPr bwMode="auto">
            <a:xfrm>
              <a:off x="6439723" y="3498267"/>
              <a:ext cx="404424" cy="168791"/>
              <a:chOff x="5029200" y="3325090"/>
              <a:chExt cx="685800" cy="408710"/>
            </a:xfrm>
          </p:grpSpPr>
          <p:cxnSp>
            <p:nvCxnSpPr>
              <p:cNvPr id="794" name="Straight Connector 793"/>
              <p:cNvCxnSpPr/>
              <p:nvPr/>
            </p:nvCxnSpPr>
            <p:spPr>
              <a:xfrm>
                <a:off x="5028487" y="3582252"/>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rot="16200000" flipH="1">
                <a:off x="5039623" y="3466779"/>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rot="16200000" flipH="1">
                <a:off x="5083533" y="3477906"/>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rot="5400000">
                <a:off x="5145122" y="3541485"/>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rot="5400000">
                <a:off x="5259019" y="3509121"/>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rot="10800000" flipV="1">
                <a:off x="5336410" y="3506991"/>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rot="10800000" flipV="1">
                <a:off x="5336410" y="3657512"/>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5" name="Group 3373"/>
            <p:cNvGrpSpPr>
              <a:grpSpLocks/>
            </p:cNvGrpSpPr>
            <p:nvPr/>
          </p:nvGrpSpPr>
          <p:grpSpPr bwMode="auto">
            <a:xfrm>
              <a:off x="6982697" y="4003957"/>
              <a:ext cx="328224" cy="228599"/>
              <a:chOff x="5029200" y="3325090"/>
              <a:chExt cx="685800" cy="408710"/>
            </a:xfrm>
          </p:grpSpPr>
          <p:cxnSp>
            <p:nvCxnSpPr>
              <p:cNvPr id="787" name="Straight Connector 786"/>
              <p:cNvCxnSpPr/>
              <p:nvPr/>
            </p:nvCxnSpPr>
            <p:spPr>
              <a:xfrm>
                <a:off x="5032044" y="3578704"/>
                <a:ext cx="227646" cy="152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rot="16200000" flipH="1">
                <a:off x="5040474" y="3464884"/>
                <a:ext cx="305638" cy="2276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rot="16200000" flipH="1">
                <a:off x="5088798" y="3475934"/>
                <a:ext cx="379732" cy="75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rot="5400000">
                <a:off x="5145709" y="3541660"/>
                <a:ext cx="3797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rot="5400000">
                <a:off x="5258638" y="3502825"/>
                <a:ext cx="305638" cy="151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rot="10800000" flipV="1">
                <a:off x="5335572" y="3504610"/>
                <a:ext cx="303528" cy="22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rot="10800000" flipV="1">
                <a:off x="5335572" y="3657431"/>
                <a:ext cx="379410" cy="74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6" name="Group 3374"/>
            <p:cNvGrpSpPr>
              <a:grpSpLocks/>
            </p:cNvGrpSpPr>
            <p:nvPr/>
          </p:nvGrpSpPr>
          <p:grpSpPr bwMode="auto">
            <a:xfrm>
              <a:off x="6934193" y="4031675"/>
              <a:ext cx="187034" cy="554180"/>
              <a:chOff x="5029200" y="3325090"/>
              <a:chExt cx="685800" cy="408710"/>
            </a:xfrm>
          </p:grpSpPr>
          <p:cxnSp>
            <p:nvCxnSpPr>
              <p:cNvPr id="780" name="Straight Connector 779"/>
              <p:cNvCxnSpPr/>
              <p:nvPr/>
            </p:nvCxnSpPr>
            <p:spPr>
              <a:xfrm>
                <a:off x="5028938" y="3581184"/>
                <a:ext cx="233039"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rot="16200000" flipH="1">
                <a:off x="5042576" y="3464664"/>
                <a:ext cx="305637" cy="2330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rot="16200000" flipH="1">
                <a:off x="5080239" y="3473665"/>
                <a:ext cx="380137" cy="832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rot="5400000">
                <a:off x="5138492" y="3543934"/>
                <a:ext cx="38013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rot="5400000">
                <a:off x="5250649" y="3506276"/>
                <a:ext cx="305637" cy="14981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rot="10800000" flipV="1">
                <a:off x="5328559" y="3504774"/>
                <a:ext cx="299621" cy="2292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rot="10800000" flipV="1">
                <a:off x="5328559" y="3657593"/>
                <a:ext cx="38285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7" name="Group 3375"/>
            <p:cNvGrpSpPr>
              <a:grpSpLocks/>
            </p:cNvGrpSpPr>
            <p:nvPr/>
          </p:nvGrpSpPr>
          <p:grpSpPr bwMode="auto">
            <a:xfrm>
              <a:off x="6795677" y="4572000"/>
              <a:ext cx="304803" cy="304800"/>
              <a:chOff x="5029200" y="3325090"/>
              <a:chExt cx="685800" cy="408710"/>
            </a:xfrm>
          </p:grpSpPr>
          <p:cxnSp>
            <p:nvCxnSpPr>
              <p:cNvPr id="773" name="Straight Connector 772"/>
              <p:cNvCxnSpPr/>
              <p:nvPr/>
            </p:nvCxnSpPr>
            <p:spPr>
              <a:xfrm>
                <a:off x="5034276" y="3580210"/>
                <a:ext cx="22471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rot="16200000" flipH="1">
                <a:off x="5046621" y="3469591"/>
                <a:ext cx="302162"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rot="16200000" flipH="1">
                <a:off x="5090132" y="3475102"/>
                <a:ext cx="378571"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rot="5400000">
                <a:off x="5151416" y="3543743"/>
                <a:ext cx="3785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rot="5400000">
                <a:off x="5266222" y="3505339"/>
                <a:ext cx="302162"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rot="10800000" flipV="1">
                <a:off x="5340699" y="3507275"/>
                <a:ext cx="306422" cy="2257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rot="10800000" flipV="1">
                <a:off x="5340699" y="3656619"/>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98" name="Group 3376"/>
            <p:cNvGrpSpPr>
              <a:grpSpLocks/>
            </p:cNvGrpSpPr>
            <p:nvPr/>
          </p:nvGrpSpPr>
          <p:grpSpPr bwMode="auto">
            <a:xfrm>
              <a:off x="6781822" y="4648200"/>
              <a:ext cx="304803" cy="304800"/>
              <a:chOff x="5029200" y="3325090"/>
              <a:chExt cx="685800" cy="408710"/>
            </a:xfrm>
          </p:grpSpPr>
          <p:cxnSp>
            <p:nvCxnSpPr>
              <p:cNvPr id="766" name="Straight Connector 765"/>
              <p:cNvCxnSpPr/>
              <p:nvPr/>
            </p:nvCxnSpPr>
            <p:spPr>
              <a:xfrm>
                <a:off x="5024593" y="3582227"/>
                <a:ext cx="23492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rot="16200000" flipH="1">
                <a:off x="5035200" y="3469871"/>
                <a:ext cx="305636"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rot="16200000" flipH="1">
                <a:off x="5083820" y="3480491"/>
                <a:ext cx="382045" cy="7149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rot="5400000">
                <a:off x="5139996"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rot="5400000">
                <a:off x="5254801" y="3505619"/>
                <a:ext cx="305636"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rot="10800000" flipV="1">
                <a:off x="5331015" y="3505818"/>
                <a:ext cx="306422"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rot="10800000" flipV="1">
                <a:off x="5331015" y="3658636"/>
                <a:ext cx="38813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65" name="Group 870"/>
          <p:cNvGrpSpPr>
            <a:grpSpLocks/>
          </p:cNvGrpSpPr>
          <p:nvPr/>
        </p:nvGrpSpPr>
        <p:grpSpPr bwMode="auto">
          <a:xfrm flipH="1">
            <a:off x="2901950" y="4419600"/>
            <a:ext cx="368300" cy="1447800"/>
            <a:chOff x="6262255" y="3498275"/>
            <a:chExt cx="1048658" cy="2362198"/>
          </a:xfrm>
        </p:grpSpPr>
        <p:sp>
          <p:nvSpPr>
            <p:cNvPr id="872" name="Freeform 871"/>
            <p:cNvSpPr/>
            <p:nvPr/>
          </p:nvSpPr>
          <p:spPr>
            <a:xfrm>
              <a:off x="6519898" y="3713257"/>
              <a:ext cx="298325" cy="2147216"/>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873" name="Freeform 872"/>
            <p:cNvSpPr/>
            <p:nvPr/>
          </p:nvSpPr>
          <p:spPr>
            <a:xfrm>
              <a:off x="6637420" y="4210561"/>
              <a:ext cx="497209" cy="117850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562" name="Group 3485"/>
            <p:cNvGrpSpPr>
              <a:grpSpLocks/>
            </p:cNvGrpSpPr>
            <p:nvPr/>
          </p:nvGrpSpPr>
          <p:grpSpPr bwMode="auto">
            <a:xfrm>
              <a:off x="6324600" y="5098470"/>
              <a:ext cx="609600" cy="304800"/>
              <a:chOff x="5029200" y="3325090"/>
              <a:chExt cx="685800" cy="408710"/>
            </a:xfrm>
          </p:grpSpPr>
          <p:cxnSp>
            <p:nvCxnSpPr>
              <p:cNvPr id="987" name="Straight Connector 986"/>
              <p:cNvCxnSpPr/>
              <p:nvPr/>
            </p:nvCxnSpPr>
            <p:spPr>
              <a:xfrm>
                <a:off x="5030254" y="3579306"/>
                <a:ext cx="22882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rot="16200000" flipH="1">
                <a:off x="5044436" y="3466628"/>
                <a:ext cx="302164" cy="2288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rot="16200000" flipH="1">
                <a:off x="5087592" y="3476912"/>
                <a:ext cx="378573" cy="7627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rot="5400000">
                <a:off x="5146073" y="3542838"/>
                <a:ext cx="3785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rot="5400000">
                <a:off x="5260554" y="3504766"/>
                <a:ext cx="302164"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rot="10800000" flipV="1">
                <a:off x="5335359" y="3506369"/>
                <a:ext cx="305105" cy="225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rot="10800000" flipV="1">
                <a:off x="5335359" y="3655715"/>
                <a:ext cx="38138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3" name="Group 3486"/>
            <p:cNvGrpSpPr>
              <a:grpSpLocks/>
            </p:cNvGrpSpPr>
            <p:nvPr/>
          </p:nvGrpSpPr>
          <p:grpSpPr bwMode="auto">
            <a:xfrm>
              <a:off x="6393875" y="5105400"/>
              <a:ext cx="609600" cy="304800"/>
              <a:chOff x="5029200" y="3325090"/>
              <a:chExt cx="685800" cy="408710"/>
            </a:xfrm>
          </p:grpSpPr>
          <p:cxnSp>
            <p:nvCxnSpPr>
              <p:cNvPr id="980" name="Straight Connector 979"/>
              <p:cNvCxnSpPr/>
              <p:nvPr/>
            </p:nvCxnSpPr>
            <p:spPr>
              <a:xfrm>
                <a:off x="5028595" y="3580433"/>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rot="16200000" flipH="1">
                <a:off x="5041043" y="3466018"/>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rot="16200000" flipH="1">
                <a:off x="5084201" y="3476307"/>
                <a:ext cx="382045"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rot="5400000">
                <a:off x="5142679" y="3542229"/>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rot="5400000">
                <a:off x="5257157" y="3504155"/>
                <a:ext cx="305636"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rot="10800000" flipV="1">
                <a:off x="5333700" y="3504024"/>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rot="10800000" flipV="1">
                <a:off x="5333700" y="3656842"/>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4" name="Group 3487"/>
            <p:cNvGrpSpPr>
              <a:grpSpLocks/>
            </p:cNvGrpSpPr>
            <p:nvPr/>
          </p:nvGrpSpPr>
          <p:grpSpPr bwMode="auto">
            <a:xfrm>
              <a:off x="6276110" y="4648200"/>
              <a:ext cx="609600" cy="304800"/>
              <a:chOff x="5029200" y="3325090"/>
              <a:chExt cx="685800" cy="408710"/>
            </a:xfrm>
          </p:grpSpPr>
          <p:cxnSp>
            <p:nvCxnSpPr>
              <p:cNvPr id="973" name="Straight Connector 972"/>
              <p:cNvCxnSpPr/>
              <p:nvPr/>
            </p:nvCxnSpPr>
            <p:spPr>
              <a:xfrm>
                <a:off x="5028867" y="3582227"/>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p:cNvCxnSpPr/>
              <p:nvPr/>
            </p:nvCxnSpPr>
            <p:spPr>
              <a:xfrm rot="16200000" flipH="1">
                <a:off x="5041315" y="3467812"/>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5" name="Straight Connector 974"/>
              <p:cNvCxnSpPr/>
              <p:nvPr/>
            </p:nvCxnSpPr>
            <p:spPr>
              <a:xfrm rot="16200000" flipH="1">
                <a:off x="5084474" y="3478101"/>
                <a:ext cx="382045"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rot="5400000">
                <a:off x="5142951"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rot="5400000">
                <a:off x="5257429" y="3505949"/>
                <a:ext cx="305636"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p:cNvCxnSpPr/>
              <p:nvPr/>
            </p:nvCxnSpPr>
            <p:spPr>
              <a:xfrm rot="10800000" flipV="1">
                <a:off x="5333972" y="3505818"/>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p:nvPr/>
            </p:nvCxnSpPr>
            <p:spPr>
              <a:xfrm rot="10800000" flipV="1">
                <a:off x="5333972" y="3658636"/>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5" name="Group 3488"/>
            <p:cNvGrpSpPr>
              <a:grpSpLocks/>
            </p:cNvGrpSpPr>
            <p:nvPr/>
          </p:nvGrpSpPr>
          <p:grpSpPr bwMode="auto">
            <a:xfrm rot="-1164026">
              <a:off x="6262248" y="4648200"/>
              <a:ext cx="609600" cy="304800"/>
              <a:chOff x="5029200" y="3325090"/>
              <a:chExt cx="685800" cy="408710"/>
            </a:xfrm>
          </p:grpSpPr>
          <p:cxnSp>
            <p:nvCxnSpPr>
              <p:cNvPr id="966" name="Straight Connector 965"/>
              <p:cNvCxnSpPr/>
              <p:nvPr/>
            </p:nvCxnSpPr>
            <p:spPr>
              <a:xfrm>
                <a:off x="5031024" y="3579672"/>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rot="16200000" flipH="1">
                <a:off x="5056154" y="3460624"/>
                <a:ext cx="316057" cy="2288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p:cNvCxnSpPr/>
              <p:nvPr/>
            </p:nvCxnSpPr>
            <p:spPr>
              <a:xfrm rot="16200000" flipH="1">
                <a:off x="5086565" y="3476663"/>
                <a:ext cx="382045" cy="7627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rot="5400000">
                <a:off x="5144561" y="3543482"/>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rot="5400000">
                <a:off x="5287122" y="3501929"/>
                <a:ext cx="309108"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rot="10800000" flipV="1">
                <a:off x="5356428" y="3497172"/>
                <a:ext cx="310192" cy="2361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2" name="Straight Connector 971"/>
              <p:cNvCxnSpPr/>
              <p:nvPr/>
            </p:nvCxnSpPr>
            <p:spPr>
              <a:xfrm rot="10800000" flipV="1">
                <a:off x="5360685" y="3656602"/>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6" name="Group 3489"/>
            <p:cNvGrpSpPr>
              <a:grpSpLocks/>
            </p:cNvGrpSpPr>
            <p:nvPr/>
          </p:nvGrpSpPr>
          <p:grpSpPr bwMode="auto">
            <a:xfrm rot="-1164026">
              <a:off x="6291277" y="4131192"/>
              <a:ext cx="609600" cy="304800"/>
              <a:chOff x="5029200" y="3325090"/>
              <a:chExt cx="685800" cy="408710"/>
            </a:xfrm>
          </p:grpSpPr>
          <p:cxnSp>
            <p:nvCxnSpPr>
              <p:cNvPr id="959" name="Straight Connector 958"/>
              <p:cNvCxnSpPr/>
              <p:nvPr/>
            </p:nvCxnSpPr>
            <p:spPr>
              <a:xfrm>
                <a:off x="5038109" y="3561519"/>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rot="16200000" flipH="1">
                <a:off x="5049837" y="3447197"/>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rot="16200000" flipH="1">
                <a:off x="5094176" y="3464580"/>
                <a:ext cx="385519"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p:nvPr/>
            </p:nvCxnSpPr>
            <p:spPr>
              <a:xfrm rot="5400000">
                <a:off x="5147806" y="3529757"/>
                <a:ext cx="3959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rot="5400000">
                <a:off x="5267372" y="3490626"/>
                <a:ext cx="312582"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p:nvPr/>
            </p:nvCxnSpPr>
            <p:spPr>
              <a:xfrm rot="10800000" flipV="1">
                <a:off x="5345892" y="3485005"/>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5" name="Straight Connector 964"/>
              <p:cNvCxnSpPr/>
              <p:nvPr/>
            </p:nvCxnSpPr>
            <p:spPr>
              <a:xfrm rot="10800000" flipV="1">
                <a:off x="5353811" y="3643169"/>
                <a:ext cx="386467" cy="798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7" name="Group 3490"/>
            <p:cNvGrpSpPr>
              <a:grpSpLocks/>
            </p:cNvGrpSpPr>
            <p:nvPr/>
          </p:nvGrpSpPr>
          <p:grpSpPr bwMode="auto">
            <a:xfrm>
              <a:off x="6292603" y="4174608"/>
              <a:ext cx="609600" cy="304800"/>
              <a:chOff x="5029200" y="3325090"/>
              <a:chExt cx="685800" cy="408710"/>
            </a:xfrm>
          </p:grpSpPr>
          <p:cxnSp>
            <p:nvCxnSpPr>
              <p:cNvPr id="952" name="Straight Connector 951"/>
              <p:cNvCxnSpPr/>
              <p:nvPr/>
            </p:nvCxnSpPr>
            <p:spPr>
              <a:xfrm>
                <a:off x="5030651" y="3581689"/>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rot="16200000" flipH="1">
                <a:off x="5043099" y="3467273"/>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rot="16200000" flipH="1">
                <a:off x="5086258" y="3477563"/>
                <a:ext cx="382045"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rot="5400000">
                <a:off x="5144735" y="3543485"/>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rot="5400000">
                <a:off x="5259213" y="3505411"/>
                <a:ext cx="305636"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rot="10800000" flipV="1">
                <a:off x="5335756" y="3505280"/>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rot="10800000" flipV="1">
                <a:off x="5335756" y="3658098"/>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8" name="Group 3491"/>
            <p:cNvGrpSpPr>
              <a:grpSpLocks/>
            </p:cNvGrpSpPr>
            <p:nvPr/>
          </p:nvGrpSpPr>
          <p:grpSpPr bwMode="auto">
            <a:xfrm>
              <a:off x="6400793" y="3962400"/>
              <a:ext cx="533399" cy="152400"/>
              <a:chOff x="5029200" y="3325090"/>
              <a:chExt cx="685800" cy="408710"/>
            </a:xfrm>
          </p:grpSpPr>
          <p:cxnSp>
            <p:nvCxnSpPr>
              <p:cNvPr id="945" name="Straight Connector 944"/>
              <p:cNvCxnSpPr/>
              <p:nvPr/>
            </p:nvCxnSpPr>
            <p:spPr>
              <a:xfrm>
                <a:off x="5031232" y="3580782"/>
                <a:ext cx="226652" cy="152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rot="16200000" flipH="1">
                <a:off x="5041138" y="3464550"/>
                <a:ext cx="305634" cy="23246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rot="16200000" flipH="1">
                <a:off x="5087203" y="3477017"/>
                <a:ext cx="382041" cy="755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5400000">
                <a:off x="5142412" y="3542578"/>
                <a:ext cx="3820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rot="5400000">
                <a:off x="5259070" y="3502322"/>
                <a:ext cx="305634" cy="15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rot="10800000" flipV="1">
                <a:off x="5333433" y="3504375"/>
                <a:ext cx="308014" cy="2292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rot="10800000" flipV="1">
                <a:off x="5333433" y="3657192"/>
                <a:ext cx="383563" cy="764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69" name="Group 3492"/>
            <p:cNvGrpSpPr>
              <a:grpSpLocks/>
            </p:cNvGrpSpPr>
            <p:nvPr/>
          </p:nvGrpSpPr>
          <p:grpSpPr bwMode="auto">
            <a:xfrm>
              <a:off x="6495142" y="3733792"/>
              <a:ext cx="404424" cy="168791"/>
              <a:chOff x="5029200" y="3325090"/>
              <a:chExt cx="685800" cy="408710"/>
            </a:xfrm>
          </p:grpSpPr>
          <p:cxnSp>
            <p:nvCxnSpPr>
              <p:cNvPr id="938" name="Straight Connector 937"/>
              <p:cNvCxnSpPr/>
              <p:nvPr/>
            </p:nvCxnSpPr>
            <p:spPr>
              <a:xfrm>
                <a:off x="5032860" y="3582678"/>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16200000" flipH="1">
                <a:off x="5043299" y="3467703"/>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rot="16200000" flipH="1">
                <a:off x="5086848" y="3478502"/>
                <a:ext cx="382572"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rot="5400000">
                <a:off x="5148172" y="3541915"/>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rot="5400000">
                <a:off x="5261750" y="3509863"/>
                <a:ext cx="301042" cy="1456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10800000" flipV="1">
                <a:off x="5339456" y="3507418"/>
                <a:ext cx="298929"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10800000" flipV="1">
                <a:off x="5339456" y="3657939"/>
                <a:ext cx="37557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0" name="Group 3493"/>
            <p:cNvGrpSpPr>
              <a:grpSpLocks/>
            </p:cNvGrpSpPr>
            <p:nvPr/>
          </p:nvGrpSpPr>
          <p:grpSpPr bwMode="auto">
            <a:xfrm>
              <a:off x="6477000" y="3793600"/>
              <a:ext cx="404424" cy="168791"/>
              <a:chOff x="5029200" y="3325090"/>
              <a:chExt cx="685800" cy="408710"/>
            </a:xfrm>
          </p:grpSpPr>
          <p:cxnSp>
            <p:nvCxnSpPr>
              <p:cNvPr id="931" name="Straight Connector 930"/>
              <p:cNvCxnSpPr/>
              <p:nvPr/>
            </p:nvCxnSpPr>
            <p:spPr>
              <a:xfrm>
                <a:off x="5032961" y="3582110"/>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rot="16200000" flipH="1">
                <a:off x="5043401" y="3467134"/>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rot="16200000" flipH="1">
                <a:off x="5086945" y="3477929"/>
                <a:ext cx="382576"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a:off x="5148269" y="3541342"/>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5261852" y="3509294"/>
                <a:ext cx="301042" cy="1456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rot="10800000" flipV="1">
                <a:off x="5339557" y="3506849"/>
                <a:ext cx="298929"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10800000" flipV="1">
                <a:off x="5339557" y="3657370"/>
                <a:ext cx="37557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1" name="Group 3494"/>
            <p:cNvGrpSpPr>
              <a:grpSpLocks/>
            </p:cNvGrpSpPr>
            <p:nvPr/>
          </p:nvGrpSpPr>
          <p:grpSpPr bwMode="auto">
            <a:xfrm>
              <a:off x="6414655" y="3567537"/>
              <a:ext cx="404424" cy="168791"/>
              <a:chOff x="5029200" y="3325090"/>
              <a:chExt cx="685800" cy="408710"/>
            </a:xfrm>
          </p:grpSpPr>
          <p:cxnSp>
            <p:nvCxnSpPr>
              <p:cNvPr id="924" name="Straight Connector 923"/>
              <p:cNvCxnSpPr/>
              <p:nvPr/>
            </p:nvCxnSpPr>
            <p:spPr>
              <a:xfrm>
                <a:off x="5031373" y="3583856"/>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16200000" flipH="1">
                <a:off x="5041812" y="3468880"/>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16200000" flipH="1">
                <a:off x="5085361" y="3479679"/>
                <a:ext cx="382572"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rot="5400000">
                <a:off x="5146685" y="3543093"/>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rot="5400000">
                <a:off x="5260263" y="3511040"/>
                <a:ext cx="301042" cy="1456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rot="10800000" flipV="1">
                <a:off x="5337969" y="3508595"/>
                <a:ext cx="298929"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rot="10800000" flipV="1">
                <a:off x="5337969" y="3659116"/>
                <a:ext cx="37557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2" name="Group 3495"/>
            <p:cNvGrpSpPr>
              <a:grpSpLocks/>
            </p:cNvGrpSpPr>
            <p:nvPr/>
          </p:nvGrpSpPr>
          <p:grpSpPr bwMode="auto">
            <a:xfrm>
              <a:off x="6439722" y="3498267"/>
              <a:ext cx="404424" cy="168791"/>
              <a:chOff x="5029200" y="3325090"/>
              <a:chExt cx="685800" cy="408710"/>
            </a:xfrm>
          </p:grpSpPr>
          <p:cxnSp>
            <p:nvCxnSpPr>
              <p:cNvPr id="917" name="Straight Connector 916"/>
              <p:cNvCxnSpPr/>
              <p:nvPr/>
            </p:nvCxnSpPr>
            <p:spPr>
              <a:xfrm>
                <a:off x="5027191" y="3582252"/>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rot="16200000" flipH="1">
                <a:off x="5037631" y="3467276"/>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rot="16200000" flipH="1">
                <a:off x="5081180" y="3478071"/>
                <a:ext cx="382576"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rot="5400000">
                <a:off x="5142499" y="3541485"/>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rot="5400000">
                <a:off x="5259916" y="3505603"/>
                <a:ext cx="301042" cy="1532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rot="10800000" flipV="1">
                <a:off x="5333788" y="3506991"/>
                <a:ext cx="306596"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10800000" flipV="1">
                <a:off x="5333788" y="3657512"/>
                <a:ext cx="383245"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3" name="Group 3496"/>
            <p:cNvGrpSpPr>
              <a:grpSpLocks/>
            </p:cNvGrpSpPr>
            <p:nvPr/>
          </p:nvGrpSpPr>
          <p:grpSpPr bwMode="auto">
            <a:xfrm>
              <a:off x="6982697" y="4003957"/>
              <a:ext cx="328224" cy="228599"/>
              <a:chOff x="5029200" y="3325090"/>
              <a:chExt cx="685800" cy="408710"/>
            </a:xfrm>
          </p:grpSpPr>
          <p:cxnSp>
            <p:nvCxnSpPr>
              <p:cNvPr id="910" name="Straight Connector 909"/>
              <p:cNvCxnSpPr/>
              <p:nvPr/>
            </p:nvCxnSpPr>
            <p:spPr>
              <a:xfrm>
                <a:off x="5025541" y="3578704"/>
                <a:ext cx="226665" cy="152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rot="16200000" flipH="1">
                <a:off x="5033282" y="3465375"/>
                <a:ext cx="305638" cy="22666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rot="16200000" flipH="1">
                <a:off x="5081232" y="3476098"/>
                <a:ext cx="379732" cy="755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rot="5400000">
                <a:off x="5137898" y="3541660"/>
                <a:ext cx="3797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rot="5400000">
                <a:off x="5255223" y="3498429"/>
                <a:ext cx="305638" cy="16055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rot="10800000" flipV="1">
                <a:off x="5327761" y="3504610"/>
                <a:ext cx="311667" cy="22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rot="10800000" flipV="1">
                <a:off x="5327761" y="3657431"/>
                <a:ext cx="387222" cy="74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4" name="Group 3497"/>
            <p:cNvGrpSpPr>
              <a:grpSpLocks/>
            </p:cNvGrpSpPr>
            <p:nvPr/>
          </p:nvGrpSpPr>
          <p:grpSpPr bwMode="auto">
            <a:xfrm>
              <a:off x="6934193" y="4031675"/>
              <a:ext cx="187034" cy="554180"/>
              <a:chOff x="5029200" y="3325090"/>
              <a:chExt cx="685800" cy="408710"/>
            </a:xfrm>
          </p:grpSpPr>
          <p:cxnSp>
            <p:nvCxnSpPr>
              <p:cNvPr id="903" name="Straight Connector 902"/>
              <p:cNvCxnSpPr/>
              <p:nvPr/>
            </p:nvCxnSpPr>
            <p:spPr>
              <a:xfrm>
                <a:off x="5034890" y="3581184"/>
                <a:ext cx="232035"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rot="16200000" flipH="1">
                <a:off x="5047811" y="3465166"/>
                <a:ext cx="305637" cy="2320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rot="16200000" flipH="1">
                <a:off x="5085151" y="3473844"/>
                <a:ext cx="380137" cy="828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5400000">
                <a:off x="5143153" y="3543934"/>
                <a:ext cx="38013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rot="5400000">
                <a:off x="5254987" y="3506598"/>
                <a:ext cx="305637" cy="1491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rot="10800000" flipV="1">
                <a:off x="5333220" y="3504774"/>
                <a:ext cx="298331" cy="2292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rot="10800000" flipV="1">
                <a:off x="5333220" y="3657593"/>
                <a:ext cx="38120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5" name="Group 3498"/>
            <p:cNvGrpSpPr>
              <a:grpSpLocks/>
            </p:cNvGrpSpPr>
            <p:nvPr/>
          </p:nvGrpSpPr>
          <p:grpSpPr bwMode="auto">
            <a:xfrm>
              <a:off x="6795677" y="4572000"/>
              <a:ext cx="304803" cy="304800"/>
              <a:chOff x="5029200" y="3325090"/>
              <a:chExt cx="685800" cy="408710"/>
            </a:xfrm>
          </p:grpSpPr>
          <p:cxnSp>
            <p:nvCxnSpPr>
              <p:cNvPr id="896" name="Straight Connector 895"/>
              <p:cNvCxnSpPr/>
              <p:nvPr/>
            </p:nvCxnSpPr>
            <p:spPr>
              <a:xfrm>
                <a:off x="5029078" y="3580210"/>
                <a:ext cx="223742"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rot="16200000" flipH="1">
                <a:off x="5040712" y="3470075"/>
                <a:ext cx="302162" cy="2237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rot="16200000" flipH="1">
                <a:off x="5083878" y="3475278"/>
                <a:ext cx="378571" cy="813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rot="5400000">
                <a:off x="5144899" y="3543743"/>
                <a:ext cx="3785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rot="5400000">
                <a:off x="5259374" y="3505673"/>
                <a:ext cx="302162" cy="15254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rot="10800000" flipV="1">
                <a:off x="5334181" y="3507275"/>
                <a:ext cx="305103" cy="2257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rot="10800000" flipV="1">
                <a:off x="5334181" y="3656619"/>
                <a:ext cx="37629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76" name="Group 3499"/>
            <p:cNvGrpSpPr>
              <a:grpSpLocks/>
            </p:cNvGrpSpPr>
            <p:nvPr/>
          </p:nvGrpSpPr>
          <p:grpSpPr bwMode="auto">
            <a:xfrm>
              <a:off x="6781822" y="4648200"/>
              <a:ext cx="304803" cy="304800"/>
              <a:chOff x="5029200" y="3325090"/>
              <a:chExt cx="685800" cy="408710"/>
            </a:xfrm>
          </p:grpSpPr>
          <p:cxnSp>
            <p:nvCxnSpPr>
              <p:cNvPr id="889" name="Straight Connector 888"/>
              <p:cNvCxnSpPr/>
              <p:nvPr/>
            </p:nvCxnSpPr>
            <p:spPr>
              <a:xfrm>
                <a:off x="5029738" y="3582227"/>
                <a:ext cx="223742"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rot="16200000" flipH="1">
                <a:off x="5039641" y="3470355"/>
                <a:ext cx="305636" cy="2237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16200000" flipH="1">
                <a:off x="5082801" y="3475558"/>
                <a:ext cx="382045" cy="813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5400000">
                <a:off x="5143821"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rot="5400000">
                <a:off x="5258297" y="3505949"/>
                <a:ext cx="305636" cy="1525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rot="10800000" flipV="1">
                <a:off x="5334841" y="3505818"/>
                <a:ext cx="305103"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rot="10800000" flipV="1">
                <a:off x="5334841" y="3658636"/>
                <a:ext cx="376296"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88" name="Group 993"/>
          <p:cNvGrpSpPr>
            <a:grpSpLocks/>
          </p:cNvGrpSpPr>
          <p:nvPr/>
        </p:nvGrpSpPr>
        <p:grpSpPr bwMode="auto">
          <a:xfrm flipH="1">
            <a:off x="3270250" y="2895600"/>
            <a:ext cx="762000" cy="2971800"/>
            <a:chOff x="6262255" y="3498275"/>
            <a:chExt cx="1048658" cy="2362198"/>
          </a:xfrm>
        </p:grpSpPr>
        <p:sp>
          <p:nvSpPr>
            <p:cNvPr id="995" name="Freeform 994"/>
            <p:cNvSpPr/>
            <p:nvPr/>
          </p:nvSpPr>
          <p:spPr>
            <a:xfrm>
              <a:off x="6520050" y="3712791"/>
              <a:ext cx="297120" cy="2147682"/>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996" name="Freeform 995"/>
            <p:cNvSpPr/>
            <p:nvPr/>
          </p:nvSpPr>
          <p:spPr>
            <a:xfrm>
              <a:off x="6635839" y="4211225"/>
              <a:ext cx="500298" cy="1178575"/>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440" name="Group 3608"/>
            <p:cNvGrpSpPr>
              <a:grpSpLocks/>
            </p:cNvGrpSpPr>
            <p:nvPr/>
          </p:nvGrpSpPr>
          <p:grpSpPr bwMode="auto">
            <a:xfrm>
              <a:off x="6324600" y="5098470"/>
              <a:ext cx="609600" cy="304800"/>
              <a:chOff x="5029200" y="3325090"/>
              <a:chExt cx="685800" cy="408710"/>
            </a:xfrm>
          </p:grpSpPr>
          <p:cxnSp>
            <p:nvCxnSpPr>
              <p:cNvPr id="1110" name="Straight Connector 1109"/>
              <p:cNvCxnSpPr/>
              <p:nvPr/>
            </p:nvCxnSpPr>
            <p:spPr>
              <a:xfrm>
                <a:off x="5030338" y="3582067"/>
                <a:ext cx="228575"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p:nvCxnSpPr>
            <p:spPr>
              <a:xfrm rot="16200000" flipH="1">
                <a:off x="5041498" y="3467780"/>
                <a:ext cx="304568"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p:nvCxnSpPr>
            <p:spPr>
              <a:xfrm rot="16200000" flipH="1">
                <a:off x="5086146" y="3477983"/>
                <a:ext cx="382402"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p:nvCxnSpPr>
            <p:spPr>
              <a:xfrm rot="5400000">
                <a:off x="5143904" y="3543151"/>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rot="5400000">
                <a:off x="5259011" y="3505875"/>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p:cNvCxnSpPr/>
              <p:nvPr/>
            </p:nvCxnSpPr>
            <p:spPr>
              <a:xfrm rot="10800000" flipV="1">
                <a:off x="5335104" y="3505926"/>
                <a:ext cx="304766"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rot="10800000" flipV="1">
                <a:off x="5335104" y="3658210"/>
                <a:ext cx="380958" cy="761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1" name="Group 3609"/>
            <p:cNvGrpSpPr>
              <a:grpSpLocks/>
            </p:cNvGrpSpPr>
            <p:nvPr/>
          </p:nvGrpSpPr>
          <p:grpSpPr bwMode="auto">
            <a:xfrm>
              <a:off x="6393875" y="5105400"/>
              <a:ext cx="609600" cy="304800"/>
              <a:chOff x="5029200" y="3325090"/>
              <a:chExt cx="685800" cy="408710"/>
            </a:xfrm>
          </p:grpSpPr>
          <p:cxnSp>
            <p:nvCxnSpPr>
              <p:cNvPr id="1103" name="Straight Connector 1102"/>
              <p:cNvCxnSpPr/>
              <p:nvPr/>
            </p:nvCxnSpPr>
            <p:spPr>
              <a:xfrm>
                <a:off x="5028596" y="3581235"/>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p:cNvCxnSpPr/>
              <p:nvPr/>
            </p:nvCxnSpPr>
            <p:spPr>
              <a:xfrm rot="16200000" flipH="1">
                <a:off x="5039754" y="3466947"/>
                <a:ext cx="304568"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p:cNvCxnSpPr/>
              <p:nvPr/>
            </p:nvCxnSpPr>
            <p:spPr>
              <a:xfrm rot="16200000" flipH="1">
                <a:off x="5085248" y="3477994"/>
                <a:ext cx="380710"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p:cNvCxnSpPr/>
              <p:nvPr/>
            </p:nvCxnSpPr>
            <p:spPr>
              <a:xfrm rot="5400000">
                <a:off x="5143007" y="3543164"/>
                <a:ext cx="380710"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p:cNvCxnSpPr/>
              <p:nvPr/>
            </p:nvCxnSpPr>
            <p:spPr>
              <a:xfrm rot="5400000">
                <a:off x="5257269" y="3505043"/>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p:nvCxnSpPr>
            <p:spPr>
              <a:xfrm rot="10800000" flipV="1">
                <a:off x="5333362" y="3505092"/>
                <a:ext cx="304766" cy="2284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p:nvCxnSpPr>
            <p:spPr>
              <a:xfrm rot="10800000" flipV="1">
                <a:off x="5333362" y="3657376"/>
                <a:ext cx="380957"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2" name="Group 3610"/>
            <p:cNvGrpSpPr>
              <a:grpSpLocks/>
            </p:cNvGrpSpPr>
            <p:nvPr/>
          </p:nvGrpSpPr>
          <p:grpSpPr bwMode="auto">
            <a:xfrm>
              <a:off x="6276110" y="4648200"/>
              <a:ext cx="609600" cy="304800"/>
              <a:chOff x="5029200" y="3325090"/>
              <a:chExt cx="685800" cy="408710"/>
            </a:xfrm>
          </p:grpSpPr>
          <p:cxnSp>
            <p:nvCxnSpPr>
              <p:cNvPr id="1096" name="Straight Connector 1095"/>
              <p:cNvCxnSpPr/>
              <p:nvPr/>
            </p:nvCxnSpPr>
            <p:spPr>
              <a:xfrm>
                <a:off x="5028361" y="3581782"/>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p:nvPr/>
            </p:nvCxnSpPr>
            <p:spPr>
              <a:xfrm rot="16200000" flipH="1">
                <a:off x="5039519" y="3467494"/>
                <a:ext cx="304568"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p:cNvCxnSpPr/>
              <p:nvPr/>
            </p:nvCxnSpPr>
            <p:spPr>
              <a:xfrm rot="16200000" flipH="1">
                <a:off x="5084168" y="3477696"/>
                <a:ext cx="382402"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p:cNvCxnSpPr/>
              <p:nvPr/>
            </p:nvCxnSpPr>
            <p:spPr>
              <a:xfrm rot="5400000">
                <a:off x="5141927" y="3542865"/>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rot="5400000">
                <a:off x="5257034" y="3505590"/>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p:nvCxnSpPr>
            <p:spPr>
              <a:xfrm rot="10800000" flipV="1">
                <a:off x="5333127" y="3505639"/>
                <a:ext cx="304766" cy="2284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p:nvCxnSpPr>
            <p:spPr>
              <a:xfrm rot="10800000" flipV="1">
                <a:off x="5333127" y="3657923"/>
                <a:ext cx="380957"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3" name="Group 3611"/>
            <p:cNvGrpSpPr>
              <a:grpSpLocks/>
            </p:cNvGrpSpPr>
            <p:nvPr/>
          </p:nvGrpSpPr>
          <p:grpSpPr bwMode="auto">
            <a:xfrm rot="-1164026">
              <a:off x="6262249" y="4648200"/>
              <a:ext cx="609600" cy="304800"/>
              <a:chOff x="5029200" y="3325090"/>
              <a:chExt cx="685800" cy="408710"/>
            </a:xfrm>
          </p:grpSpPr>
          <p:cxnSp>
            <p:nvCxnSpPr>
              <p:cNvPr id="1089" name="Straight Connector 1088"/>
              <p:cNvCxnSpPr/>
              <p:nvPr/>
            </p:nvCxnSpPr>
            <p:spPr>
              <a:xfrm>
                <a:off x="5039424" y="3579622"/>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rot="16200000" flipH="1">
                <a:off x="5054902" y="3465848"/>
                <a:ext cx="306260"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rot="16200000" flipH="1">
                <a:off x="5093329" y="3475787"/>
                <a:ext cx="385786"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p:cNvCxnSpPr/>
              <p:nvPr/>
            </p:nvCxnSpPr>
            <p:spPr>
              <a:xfrm rot="5400000">
                <a:off x="5154880" y="3537083"/>
                <a:ext cx="38747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p:nvPr/>
            </p:nvCxnSpPr>
            <p:spPr>
              <a:xfrm rot="5400000">
                <a:off x="5269963" y="3498679"/>
                <a:ext cx="306260"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p:nvCxnSpPr>
            <p:spPr>
              <a:xfrm rot="10800000" flipV="1">
                <a:off x="5349007" y="3501168"/>
                <a:ext cx="304766"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p:nvCxnSpPr>
            <p:spPr>
              <a:xfrm rot="10800000" flipV="1">
                <a:off x="5348961" y="3658290"/>
                <a:ext cx="380958"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4" name="Group 3612"/>
            <p:cNvGrpSpPr>
              <a:grpSpLocks/>
            </p:cNvGrpSpPr>
            <p:nvPr/>
          </p:nvGrpSpPr>
          <p:grpSpPr bwMode="auto">
            <a:xfrm rot="-1164026">
              <a:off x="6291278" y="4131192"/>
              <a:ext cx="609600" cy="304800"/>
              <a:chOff x="5029200" y="3325090"/>
              <a:chExt cx="685800" cy="408710"/>
            </a:xfrm>
          </p:grpSpPr>
          <p:cxnSp>
            <p:nvCxnSpPr>
              <p:cNvPr id="1082" name="Straight Connector 1081"/>
              <p:cNvCxnSpPr/>
              <p:nvPr/>
            </p:nvCxnSpPr>
            <p:spPr>
              <a:xfrm>
                <a:off x="5031624" y="3580663"/>
                <a:ext cx="228574" cy="1472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rot="16200000" flipH="1">
                <a:off x="5043997" y="3466981"/>
                <a:ext cx="304568"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rot="16200000" flipH="1">
                <a:off x="5086434" y="3477482"/>
                <a:ext cx="380709"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rot="5400000">
                <a:off x="5154940" y="3538541"/>
                <a:ext cx="3739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rot="5400000">
                <a:off x="5264701" y="3497182"/>
                <a:ext cx="301184"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rot="10800000" flipV="1">
                <a:off x="5335753" y="3504373"/>
                <a:ext cx="304766" cy="21996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rot="10800000" flipV="1">
                <a:off x="5338973" y="3653420"/>
                <a:ext cx="380958" cy="710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5" name="Group 3613"/>
            <p:cNvGrpSpPr>
              <a:grpSpLocks/>
            </p:cNvGrpSpPr>
            <p:nvPr/>
          </p:nvGrpSpPr>
          <p:grpSpPr bwMode="auto">
            <a:xfrm>
              <a:off x="6292603" y="4174608"/>
              <a:ext cx="609600" cy="304800"/>
              <a:chOff x="5029200" y="3325090"/>
              <a:chExt cx="685800" cy="408710"/>
            </a:xfrm>
          </p:grpSpPr>
          <p:cxnSp>
            <p:nvCxnSpPr>
              <p:cNvPr id="1075" name="Straight Connector 1074"/>
              <p:cNvCxnSpPr/>
              <p:nvPr/>
            </p:nvCxnSpPr>
            <p:spPr>
              <a:xfrm>
                <a:off x="5029468" y="3582311"/>
                <a:ext cx="228574"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6" name="Straight Connector 1075"/>
              <p:cNvCxnSpPr/>
              <p:nvPr/>
            </p:nvCxnSpPr>
            <p:spPr>
              <a:xfrm rot="16200000" flipH="1">
                <a:off x="5040626" y="3468024"/>
                <a:ext cx="304568"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rot="16200000" flipH="1">
                <a:off x="5085275" y="3478226"/>
                <a:ext cx="382402"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rot="5400000">
                <a:off x="5143034" y="3543395"/>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rot="5400000">
                <a:off x="5258141" y="3506119"/>
                <a:ext cx="304568"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p:cNvCxnSpPr/>
              <p:nvPr/>
            </p:nvCxnSpPr>
            <p:spPr>
              <a:xfrm rot="10800000" flipV="1">
                <a:off x="5334234" y="3506170"/>
                <a:ext cx="304766"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p:cNvCxnSpPr/>
              <p:nvPr/>
            </p:nvCxnSpPr>
            <p:spPr>
              <a:xfrm rot="10800000" flipV="1">
                <a:off x="5334234" y="3658454"/>
                <a:ext cx="380957" cy="761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6" name="Group 3614"/>
            <p:cNvGrpSpPr>
              <a:grpSpLocks/>
            </p:cNvGrpSpPr>
            <p:nvPr/>
          </p:nvGrpSpPr>
          <p:grpSpPr bwMode="auto">
            <a:xfrm>
              <a:off x="6400793" y="3962400"/>
              <a:ext cx="533399" cy="152400"/>
              <a:chOff x="5029200" y="3325090"/>
              <a:chExt cx="685800" cy="408710"/>
            </a:xfrm>
          </p:grpSpPr>
          <p:cxnSp>
            <p:nvCxnSpPr>
              <p:cNvPr id="1068" name="Straight Connector 1067"/>
              <p:cNvCxnSpPr/>
              <p:nvPr/>
            </p:nvCxnSpPr>
            <p:spPr>
              <a:xfrm>
                <a:off x="5028041" y="3582920"/>
                <a:ext cx="230330" cy="15228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p:cNvCxnSpPr/>
              <p:nvPr/>
            </p:nvCxnSpPr>
            <p:spPr>
              <a:xfrm rot="16200000" flipH="1">
                <a:off x="5038675" y="3467756"/>
                <a:ext cx="304568" cy="2303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p:nvPr/>
            </p:nvCxnSpPr>
            <p:spPr>
              <a:xfrm rot="16200000" flipH="1">
                <a:off x="5082619" y="3479009"/>
                <a:ext cx="382403" cy="758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p:cNvCxnSpPr/>
              <p:nvPr/>
            </p:nvCxnSpPr>
            <p:spPr>
              <a:xfrm rot="5400000">
                <a:off x="5143012" y="3544003"/>
                <a:ext cx="38240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rot="5400000">
                <a:off x="5257770" y="3507080"/>
                <a:ext cx="304568" cy="1516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p:cNvCxnSpPr/>
              <p:nvPr/>
            </p:nvCxnSpPr>
            <p:spPr>
              <a:xfrm rot="10800000" flipV="1">
                <a:off x="5334213" y="3505087"/>
                <a:ext cx="306170" cy="2301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p:cNvCxnSpPr/>
              <p:nvPr/>
            </p:nvCxnSpPr>
            <p:spPr>
              <a:xfrm rot="10800000" flipV="1">
                <a:off x="5334213" y="3657370"/>
                <a:ext cx="382012" cy="77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7" name="Group 3615"/>
            <p:cNvGrpSpPr>
              <a:grpSpLocks/>
            </p:cNvGrpSpPr>
            <p:nvPr/>
          </p:nvGrpSpPr>
          <p:grpSpPr bwMode="auto">
            <a:xfrm>
              <a:off x="6495143" y="3733792"/>
              <a:ext cx="404424" cy="168791"/>
              <a:chOff x="5029200" y="3325090"/>
              <a:chExt cx="685800" cy="408710"/>
            </a:xfrm>
          </p:grpSpPr>
          <p:cxnSp>
            <p:nvCxnSpPr>
              <p:cNvPr id="1061" name="Straight Connector 1060"/>
              <p:cNvCxnSpPr/>
              <p:nvPr/>
            </p:nvCxnSpPr>
            <p:spPr>
              <a:xfrm>
                <a:off x="5030684" y="3579784"/>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rot="16200000" flipH="1">
                <a:off x="5042446" y="3466465"/>
                <a:ext cx="302490"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p:nvPr/>
            </p:nvCxnSpPr>
            <p:spPr>
              <a:xfrm rot="16200000" flipH="1">
                <a:off x="5087609" y="3476720"/>
                <a:ext cx="378877"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rot="5400000">
                <a:off x="5145031" y="3543118"/>
                <a:ext cx="37887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rot="5400000">
                <a:off x="5259172" y="3505365"/>
                <a:ext cx="302490"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rot="10800000" flipV="1">
                <a:off x="5334470" y="3506453"/>
                <a:ext cx="303785" cy="226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p:cNvCxnSpPr/>
              <p:nvPr/>
            </p:nvCxnSpPr>
            <p:spPr>
              <a:xfrm rot="10800000" flipV="1">
                <a:off x="5334470" y="3656171"/>
                <a:ext cx="381585" cy="7638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8" name="Group 3616"/>
            <p:cNvGrpSpPr>
              <a:grpSpLocks/>
            </p:cNvGrpSpPr>
            <p:nvPr/>
          </p:nvGrpSpPr>
          <p:grpSpPr bwMode="auto">
            <a:xfrm>
              <a:off x="6477001" y="3793600"/>
              <a:ext cx="404424" cy="168791"/>
              <a:chOff x="5029200" y="3325090"/>
              <a:chExt cx="685800" cy="408710"/>
            </a:xfrm>
          </p:grpSpPr>
          <p:cxnSp>
            <p:nvCxnSpPr>
              <p:cNvPr id="1054" name="Straight Connector 1053"/>
              <p:cNvCxnSpPr/>
              <p:nvPr/>
            </p:nvCxnSpPr>
            <p:spPr>
              <a:xfrm>
                <a:off x="5028106" y="3581627"/>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rot="16200000" flipH="1">
                <a:off x="5038337" y="3466781"/>
                <a:ext cx="305546"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rot="16200000" flipH="1">
                <a:off x="5083499" y="3477036"/>
                <a:ext cx="381934"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rot="5400000">
                <a:off x="5140926" y="3543436"/>
                <a:ext cx="3819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rot="5400000">
                <a:off x="5255062" y="3505681"/>
                <a:ext cx="305546"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rot="10800000" flipV="1">
                <a:off x="5331891" y="3505242"/>
                <a:ext cx="303785" cy="2291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rot="10800000" flipV="1">
                <a:off x="5331891" y="3658015"/>
                <a:ext cx="381583" cy="7638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49" name="Group 3617"/>
            <p:cNvGrpSpPr>
              <a:grpSpLocks/>
            </p:cNvGrpSpPr>
            <p:nvPr/>
          </p:nvGrpSpPr>
          <p:grpSpPr bwMode="auto">
            <a:xfrm>
              <a:off x="6414656" y="3567537"/>
              <a:ext cx="404424" cy="168791"/>
              <a:chOff x="5029200" y="3325090"/>
              <a:chExt cx="685800" cy="408710"/>
            </a:xfrm>
          </p:grpSpPr>
          <p:cxnSp>
            <p:nvCxnSpPr>
              <p:cNvPr id="1047" name="Straight Connector 1046"/>
              <p:cNvCxnSpPr/>
              <p:nvPr/>
            </p:nvCxnSpPr>
            <p:spPr>
              <a:xfrm>
                <a:off x="5030096" y="3582089"/>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p:nvPr/>
            </p:nvCxnSpPr>
            <p:spPr>
              <a:xfrm rot="16200000" flipH="1">
                <a:off x="5040328" y="3467243"/>
                <a:ext cx="305546"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rot="16200000" flipH="1">
                <a:off x="5085492" y="3477498"/>
                <a:ext cx="381932"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rot="5400000">
                <a:off x="5142915" y="3543896"/>
                <a:ext cx="38193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rot="5400000">
                <a:off x="5257053" y="3506143"/>
                <a:ext cx="305546"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rot="10800000" flipV="1">
                <a:off x="5333882" y="3505702"/>
                <a:ext cx="303785" cy="2291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rot="10800000" flipV="1">
                <a:off x="5333882" y="3658475"/>
                <a:ext cx="381583" cy="7638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50" name="Group 3618"/>
            <p:cNvGrpSpPr>
              <a:grpSpLocks/>
            </p:cNvGrpSpPr>
            <p:nvPr/>
          </p:nvGrpSpPr>
          <p:grpSpPr bwMode="auto">
            <a:xfrm>
              <a:off x="6439723" y="3498267"/>
              <a:ext cx="404424" cy="168791"/>
              <a:chOff x="5029200" y="3325090"/>
              <a:chExt cx="685800" cy="408710"/>
            </a:xfrm>
          </p:grpSpPr>
          <p:cxnSp>
            <p:nvCxnSpPr>
              <p:cNvPr id="1040" name="Straight Connector 1039"/>
              <p:cNvCxnSpPr/>
              <p:nvPr/>
            </p:nvCxnSpPr>
            <p:spPr>
              <a:xfrm>
                <a:off x="5028339" y="3581768"/>
                <a:ext cx="229691" cy="1527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rot="16200000" flipH="1">
                <a:off x="5038573" y="3466921"/>
                <a:ext cx="305546"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rot="16200000" flipH="1">
                <a:off x="5083735" y="3477176"/>
                <a:ext cx="381934"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rot="5400000">
                <a:off x="5141160" y="3543576"/>
                <a:ext cx="3819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rot="5400000">
                <a:off x="5255298" y="3505821"/>
                <a:ext cx="305546"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rot="10800000" flipV="1">
                <a:off x="5332124" y="3505382"/>
                <a:ext cx="303785" cy="2291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p:cNvCxnSpPr/>
              <p:nvPr/>
            </p:nvCxnSpPr>
            <p:spPr>
              <a:xfrm rot="10800000" flipV="1">
                <a:off x="5332124" y="3658155"/>
                <a:ext cx="381585" cy="7638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51" name="Group 3619"/>
            <p:cNvGrpSpPr>
              <a:grpSpLocks/>
            </p:cNvGrpSpPr>
            <p:nvPr/>
          </p:nvGrpSpPr>
          <p:grpSpPr bwMode="auto">
            <a:xfrm>
              <a:off x="6982697" y="4003957"/>
              <a:ext cx="328224" cy="228599"/>
              <a:chOff x="5029200" y="3325090"/>
              <a:chExt cx="685800" cy="408710"/>
            </a:xfrm>
          </p:grpSpPr>
          <p:cxnSp>
            <p:nvCxnSpPr>
              <p:cNvPr id="1033" name="Straight Connector 1032"/>
              <p:cNvCxnSpPr/>
              <p:nvPr/>
            </p:nvCxnSpPr>
            <p:spPr>
              <a:xfrm>
                <a:off x="5030267" y="3582859"/>
                <a:ext cx="228239" cy="1511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rot="16200000" flipH="1">
                <a:off x="5042312" y="3467611"/>
                <a:ext cx="304567" cy="2282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rot="16200000" flipH="1">
                <a:off x="5083846" y="3477505"/>
                <a:ext cx="381273" cy="7760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rot="5400000">
                <a:off x="5145470" y="3543379"/>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rot="5400000">
                <a:off x="5259141" y="3506411"/>
                <a:ext cx="304567" cy="1506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rot="10800000" flipV="1">
                <a:off x="5336105" y="3506153"/>
                <a:ext cx="301275" cy="227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rot="10800000" flipV="1">
                <a:off x="5336105" y="3657309"/>
                <a:ext cx="378878" cy="767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52" name="Group 3620"/>
            <p:cNvGrpSpPr>
              <a:grpSpLocks/>
            </p:cNvGrpSpPr>
            <p:nvPr/>
          </p:nvGrpSpPr>
          <p:grpSpPr bwMode="auto">
            <a:xfrm>
              <a:off x="6934193" y="4031675"/>
              <a:ext cx="187034" cy="554180"/>
              <a:chOff x="5029200" y="3325090"/>
              <a:chExt cx="685800" cy="408710"/>
            </a:xfrm>
          </p:grpSpPr>
          <p:cxnSp>
            <p:nvCxnSpPr>
              <p:cNvPr id="1026" name="Straight Connector 1025"/>
              <p:cNvCxnSpPr/>
              <p:nvPr/>
            </p:nvCxnSpPr>
            <p:spPr>
              <a:xfrm>
                <a:off x="5032687" y="3581282"/>
                <a:ext cx="224299" cy="1526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rot="16200000" flipH="1">
                <a:off x="5040743" y="3469598"/>
                <a:ext cx="304314" cy="224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rot="16200000" flipH="1">
                <a:off x="5086699" y="3479626"/>
                <a:ext cx="380625" cy="72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rot="5400000">
                <a:off x="5146783" y="3543592"/>
                <a:ext cx="3806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rot="5400000">
                <a:off x="5261036" y="3505647"/>
                <a:ext cx="304314" cy="1522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rot="10800000" flipV="1">
                <a:off x="5337093" y="3504971"/>
                <a:ext cx="304406" cy="22893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rot="10800000" flipV="1">
                <a:off x="5337093" y="3657593"/>
                <a:ext cx="376499" cy="763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53" name="Group 3621"/>
            <p:cNvGrpSpPr>
              <a:grpSpLocks/>
            </p:cNvGrpSpPr>
            <p:nvPr/>
          </p:nvGrpSpPr>
          <p:grpSpPr bwMode="auto">
            <a:xfrm>
              <a:off x="6795677" y="4572000"/>
              <a:ext cx="304803" cy="304800"/>
              <a:chOff x="5029200" y="3325090"/>
              <a:chExt cx="685800" cy="408710"/>
            </a:xfrm>
          </p:grpSpPr>
          <p:cxnSp>
            <p:nvCxnSpPr>
              <p:cNvPr id="1019" name="Straight Connector 1018"/>
              <p:cNvCxnSpPr/>
              <p:nvPr/>
            </p:nvCxnSpPr>
            <p:spPr>
              <a:xfrm>
                <a:off x="5028404" y="3580745"/>
                <a:ext cx="231029"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rot="16200000" flipH="1">
                <a:off x="5040790" y="3465230"/>
                <a:ext cx="304568" cy="2310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rot="16200000" flipH="1">
                <a:off x="5083828" y="3476277"/>
                <a:ext cx="380709"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p:cNvCxnSpPr/>
              <p:nvPr/>
            </p:nvCxnSpPr>
            <p:spPr>
              <a:xfrm rot="5400000">
                <a:off x="5142814" y="3542674"/>
                <a:ext cx="38070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rot="5400000">
                <a:off x="5257074" y="3504554"/>
                <a:ext cx="304568" cy="15238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rot="10800000" flipV="1">
                <a:off x="5333167" y="3504603"/>
                <a:ext cx="304763" cy="228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rot="10800000" flipV="1">
                <a:off x="5333167" y="3656887"/>
                <a:ext cx="383412" cy="761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54" name="Group 3622"/>
            <p:cNvGrpSpPr>
              <a:grpSpLocks/>
            </p:cNvGrpSpPr>
            <p:nvPr/>
          </p:nvGrpSpPr>
          <p:grpSpPr bwMode="auto">
            <a:xfrm>
              <a:off x="6781822" y="4648200"/>
              <a:ext cx="304803" cy="304800"/>
              <a:chOff x="5029200" y="3325090"/>
              <a:chExt cx="685800" cy="408710"/>
            </a:xfrm>
          </p:grpSpPr>
          <p:cxnSp>
            <p:nvCxnSpPr>
              <p:cNvPr id="1012" name="Straight Connector 1011"/>
              <p:cNvCxnSpPr/>
              <p:nvPr/>
            </p:nvCxnSpPr>
            <p:spPr>
              <a:xfrm>
                <a:off x="5030082" y="3581782"/>
                <a:ext cx="226115" cy="1522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rot="16200000" flipH="1">
                <a:off x="5040010" y="3468724"/>
                <a:ext cx="304568" cy="22611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rot="16200000" flipH="1">
                <a:off x="5084660" y="3476468"/>
                <a:ext cx="382402"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a:off x="5143646" y="3542865"/>
                <a:ext cx="38240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rot="5400000">
                <a:off x="5258752" y="3505592"/>
                <a:ext cx="304568" cy="15238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10800000" flipV="1">
                <a:off x="5334846" y="3505639"/>
                <a:ext cx="304763" cy="2284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rot="10800000" flipV="1">
                <a:off x="5334846" y="3657923"/>
                <a:ext cx="378495" cy="76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1" name="Group 1116"/>
          <p:cNvGrpSpPr>
            <a:grpSpLocks/>
          </p:cNvGrpSpPr>
          <p:nvPr/>
        </p:nvGrpSpPr>
        <p:grpSpPr bwMode="auto">
          <a:xfrm>
            <a:off x="5022850" y="3124200"/>
            <a:ext cx="762000" cy="2743200"/>
            <a:chOff x="6262255" y="3498275"/>
            <a:chExt cx="1048658" cy="2362198"/>
          </a:xfrm>
        </p:grpSpPr>
        <p:sp>
          <p:nvSpPr>
            <p:cNvPr id="1118" name="Freeform 1117"/>
            <p:cNvSpPr/>
            <p:nvPr/>
          </p:nvSpPr>
          <p:spPr>
            <a:xfrm>
              <a:off x="6520050" y="3712896"/>
              <a:ext cx="297120" cy="2147577"/>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119" name="Freeform 1118"/>
            <p:cNvSpPr/>
            <p:nvPr/>
          </p:nvSpPr>
          <p:spPr>
            <a:xfrm>
              <a:off x="6635840" y="4211856"/>
              <a:ext cx="500297" cy="117699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318" name="Group 3731"/>
            <p:cNvGrpSpPr>
              <a:grpSpLocks/>
            </p:cNvGrpSpPr>
            <p:nvPr/>
          </p:nvGrpSpPr>
          <p:grpSpPr bwMode="auto">
            <a:xfrm>
              <a:off x="6324600" y="5098470"/>
              <a:ext cx="609600" cy="304800"/>
              <a:chOff x="5029200" y="3325090"/>
              <a:chExt cx="685800" cy="408710"/>
            </a:xfrm>
          </p:grpSpPr>
          <p:cxnSp>
            <p:nvCxnSpPr>
              <p:cNvPr id="1233" name="Straight Connector 1232"/>
              <p:cNvCxnSpPr/>
              <p:nvPr/>
            </p:nvCxnSpPr>
            <p:spPr>
              <a:xfrm>
                <a:off x="5030338" y="3582489"/>
                <a:ext cx="228574"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p:cNvCxnSpPr/>
              <p:nvPr/>
            </p:nvCxnSpPr>
            <p:spPr>
              <a:xfrm rot="16200000" flipH="1">
                <a:off x="5041638" y="3468202"/>
                <a:ext cx="304285"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5" name="Straight Connector 1234"/>
              <p:cNvCxnSpPr/>
              <p:nvPr/>
            </p:nvCxnSpPr>
            <p:spPr>
              <a:xfrm rot="16200000" flipH="1">
                <a:off x="5086710" y="3478403"/>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rot="5400000">
                <a:off x="5144468" y="3543995"/>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p:nvCxnSpPr>
            <p:spPr>
              <a:xfrm rot="5400000">
                <a:off x="5259153" y="3506297"/>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p:cNvCxnSpPr/>
              <p:nvPr/>
            </p:nvCxnSpPr>
            <p:spPr>
              <a:xfrm rot="10800000" flipV="1">
                <a:off x="5335104" y="3505502"/>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p:nvCxnSpPr>
            <p:spPr>
              <a:xfrm rot="10800000" flipV="1">
                <a:off x="5335104" y="3657644"/>
                <a:ext cx="380957"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19" name="Group 3732"/>
            <p:cNvGrpSpPr>
              <a:grpSpLocks/>
            </p:cNvGrpSpPr>
            <p:nvPr/>
          </p:nvGrpSpPr>
          <p:grpSpPr bwMode="auto">
            <a:xfrm>
              <a:off x="6393875" y="5105400"/>
              <a:ext cx="609600" cy="304800"/>
              <a:chOff x="5029200" y="3325090"/>
              <a:chExt cx="685800" cy="408710"/>
            </a:xfrm>
          </p:grpSpPr>
          <p:cxnSp>
            <p:nvCxnSpPr>
              <p:cNvPr id="1226" name="Straight Connector 1225"/>
              <p:cNvCxnSpPr/>
              <p:nvPr/>
            </p:nvCxnSpPr>
            <p:spPr>
              <a:xfrm>
                <a:off x="5028595" y="3582362"/>
                <a:ext cx="228575" cy="1521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7" name="Straight Connector 1226"/>
              <p:cNvCxnSpPr/>
              <p:nvPr/>
            </p:nvCxnSpPr>
            <p:spPr>
              <a:xfrm rot="16200000" flipH="1">
                <a:off x="5039895" y="3468076"/>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8" name="Straight Connector 1227"/>
              <p:cNvCxnSpPr/>
              <p:nvPr/>
            </p:nvCxnSpPr>
            <p:spPr>
              <a:xfrm rot="16200000" flipH="1">
                <a:off x="5084967" y="3478278"/>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p:cNvCxnSpPr/>
              <p:nvPr/>
            </p:nvCxnSpPr>
            <p:spPr>
              <a:xfrm rot="5400000">
                <a:off x="5142724" y="3543869"/>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p:cNvCxnSpPr/>
              <p:nvPr/>
            </p:nvCxnSpPr>
            <p:spPr>
              <a:xfrm rot="5400000">
                <a:off x="5257410" y="3506172"/>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1" name="Straight Connector 1230"/>
              <p:cNvCxnSpPr/>
              <p:nvPr/>
            </p:nvCxnSpPr>
            <p:spPr>
              <a:xfrm rot="10800000" flipV="1">
                <a:off x="5333361" y="3505375"/>
                <a:ext cx="304766" cy="229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p:cNvCxnSpPr/>
              <p:nvPr/>
            </p:nvCxnSpPr>
            <p:spPr>
              <a:xfrm rot="10800000" flipV="1">
                <a:off x="5333361" y="3657518"/>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0" name="Group 3733"/>
            <p:cNvGrpSpPr>
              <a:grpSpLocks/>
            </p:cNvGrpSpPr>
            <p:nvPr/>
          </p:nvGrpSpPr>
          <p:grpSpPr bwMode="auto">
            <a:xfrm>
              <a:off x="6276110" y="4648200"/>
              <a:ext cx="609600" cy="304800"/>
              <a:chOff x="5029200" y="3325090"/>
              <a:chExt cx="685800" cy="408710"/>
            </a:xfrm>
          </p:grpSpPr>
          <p:cxnSp>
            <p:nvCxnSpPr>
              <p:cNvPr id="1219" name="Straight Connector 1218"/>
              <p:cNvCxnSpPr/>
              <p:nvPr/>
            </p:nvCxnSpPr>
            <p:spPr>
              <a:xfrm>
                <a:off x="5028359" y="3581358"/>
                <a:ext cx="22857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0" name="Straight Connector 1219"/>
              <p:cNvCxnSpPr/>
              <p:nvPr/>
            </p:nvCxnSpPr>
            <p:spPr>
              <a:xfrm rot="16200000" flipH="1">
                <a:off x="5039659" y="3467070"/>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1" name="Straight Connector 1220"/>
              <p:cNvCxnSpPr/>
              <p:nvPr/>
            </p:nvCxnSpPr>
            <p:spPr>
              <a:xfrm rot="16200000" flipH="1">
                <a:off x="5084731" y="3477273"/>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2" name="Straight Connector 1221"/>
              <p:cNvCxnSpPr/>
              <p:nvPr/>
            </p:nvCxnSpPr>
            <p:spPr>
              <a:xfrm rot="5400000">
                <a:off x="5142489" y="3542863"/>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3" name="Straight Connector 1222"/>
              <p:cNvCxnSpPr/>
              <p:nvPr/>
            </p:nvCxnSpPr>
            <p:spPr>
              <a:xfrm rot="5400000">
                <a:off x="5257174" y="3505166"/>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4" name="Straight Connector 1223"/>
              <p:cNvCxnSpPr/>
              <p:nvPr/>
            </p:nvCxnSpPr>
            <p:spPr>
              <a:xfrm rot="10800000" flipV="1">
                <a:off x="5333125" y="3504370"/>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5" name="Straight Connector 1224"/>
              <p:cNvCxnSpPr/>
              <p:nvPr/>
            </p:nvCxnSpPr>
            <p:spPr>
              <a:xfrm rot="10800000" flipV="1">
                <a:off x="5333125" y="3656512"/>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1" name="Group 3734"/>
            <p:cNvGrpSpPr>
              <a:grpSpLocks/>
            </p:cNvGrpSpPr>
            <p:nvPr/>
          </p:nvGrpSpPr>
          <p:grpSpPr bwMode="auto">
            <a:xfrm rot="-1164026">
              <a:off x="6262248" y="4648200"/>
              <a:ext cx="609600" cy="304800"/>
              <a:chOff x="5029200" y="3325090"/>
              <a:chExt cx="685800" cy="408710"/>
            </a:xfrm>
          </p:grpSpPr>
          <p:cxnSp>
            <p:nvCxnSpPr>
              <p:cNvPr id="1212" name="Straight Connector 1211"/>
              <p:cNvCxnSpPr/>
              <p:nvPr/>
            </p:nvCxnSpPr>
            <p:spPr>
              <a:xfrm>
                <a:off x="5024366" y="3572445"/>
                <a:ext cx="228574" cy="1521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p:cNvCxnSpPr/>
              <p:nvPr/>
            </p:nvCxnSpPr>
            <p:spPr>
              <a:xfrm rot="16200000" flipH="1">
                <a:off x="5033746" y="3456269"/>
                <a:ext cx="304285"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4" name="Straight Connector 1213"/>
              <p:cNvCxnSpPr/>
              <p:nvPr/>
            </p:nvCxnSpPr>
            <p:spPr>
              <a:xfrm rot="16200000" flipH="1">
                <a:off x="5078356" y="3466833"/>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p:cNvCxnSpPr/>
              <p:nvPr/>
            </p:nvCxnSpPr>
            <p:spPr>
              <a:xfrm rot="5400000">
                <a:off x="5137208" y="3532048"/>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6" name="Straight Connector 1215"/>
              <p:cNvCxnSpPr/>
              <p:nvPr/>
            </p:nvCxnSpPr>
            <p:spPr>
              <a:xfrm rot="5400000">
                <a:off x="5253313" y="3495675"/>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7" name="Straight Connector 1216"/>
              <p:cNvCxnSpPr/>
              <p:nvPr/>
            </p:nvCxnSpPr>
            <p:spPr>
              <a:xfrm rot="10800000" flipV="1">
                <a:off x="5334095" y="3500931"/>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8" name="Straight Connector 1217"/>
              <p:cNvCxnSpPr/>
              <p:nvPr/>
            </p:nvCxnSpPr>
            <p:spPr>
              <a:xfrm rot="10800000" flipV="1">
                <a:off x="5330214" y="3645261"/>
                <a:ext cx="380957"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2" name="Group 3735"/>
            <p:cNvGrpSpPr>
              <a:grpSpLocks/>
            </p:cNvGrpSpPr>
            <p:nvPr/>
          </p:nvGrpSpPr>
          <p:grpSpPr bwMode="auto">
            <a:xfrm rot="-1164026">
              <a:off x="6291277" y="4131192"/>
              <a:ext cx="609600" cy="304800"/>
              <a:chOff x="5029200" y="3325090"/>
              <a:chExt cx="685800" cy="408710"/>
            </a:xfrm>
          </p:grpSpPr>
          <p:cxnSp>
            <p:nvCxnSpPr>
              <p:cNvPr id="1205" name="Straight Connector 1204"/>
              <p:cNvCxnSpPr/>
              <p:nvPr/>
            </p:nvCxnSpPr>
            <p:spPr>
              <a:xfrm>
                <a:off x="5020399" y="3573742"/>
                <a:ext cx="228574"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6" name="Straight Connector 1205"/>
              <p:cNvCxnSpPr/>
              <p:nvPr/>
            </p:nvCxnSpPr>
            <p:spPr>
              <a:xfrm rot="16200000" flipH="1">
                <a:off x="5025827" y="3460413"/>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7" name="Straight Connector 1206"/>
              <p:cNvCxnSpPr/>
              <p:nvPr/>
            </p:nvCxnSpPr>
            <p:spPr>
              <a:xfrm rot="16200000" flipH="1">
                <a:off x="5074389" y="3468129"/>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p:cNvCxnSpPr/>
              <p:nvPr/>
            </p:nvCxnSpPr>
            <p:spPr>
              <a:xfrm rot="5400000">
                <a:off x="5131100" y="3535937"/>
                <a:ext cx="38310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p:cNvCxnSpPr/>
              <p:nvPr/>
            </p:nvCxnSpPr>
            <p:spPr>
              <a:xfrm rot="5400000">
                <a:off x="5251025" y="3502510"/>
                <a:ext cx="306119"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0" name="Straight Connector 1209"/>
              <p:cNvCxnSpPr/>
              <p:nvPr/>
            </p:nvCxnSpPr>
            <p:spPr>
              <a:xfrm rot="10800000" flipV="1">
                <a:off x="5325492" y="3501008"/>
                <a:ext cx="304766" cy="229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1" name="Straight Connector 1210"/>
              <p:cNvCxnSpPr/>
              <p:nvPr/>
            </p:nvCxnSpPr>
            <p:spPr>
              <a:xfrm rot="10800000" flipV="1">
                <a:off x="5321479" y="3651135"/>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3" name="Group 3736"/>
            <p:cNvGrpSpPr>
              <a:grpSpLocks/>
            </p:cNvGrpSpPr>
            <p:nvPr/>
          </p:nvGrpSpPr>
          <p:grpSpPr bwMode="auto">
            <a:xfrm>
              <a:off x="6292603" y="4174608"/>
              <a:ext cx="609600" cy="304800"/>
              <a:chOff x="5029200" y="3325090"/>
              <a:chExt cx="685800" cy="408710"/>
            </a:xfrm>
          </p:grpSpPr>
          <p:cxnSp>
            <p:nvCxnSpPr>
              <p:cNvPr id="1198" name="Straight Connector 1197"/>
              <p:cNvCxnSpPr/>
              <p:nvPr/>
            </p:nvCxnSpPr>
            <p:spPr>
              <a:xfrm>
                <a:off x="5029468" y="3582170"/>
                <a:ext cx="22857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p:cNvCxnSpPr/>
              <p:nvPr/>
            </p:nvCxnSpPr>
            <p:spPr>
              <a:xfrm rot="16200000" flipH="1">
                <a:off x="5040768" y="3467882"/>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0" name="Straight Connector 1199"/>
              <p:cNvCxnSpPr/>
              <p:nvPr/>
            </p:nvCxnSpPr>
            <p:spPr>
              <a:xfrm rot="16200000" flipH="1">
                <a:off x="5085840" y="3478085"/>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p:nvCxnSpPr>
            <p:spPr>
              <a:xfrm rot="5400000">
                <a:off x="5143597" y="3543675"/>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p:nvCxnSpPr>
            <p:spPr>
              <a:xfrm rot="5400000">
                <a:off x="5258283" y="3505978"/>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rot="10800000" flipV="1">
                <a:off x="5334234" y="3505182"/>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rot="10800000" flipV="1">
                <a:off x="5334234" y="3657324"/>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4" name="Group 3737"/>
            <p:cNvGrpSpPr>
              <a:grpSpLocks/>
            </p:cNvGrpSpPr>
            <p:nvPr/>
          </p:nvGrpSpPr>
          <p:grpSpPr bwMode="auto">
            <a:xfrm>
              <a:off x="6400793" y="3962400"/>
              <a:ext cx="533399" cy="152400"/>
              <a:chOff x="5029200" y="3325090"/>
              <a:chExt cx="685800" cy="408710"/>
            </a:xfrm>
          </p:grpSpPr>
          <p:cxnSp>
            <p:nvCxnSpPr>
              <p:cNvPr id="1191" name="Straight Connector 1190"/>
              <p:cNvCxnSpPr/>
              <p:nvPr/>
            </p:nvCxnSpPr>
            <p:spPr>
              <a:xfrm>
                <a:off x="5028041" y="3583485"/>
                <a:ext cx="230330" cy="1503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rot="16200000" flipH="1">
                <a:off x="5038814" y="3466487"/>
                <a:ext cx="304286" cy="2303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rot="16200000" flipH="1">
                <a:off x="5085015" y="3477744"/>
                <a:ext cx="377608" cy="758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rot="5400000">
                <a:off x="5145406" y="3544993"/>
                <a:ext cx="37760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rot="5400000">
                <a:off x="5257909" y="3505812"/>
                <a:ext cx="304286" cy="1516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p:cNvCxnSpPr/>
              <p:nvPr/>
            </p:nvCxnSpPr>
            <p:spPr>
              <a:xfrm rot="10800000" flipV="1">
                <a:off x="5334211" y="3506498"/>
                <a:ext cx="306172" cy="22729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p:nvCxnSpPr>
            <p:spPr>
              <a:xfrm rot="10800000" flipV="1">
                <a:off x="5334211" y="3656806"/>
                <a:ext cx="382012" cy="7698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5" name="Group 3738"/>
            <p:cNvGrpSpPr>
              <a:grpSpLocks/>
            </p:cNvGrpSpPr>
            <p:nvPr/>
          </p:nvGrpSpPr>
          <p:grpSpPr bwMode="auto">
            <a:xfrm>
              <a:off x="6495142" y="3733792"/>
              <a:ext cx="404424" cy="168791"/>
              <a:chOff x="5029200" y="3325090"/>
              <a:chExt cx="685800" cy="408710"/>
            </a:xfrm>
          </p:grpSpPr>
          <p:cxnSp>
            <p:nvCxnSpPr>
              <p:cNvPr id="1184" name="Straight Connector 1183"/>
              <p:cNvCxnSpPr/>
              <p:nvPr/>
            </p:nvCxnSpPr>
            <p:spPr>
              <a:xfrm>
                <a:off x="5030687" y="3582329"/>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rot="16200000" flipH="1">
                <a:off x="5041430" y="3467482"/>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rot="16200000" flipH="1">
                <a:off x="5085065" y="3477228"/>
                <a:ext cx="383968"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rot="5400000">
                <a:off x="5142488" y="3542608"/>
                <a:ext cx="38396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rot="5400000">
                <a:off x="5258156" y="3506382"/>
                <a:ext cx="304527"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9" name="Straight Connector 1188"/>
              <p:cNvCxnSpPr/>
              <p:nvPr/>
            </p:nvCxnSpPr>
            <p:spPr>
              <a:xfrm rot="10800000" flipV="1">
                <a:off x="5334472" y="3506198"/>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p:nvCxnSpPr>
            <p:spPr>
              <a:xfrm rot="10800000" flipV="1">
                <a:off x="5334472" y="3658462"/>
                <a:ext cx="381583"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6" name="Group 3739"/>
            <p:cNvGrpSpPr>
              <a:grpSpLocks/>
            </p:cNvGrpSpPr>
            <p:nvPr/>
          </p:nvGrpSpPr>
          <p:grpSpPr bwMode="auto">
            <a:xfrm>
              <a:off x="6477000" y="3793600"/>
              <a:ext cx="404424" cy="168791"/>
              <a:chOff x="5029200" y="3325090"/>
              <a:chExt cx="685800" cy="408710"/>
            </a:xfrm>
          </p:grpSpPr>
          <p:cxnSp>
            <p:nvCxnSpPr>
              <p:cNvPr id="1177" name="Straight Connector 1176"/>
              <p:cNvCxnSpPr/>
              <p:nvPr/>
            </p:nvCxnSpPr>
            <p:spPr>
              <a:xfrm>
                <a:off x="5028108" y="3583155"/>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rot="16200000" flipH="1">
                <a:off x="5038854" y="3468308"/>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p:nvCxnSpPr>
            <p:spPr>
              <a:xfrm rot="16200000" flipH="1">
                <a:off x="5082487" y="3478053"/>
                <a:ext cx="383968"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rot="5400000">
                <a:off x="5139909" y="3543434"/>
                <a:ext cx="38396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rot="5400000">
                <a:off x="5255577" y="3507208"/>
                <a:ext cx="304527"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rot="10800000" flipV="1">
                <a:off x="5331893" y="3507024"/>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rot="10800000" flipV="1">
                <a:off x="5331893" y="3659287"/>
                <a:ext cx="381585"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7" name="Group 3740"/>
            <p:cNvGrpSpPr>
              <a:grpSpLocks/>
            </p:cNvGrpSpPr>
            <p:nvPr/>
          </p:nvGrpSpPr>
          <p:grpSpPr bwMode="auto">
            <a:xfrm>
              <a:off x="6414655" y="3567537"/>
              <a:ext cx="404424" cy="168791"/>
              <a:chOff x="5029200" y="3325090"/>
              <a:chExt cx="685800" cy="408710"/>
            </a:xfrm>
          </p:grpSpPr>
          <p:cxnSp>
            <p:nvCxnSpPr>
              <p:cNvPr id="1170" name="Straight Connector 1169"/>
              <p:cNvCxnSpPr/>
              <p:nvPr/>
            </p:nvCxnSpPr>
            <p:spPr>
              <a:xfrm>
                <a:off x="5030098" y="3581070"/>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p:nvCxnSpPr>
            <p:spPr>
              <a:xfrm rot="16200000" flipH="1">
                <a:off x="5040844" y="3466223"/>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rot="16200000" flipH="1">
                <a:off x="5086133" y="3477624"/>
                <a:ext cx="380657"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p:cNvCxnSpPr/>
              <p:nvPr/>
            </p:nvCxnSpPr>
            <p:spPr>
              <a:xfrm rot="5400000">
                <a:off x="5143555" y="3543004"/>
                <a:ext cx="38065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rot="5400000">
                <a:off x="5257567" y="3505123"/>
                <a:ext cx="304527"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5" name="Straight Connector 1174"/>
              <p:cNvCxnSpPr/>
              <p:nvPr/>
            </p:nvCxnSpPr>
            <p:spPr>
              <a:xfrm rot="10800000" flipV="1">
                <a:off x="5333884" y="3504939"/>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rot="10800000" flipV="1">
                <a:off x="5333884" y="3657202"/>
                <a:ext cx="381585"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8" name="Group 3741"/>
            <p:cNvGrpSpPr>
              <a:grpSpLocks/>
            </p:cNvGrpSpPr>
            <p:nvPr/>
          </p:nvGrpSpPr>
          <p:grpSpPr bwMode="auto">
            <a:xfrm>
              <a:off x="6439722" y="3498267"/>
              <a:ext cx="404424" cy="168791"/>
              <a:chOff x="5029200" y="3325090"/>
              <a:chExt cx="685800" cy="408710"/>
            </a:xfrm>
          </p:grpSpPr>
          <p:cxnSp>
            <p:nvCxnSpPr>
              <p:cNvPr id="1163" name="Straight Connector 1162"/>
              <p:cNvCxnSpPr/>
              <p:nvPr/>
            </p:nvCxnSpPr>
            <p:spPr>
              <a:xfrm>
                <a:off x="5028344" y="3579985"/>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p:cNvCxnSpPr/>
              <p:nvPr/>
            </p:nvCxnSpPr>
            <p:spPr>
              <a:xfrm rot="16200000" flipH="1">
                <a:off x="5039087" y="3465139"/>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5" name="Straight Connector 1164"/>
              <p:cNvCxnSpPr/>
              <p:nvPr/>
            </p:nvCxnSpPr>
            <p:spPr>
              <a:xfrm rot="16200000" flipH="1">
                <a:off x="5084376" y="3476540"/>
                <a:ext cx="380659"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6" name="Straight Connector 1165"/>
              <p:cNvCxnSpPr/>
              <p:nvPr/>
            </p:nvCxnSpPr>
            <p:spPr>
              <a:xfrm rot="5400000">
                <a:off x="5141798" y="3541920"/>
                <a:ext cx="38065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p:nvCxnSpPr>
            <p:spPr>
              <a:xfrm rot="5400000">
                <a:off x="5255813" y="3504039"/>
                <a:ext cx="304527"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p:cNvCxnSpPr/>
              <p:nvPr/>
            </p:nvCxnSpPr>
            <p:spPr>
              <a:xfrm rot="10800000" flipV="1">
                <a:off x="5332129" y="3503853"/>
                <a:ext cx="303785" cy="2283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rot="10800000" flipV="1">
                <a:off x="5332129" y="3656116"/>
                <a:ext cx="381583" cy="761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29" name="Group 3742"/>
            <p:cNvGrpSpPr>
              <a:grpSpLocks/>
            </p:cNvGrpSpPr>
            <p:nvPr/>
          </p:nvGrpSpPr>
          <p:grpSpPr bwMode="auto">
            <a:xfrm>
              <a:off x="6982697" y="4003957"/>
              <a:ext cx="328224" cy="228599"/>
              <a:chOff x="5029200" y="3325090"/>
              <a:chExt cx="685800" cy="408710"/>
            </a:xfrm>
          </p:grpSpPr>
          <p:cxnSp>
            <p:nvCxnSpPr>
              <p:cNvPr id="1156" name="Straight Connector 1155"/>
              <p:cNvCxnSpPr/>
              <p:nvPr/>
            </p:nvCxnSpPr>
            <p:spPr>
              <a:xfrm>
                <a:off x="5030267" y="3581920"/>
                <a:ext cx="228239" cy="15153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p:nvCxnSpPr>
            <p:spPr>
              <a:xfrm rot="16200000" flipH="1">
                <a:off x="5041847" y="3466577"/>
                <a:ext cx="305509" cy="2282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p:nvCxnSpPr>
            <p:spPr>
              <a:xfrm rot="16200000" flipH="1">
                <a:off x="5083847" y="3477128"/>
                <a:ext cx="381275" cy="776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p:nvCxnSpPr>
            <p:spPr>
              <a:xfrm rot="5400000">
                <a:off x="5145471" y="3542815"/>
                <a:ext cx="3812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p:nvCxnSpPr>
            <p:spPr>
              <a:xfrm rot="5400000">
                <a:off x="5258673" y="3505379"/>
                <a:ext cx="305509" cy="1506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rot="10800000" flipV="1">
                <a:off x="5336108" y="3506153"/>
                <a:ext cx="301275" cy="227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p:cNvCxnSpPr/>
              <p:nvPr/>
            </p:nvCxnSpPr>
            <p:spPr>
              <a:xfrm rot="10800000" flipV="1">
                <a:off x="5336108" y="3657685"/>
                <a:ext cx="378875" cy="7576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30" name="Group 3743"/>
            <p:cNvGrpSpPr>
              <a:grpSpLocks/>
            </p:cNvGrpSpPr>
            <p:nvPr/>
          </p:nvGrpSpPr>
          <p:grpSpPr bwMode="auto">
            <a:xfrm>
              <a:off x="6934193" y="4031675"/>
              <a:ext cx="187034" cy="554180"/>
              <a:chOff x="5029200" y="3325090"/>
              <a:chExt cx="685800" cy="408710"/>
            </a:xfrm>
          </p:grpSpPr>
          <p:cxnSp>
            <p:nvCxnSpPr>
              <p:cNvPr id="1149" name="Straight Connector 1148"/>
              <p:cNvCxnSpPr/>
              <p:nvPr/>
            </p:nvCxnSpPr>
            <p:spPr>
              <a:xfrm>
                <a:off x="5032687" y="3581980"/>
                <a:ext cx="224299" cy="1522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rot="16200000" flipH="1">
                <a:off x="5040162" y="3469326"/>
                <a:ext cx="305478" cy="224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rot="16200000" flipH="1">
                <a:off x="5086466" y="3479391"/>
                <a:ext cx="381091" cy="720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rot="5400000">
                <a:off x="5146545" y="3543669"/>
                <a:ext cx="38109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rot="5400000">
                <a:off x="5260459" y="3505373"/>
                <a:ext cx="305478" cy="15220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rot="10800000" flipV="1">
                <a:off x="5337093" y="3505359"/>
                <a:ext cx="304406" cy="22885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rot="10800000" flipV="1">
                <a:off x="5337093" y="3657593"/>
                <a:ext cx="376504" cy="7662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31" name="Group 3744"/>
            <p:cNvGrpSpPr>
              <a:grpSpLocks/>
            </p:cNvGrpSpPr>
            <p:nvPr/>
          </p:nvGrpSpPr>
          <p:grpSpPr bwMode="auto">
            <a:xfrm>
              <a:off x="6795677" y="4572000"/>
              <a:ext cx="304803" cy="304800"/>
              <a:chOff x="5029200" y="3325090"/>
              <a:chExt cx="685800" cy="408710"/>
            </a:xfrm>
          </p:grpSpPr>
          <p:cxnSp>
            <p:nvCxnSpPr>
              <p:cNvPr id="1142" name="Straight Connector 1141"/>
              <p:cNvCxnSpPr/>
              <p:nvPr/>
            </p:nvCxnSpPr>
            <p:spPr>
              <a:xfrm>
                <a:off x="5028404" y="3580884"/>
                <a:ext cx="231032"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rot="16200000" flipH="1">
                <a:off x="5040933" y="3465368"/>
                <a:ext cx="304285" cy="23103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a:xfrm rot="16200000" flipH="1">
                <a:off x="5083545" y="3475571"/>
                <a:ext cx="381273"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p:cNvCxnSpPr/>
              <p:nvPr/>
            </p:nvCxnSpPr>
            <p:spPr>
              <a:xfrm rot="5400000">
                <a:off x="5142531" y="3542390"/>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p:nvPr/>
            </p:nvCxnSpPr>
            <p:spPr>
              <a:xfrm rot="5400000">
                <a:off x="5257217" y="3504692"/>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p:cNvCxnSpPr/>
              <p:nvPr/>
            </p:nvCxnSpPr>
            <p:spPr>
              <a:xfrm rot="10800000" flipV="1">
                <a:off x="5333167" y="3503897"/>
                <a:ext cx="304763"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rot="10800000" flipV="1">
                <a:off x="5333167" y="3656039"/>
                <a:ext cx="383412"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32" name="Group 3745"/>
            <p:cNvGrpSpPr>
              <a:grpSpLocks/>
            </p:cNvGrpSpPr>
            <p:nvPr/>
          </p:nvGrpSpPr>
          <p:grpSpPr bwMode="auto">
            <a:xfrm>
              <a:off x="6781822" y="4648200"/>
              <a:ext cx="304803" cy="304800"/>
              <a:chOff x="5029200" y="3325090"/>
              <a:chExt cx="685800" cy="408710"/>
            </a:xfrm>
          </p:grpSpPr>
          <p:cxnSp>
            <p:nvCxnSpPr>
              <p:cNvPr id="1135" name="Straight Connector 1134"/>
              <p:cNvCxnSpPr/>
              <p:nvPr/>
            </p:nvCxnSpPr>
            <p:spPr>
              <a:xfrm>
                <a:off x="5030082" y="3581358"/>
                <a:ext cx="22611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rot="16200000" flipH="1">
                <a:off x="5040153" y="3468300"/>
                <a:ext cx="304285" cy="22611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rot="16200000" flipH="1">
                <a:off x="5085223" y="3476044"/>
                <a:ext cx="381273"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a:xfrm rot="5400000">
                <a:off x="5144209" y="3542863"/>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p:cNvCxnSpPr/>
              <p:nvPr/>
            </p:nvCxnSpPr>
            <p:spPr>
              <a:xfrm rot="5400000">
                <a:off x="5258895" y="3505166"/>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rot="10800000" flipV="1">
                <a:off x="5334846" y="3504370"/>
                <a:ext cx="304763"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rot="10800000" flipV="1">
                <a:off x="5334846" y="3656512"/>
                <a:ext cx="37849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240" name="Freeform 1239"/>
          <p:cNvSpPr/>
          <p:nvPr/>
        </p:nvSpPr>
        <p:spPr>
          <a:xfrm>
            <a:off x="6081713" y="5846763"/>
            <a:ext cx="2909887" cy="928687"/>
          </a:xfrm>
          <a:custGeom>
            <a:avLst/>
            <a:gdLst>
              <a:gd name="connsiteX0" fmla="*/ 41563 w 2909454"/>
              <a:gd name="connsiteY0" fmla="*/ 41564 h 928255"/>
              <a:gd name="connsiteX1" fmla="*/ 346363 w 2909454"/>
              <a:gd name="connsiteY1" fmla="*/ 512618 h 928255"/>
              <a:gd name="connsiteX2" fmla="*/ 623454 w 2909454"/>
              <a:gd name="connsiteY2" fmla="*/ 595746 h 928255"/>
              <a:gd name="connsiteX3" fmla="*/ 1080654 w 2909454"/>
              <a:gd name="connsiteY3" fmla="*/ 775855 h 928255"/>
              <a:gd name="connsiteX4" fmla="*/ 1233054 w 2909454"/>
              <a:gd name="connsiteY4" fmla="*/ 872837 h 928255"/>
              <a:gd name="connsiteX5" fmla="*/ 1745672 w 2909454"/>
              <a:gd name="connsiteY5" fmla="*/ 928255 h 928255"/>
              <a:gd name="connsiteX6" fmla="*/ 2036618 w 2909454"/>
              <a:gd name="connsiteY6" fmla="*/ 900546 h 928255"/>
              <a:gd name="connsiteX7" fmla="*/ 2216727 w 2909454"/>
              <a:gd name="connsiteY7" fmla="*/ 651164 h 928255"/>
              <a:gd name="connsiteX8" fmla="*/ 2521527 w 2909454"/>
              <a:gd name="connsiteY8" fmla="*/ 401782 h 928255"/>
              <a:gd name="connsiteX9" fmla="*/ 2715491 w 2909454"/>
              <a:gd name="connsiteY9" fmla="*/ 249382 h 928255"/>
              <a:gd name="connsiteX10" fmla="*/ 2909454 w 2909454"/>
              <a:gd name="connsiteY10" fmla="*/ 13855 h 928255"/>
              <a:gd name="connsiteX11" fmla="*/ 0 w 2909454"/>
              <a:gd name="connsiteY11" fmla="*/ 0 h 928255"/>
              <a:gd name="connsiteX12" fmla="*/ 0 w 2909454"/>
              <a:gd name="connsiteY12" fmla="*/ 0 h 92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9454" h="928255">
                <a:moveTo>
                  <a:pt x="41563" y="41564"/>
                </a:moveTo>
                <a:lnTo>
                  <a:pt x="346363" y="512618"/>
                </a:lnTo>
                <a:lnTo>
                  <a:pt x="623454" y="595746"/>
                </a:lnTo>
                <a:lnTo>
                  <a:pt x="1080654" y="775855"/>
                </a:lnTo>
                <a:lnTo>
                  <a:pt x="1233054" y="872837"/>
                </a:lnTo>
                <a:lnTo>
                  <a:pt x="1745672" y="928255"/>
                </a:lnTo>
                <a:lnTo>
                  <a:pt x="2036618" y="900546"/>
                </a:lnTo>
                <a:lnTo>
                  <a:pt x="2216727" y="651164"/>
                </a:lnTo>
                <a:lnTo>
                  <a:pt x="2521527" y="401782"/>
                </a:lnTo>
                <a:lnTo>
                  <a:pt x="2715491" y="249382"/>
                </a:lnTo>
                <a:lnTo>
                  <a:pt x="2909454" y="13855"/>
                </a:lnTo>
                <a:lnTo>
                  <a:pt x="0" y="0"/>
                </a:lnTo>
                <a:lnTo>
                  <a:pt x="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pic>
        <p:nvPicPr>
          <p:cNvPr id="124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48318"/>
          <a:stretch>
            <a:fillRect/>
          </a:stretch>
        </p:blipFill>
        <p:spPr bwMode="auto">
          <a:xfrm rot="-4405943">
            <a:off x="6076950" y="4105275"/>
            <a:ext cx="3146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4" name="Group 1241"/>
          <p:cNvGrpSpPr>
            <a:grpSpLocks/>
          </p:cNvGrpSpPr>
          <p:nvPr/>
        </p:nvGrpSpPr>
        <p:grpSpPr bwMode="auto">
          <a:xfrm>
            <a:off x="7080250" y="3505200"/>
            <a:ext cx="1047750" cy="2362200"/>
            <a:chOff x="6262255" y="3498275"/>
            <a:chExt cx="1048658" cy="2362198"/>
          </a:xfrm>
        </p:grpSpPr>
        <p:sp>
          <p:nvSpPr>
            <p:cNvPr id="1243" name="Freeform 1242"/>
            <p:cNvSpPr/>
            <p:nvPr/>
          </p:nvSpPr>
          <p:spPr>
            <a:xfrm>
              <a:off x="6521242" y="3712588"/>
              <a:ext cx="295531" cy="2147885"/>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244" name="Freeform 1243"/>
            <p:cNvSpPr/>
            <p:nvPr/>
          </p:nvSpPr>
          <p:spPr>
            <a:xfrm>
              <a:off x="6635641" y="4211062"/>
              <a:ext cx="498907" cy="1177924"/>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196" name="Group 3856"/>
            <p:cNvGrpSpPr>
              <a:grpSpLocks/>
            </p:cNvGrpSpPr>
            <p:nvPr/>
          </p:nvGrpSpPr>
          <p:grpSpPr bwMode="auto">
            <a:xfrm>
              <a:off x="6324600" y="5098470"/>
              <a:ext cx="609600" cy="304800"/>
              <a:chOff x="5029200" y="3325090"/>
              <a:chExt cx="685800" cy="408710"/>
            </a:xfrm>
          </p:grpSpPr>
          <p:cxnSp>
            <p:nvCxnSpPr>
              <p:cNvPr id="1358" name="Straight Connector 1357"/>
              <p:cNvCxnSpPr/>
              <p:nvPr/>
            </p:nvCxnSpPr>
            <p:spPr>
              <a:xfrm>
                <a:off x="5028774" y="3580539"/>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p:nvPr/>
            </p:nvCxnSpPr>
            <p:spPr>
              <a:xfrm rot="16200000" flipH="1">
                <a:off x="5039233" y="3467205"/>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0" name="Straight Connector 1359"/>
              <p:cNvCxnSpPr/>
              <p:nvPr/>
            </p:nvCxnSpPr>
            <p:spPr>
              <a:xfrm rot="16200000" flipH="1">
                <a:off x="5084034" y="3477184"/>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1" name="Straight Connector 1360"/>
              <p:cNvCxnSpPr/>
              <p:nvPr/>
            </p:nvCxnSpPr>
            <p:spPr>
              <a:xfrm rot="5400000">
                <a:off x="5143916" y="3543287"/>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2" name="Straight Connector 1361"/>
              <p:cNvCxnSpPr/>
              <p:nvPr/>
            </p:nvCxnSpPr>
            <p:spPr>
              <a:xfrm rot="5400000">
                <a:off x="5258201" y="3505635"/>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3" name="Straight Connector 1362"/>
              <p:cNvCxnSpPr/>
              <p:nvPr/>
            </p:nvCxnSpPr>
            <p:spPr>
              <a:xfrm rot="10800000" flipV="1">
                <a:off x="5334434" y="3506035"/>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4" name="Straight Connector 1363"/>
              <p:cNvCxnSpPr/>
              <p:nvPr/>
            </p:nvCxnSpPr>
            <p:spPr>
              <a:xfrm rot="10800000" flipV="1">
                <a:off x="5334434" y="3657172"/>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197" name="Group 3857"/>
            <p:cNvGrpSpPr>
              <a:grpSpLocks/>
            </p:cNvGrpSpPr>
            <p:nvPr/>
          </p:nvGrpSpPr>
          <p:grpSpPr bwMode="auto">
            <a:xfrm>
              <a:off x="6393875" y="5105400"/>
              <a:ext cx="609600" cy="304800"/>
              <a:chOff x="5029200" y="3325090"/>
              <a:chExt cx="685800" cy="408710"/>
            </a:xfrm>
          </p:grpSpPr>
          <p:cxnSp>
            <p:nvCxnSpPr>
              <p:cNvPr id="1351" name="Straight Connector 1350"/>
              <p:cNvCxnSpPr/>
              <p:nvPr/>
            </p:nvCxnSpPr>
            <p:spPr>
              <a:xfrm>
                <a:off x="5029489" y="3579761"/>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rot="16200000" flipH="1">
                <a:off x="5039948" y="3466427"/>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16200000" flipH="1">
                <a:off x="5084749" y="3476406"/>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rot="5400000">
                <a:off x="5144631"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rot="5400000">
                <a:off x="5258916" y="3504858"/>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6" name="Straight Connector 1355"/>
              <p:cNvCxnSpPr/>
              <p:nvPr/>
            </p:nvCxnSpPr>
            <p:spPr>
              <a:xfrm rot="10800000" flipV="1">
                <a:off x="5335149" y="3505258"/>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rot="10800000" flipV="1">
                <a:off x="5335149" y="3656395"/>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198" name="Group 3858"/>
            <p:cNvGrpSpPr>
              <a:grpSpLocks/>
            </p:cNvGrpSpPr>
            <p:nvPr/>
          </p:nvGrpSpPr>
          <p:grpSpPr bwMode="auto">
            <a:xfrm>
              <a:off x="6276110" y="4648200"/>
              <a:ext cx="609600" cy="304800"/>
              <a:chOff x="5029200" y="3325090"/>
              <a:chExt cx="685800" cy="408710"/>
            </a:xfrm>
          </p:grpSpPr>
          <p:cxnSp>
            <p:nvCxnSpPr>
              <p:cNvPr id="1344" name="Straight Connector 1343"/>
              <p:cNvCxnSpPr/>
              <p:nvPr/>
            </p:nvCxnSpPr>
            <p:spPr>
              <a:xfrm>
                <a:off x="5029701" y="3579761"/>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rot="16200000" flipH="1">
                <a:off x="5040160" y="3466427"/>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rot="16200000" flipH="1">
                <a:off x="5084961" y="3476406"/>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7" name="Straight Connector 1346"/>
              <p:cNvCxnSpPr/>
              <p:nvPr/>
            </p:nvCxnSpPr>
            <p:spPr>
              <a:xfrm rot="5400000">
                <a:off x="5143056"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rot="5400000">
                <a:off x="5257340" y="3504858"/>
                <a:ext cx="304403" cy="1519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p:cNvCxnSpPr/>
              <p:nvPr/>
            </p:nvCxnSpPr>
            <p:spPr>
              <a:xfrm rot="10800000" flipV="1">
                <a:off x="5333574" y="3505258"/>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0" name="Straight Connector 1349"/>
              <p:cNvCxnSpPr/>
              <p:nvPr/>
            </p:nvCxnSpPr>
            <p:spPr>
              <a:xfrm rot="10800000" flipV="1">
                <a:off x="5333574" y="3656395"/>
                <a:ext cx="380734"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199" name="Group 3859"/>
            <p:cNvGrpSpPr>
              <a:grpSpLocks/>
            </p:cNvGrpSpPr>
            <p:nvPr/>
          </p:nvGrpSpPr>
          <p:grpSpPr bwMode="auto">
            <a:xfrm rot="-1164026">
              <a:off x="6262250" y="4648200"/>
              <a:ext cx="609600" cy="304800"/>
              <a:chOff x="5029200" y="3325090"/>
              <a:chExt cx="685800" cy="408710"/>
            </a:xfrm>
          </p:grpSpPr>
          <p:cxnSp>
            <p:nvCxnSpPr>
              <p:cNvPr id="1337" name="Straight Connector 1336"/>
              <p:cNvCxnSpPr/>
              <p:nvPr/>
            </p:nvCxnSpPr>
            <p:spPr>
              <a:xfrm>
                <a:off x="5029136" y="3579564"/>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8" name="Straight Connector 1337"/>
              <p:cNvCxnSpPr/>
              <p:nvPr/>
            </p:nvCxnSpPr>
            <p:spPr>
              <a:xfrm rot="16200000" flipH="1">
                <a:off x="5040172" y="3466364"/>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rot="16200000" flipH="1">
                <a:off x="5085494" y="3463673"/>
                <a:ext cx="381036"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rot="5400000">
                <a:off x="5145595" y="3530461"/>
                <a:ext cx="3810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rot="5400000">
                <a:off x="5261374" y="3492855"/>
                <a:ext cx="304403" cy="1537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rot="10800000" flipV="1">
                <a:off x="5334041" y="3492967"/>
                <a:ext cx="303873" cy="2277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3" name="Straight Connector 1342"/>
              <p:cNvCxnSpPr/>
              <p:nvPr/>
            </p:nvCxnSpPr>
            <p:spPr>
              <a:xfrm rot="10800000" flipV="1">
                <a:off x="5335073" y="3656178"/>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0" name="Group 3860"/>
            <p:cNvGrpSpPr>
              <a:grpSpLocks/>
            </p:cNvGrpSpPr>
            <p:nvPr/>
          </p:nvGrpSpPr>
          <p:grpSpPr bwMode="auto">
            <a:xfrm rot="-1164026">
              <a:off x="6291279" y="4131192"/>
              <a:ext cx="609600" cy="304800"/>
              <a:chOff x="5029200" y="3325090"/>
              <a:chExt cx="685800" cy="408710"/>
            </a:xfrm>
          </p:grpSpPr>
          <p:cxnSp>
            <p:nvCxnSpPr>
              <p:cNvPr id="1330" name="Straight Connector 1329"/>
              <p:cNvCxnSpPr/>
              <p:nvPr/>
            </p:nvCxnSpPr>
            <p:spPr>
              <a:xfrm>
                <a:off x="5026543" y="3580372"/>
                <a:ext cx="230586"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rot="16200000" flipH="1">
                <a:off x="5039315" y="3467527"/>
                <a:ext cx="304404"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2" name="Straight Connector 1331"/>
              <p:cNvCxnSpPr/>
              <p:nvPr/>
            </p:nvCxnSpPr>
            <p:spPr>
              <a:xfrm rot="16200000" flipH="1">
                <a:off x="5084198" y="3476830"/>
                <a:ext cx="381036"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3" name="Straight Connector 1332"/>
              <p:cNvCxnSpPr/>
              <p:nvPr/>
            </p:nvCxnSpPr>
            <p:spPr>
              <a:xfrm rot="5400000">
                <a:off x="5143456" y="3542370"/>
                <a:ext cx="3810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p:cNvCxnSpPr/>
              <p:nvPr/>
            </p:nvCxnSpPr>
            <p:spPr>
              <a:xfrm rot="5400000">
                <a:off x="5258391" y="3505304"/>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p:cNvCxnSpPr/>
              <p:nvPr/>
            </p:nvCxnSpPr>
            <p:spPr>
              <a:xfrm rot="10800000" flipV="1">
                <a:off x="5328473" y="3497793"/>
                <a:ext cx="309234"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p:cNvCxnSpPr/>
              <p:nvPr/>
            </p:nvCxnSpPr>
            <p:spPr>
              <a:xfrm rot="10800000" flipV="1">
                <a:off x="5334218" y="3657340"/>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1" name="Group 3861"/>
            <p:cNvGrpSpPr>
              <a:grpSpLocks/>
            </p:cNvGrpSpPr>
            <p:nvPr/>
          </p:nvGrpSpPr>
          <p:grpSpPr bwMode="auto">
            <a:xfrm>
              <a:off x="6292603" y="4174608"/>
              <a:ext cx="609600" cy="304800"/>
              <a:chOff x="5029200" y="3325090"/>
              <a:chExt cx="685800" cy="408710"/>
            </a:xfrm>
          </p:grpSpPr>
          <p:cxnSp>
            <p:nvCxnSpPr>
              <p:cNvPr id="1323" name="Straight Connector 1322"/>
              <p:cNvCxnSpPr/>
              <p:nvPr/>
            </p:nvCxnSpPr>
            <p:spPr>
              <a:xfrm>
                <a:off x="5029021" y="3580455"/>
                <a:ext cx="228798"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rot="16200000" flipH="1">
                <a:off x="5039480" y="3467120"/>
                <a:ext cx="304403" cy="228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5" name="Straight Connector 1324"/>
              <p:cNvCxnSpPr/>
              <p:nvPr/>
            </p:nvCxnSpPr>
            <p:spPr>
              <a:xfrm rot="16200000" flipH="1">
                <a:off x="5084281" y="3477100"/>
                <a:ext cx="381038" cy="768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p:cNvCxnSpPr/>
              <p:nvPr/>
            </p:nvCxnSpPr>
            <p:spPr>
              <a:xfrm rot="5400000">
                <a:off x="5144162" y="3543203"/>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7" name="Straight Connector 1326"/>
              <p:cNvCxnSpPr/>
              <p:nvPr/>
            </p:nvCxnSpPr>
            <p:spPr>
              <a:xfrm rot="5400000">
                <a:off x="5258447" y="3505551"/>
                <a:ext cx="304403" cy="1519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8" name="Straight Connector 1327"/>
              <p:cNvCxnSpPr/>
              <p:nvPr/>
            </p:nvCxnSpPr>
            <p:spPr>
              <a:xfrm rot="10800000" flipV="1">
                <a:off x="5334680" y="3505951"/>
                <a:ext cx="303873"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rot="10800000" flipV="1">
                <a:off x="5334680" y="3657088"/>
                <a:ext cx="380735"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2" name="Group 3862"/>
            <p:cNvGrpSpPr>
              <a:grpSpLocks/>
            </p:cNvGrpSpPr>
            <p:nvPr/>
          </p:nvGrpSpPr>
          <p:grpSpPr bwMode="auto">
            <a:xfrm>
              <a:off x="6400793" y="3962400"/>
              <a:ext cx="533399" cy="152400"/>
              <a:chOff x="5029200" y="3325090"/>
              <a:chExt cx="685800" cy="408710"/>
            </a:xfrm>
          </p:grpSpPr>
          <p:cxnSp>
            <p:nvCxnSpPr>
              <p:cNvPr id="1316" name="Straight Connector 1315"/>
              <p:cNvCxnSpPr/>
              <p:nvPr/>
            </p:nvCxnSpPr>
            <p:spPr>
              <a:xfrm>
                <a:off x="5028808" y="3578992"/>
                <a:ext cx="228799"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7" name="Straight Connector 1316"/>
              <p:cNvCxnSpPr/>
              <p:nvPr/>
            </p:nvCxnSpPr>
            <p:spPr>
              <a:xfrm rot="16200000" flipH="1">
                <a:off x="5038969" y="3464592"/>
                <a:ext cx="306533" cy="2287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8" name="Straight Connector 1317"/>
              <p:cNvCxnSpPr/>
              <p:nvPr/>
            </p:nvCxnSpPr>
            <p:spPr>
              <a:xfrm rot="16200000" flipH="1">
                <a:off x="5085516" y="3475209"/>
                <a:ext cx="378910" cy="7558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9" name="Straight Connector 1318"/>
              <p:cNvCxnSpPr/>
              <p:nvPr/>
            </p:nvCxnSpPr>
            <p:spPr>
              <a:xfrm rot="5400000">
                <a:off x="5143737" y="3542806"/>
                <a:ext cx="3789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rot="5400000">
                <a:off x="5256532" y="3502383"/>
                <a:ext cx="306533"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rot="10800000" flipV="1">
                <a:off x="5333191" y="3502359"/>
                <a:ext cx="306427" cy="2298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rot="10800000" flipV="1">
                <a:off x="5333191" y="3655625"/>
                <a:ext cx="382013"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3" name="Group 3863"/>
            <p:cNvGrpSpPr>
              <a:grpSpLocks/>
            </p:cNvGrpSpPr>
            <p:nvPr/>
          </p:nvGrpSpPr>
          <p:grpSpPr bwMode="auto">
            <a:xfrm>
              <a:off x="6495144" y="3733792"/>
              <a:ext cx="404424" cy="168791"/>
              <a:chOff x="5029200" y="3325090"/>
              <a:chExt cx="685800" cy="408710"/>
            </a:xfrm>
          </p:grpSpPr>
          <p:cxnSp>
            <p:nvCxnSpPr>
              <p:cNvPr id="1309" name="Straight Connector 1308"/>
              <p:cNvCxnSpPr/>
              <p:nvPr/>
            </p:nvCxnSpPr>
            <p:spPr>
              <a:xfrm>
                <a:off x="5030347" y="3581264"/>
                <a:ext cx="229017"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0" name="Straight Connector 1309"/>
              <p:cNvCxnSpPr/>
              <p:nvPr/>
            </p:nvCxnSpPr>
            <p:spPr>
              <a:xfrm rot="16200000" flipH="1">
                <a:off x="5039596" y="3466754"/>
                <a:ext cx="307517" cy="2290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1" name="Straight Connector 1310"/>
              <p:cNvCxnSpPr/>
              <p:nvPr/>
            </p:nvCxnSpPr>
            <p:spPr>
              <a:xfrm rot="16200000" flipH="1">
                <a:off x="5083332" y="3478195"/>
                <a:ext cx="384397" cy="754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2" name="Straight Connector 1311"/>
              <p:cNvCxnSpPr/>
              <p:nvPr/>
            </p:nvCxnSpPr>
            <p:spPr>
              <a:xfrm rot="5400000">
                <a:off x="5142607" y="3542824"/>
                <a:ext cx="38439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p:cNvCxnSpPr/>
              <p:nvPr/>
            </p:nvCxnSpPr>
            <p:spPr>
              <a:xfrm rot="5400000">
                <a:off x="5256488" y="3505823"/>
                <a:ext cx="307517" cy="150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p:cNvCxnSpPr/>
              <p:nvPr/>
            </p:nvCxnSpPr>
            <p:spPr>
              <a:xfrm rot="10800000" flipV="1">
                <a:off x="5334805" y="3504385"/>
                <a:ext cx="304460" cy="2306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5" name="Straight Connector 1314"/>
              <p:cNvCxnSpPr/>
              <p:nvPr/>
            </p:nvCxnSpPr>
            <p:spPr>
              <a:xfrm rot="10800000" flipV="1">
                <a:off x="5334805" y="3658143"/>
                <a:ext cx="379901"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4" name="Group 3864"/>
            <p:cNvGrpSpPr>
              <a:grpSpLocks/>
            </p:cNvGrpSpPr>
            <p:nvPr/>
          </p:nvGrpSpPr>
          <p:grpSpPr bwMode="auto">
            <a:xfrm>
              <a:off x="6477002" y="3793600"/>
              <a:ext cx="404424" cy="168791"/>
              <a:chOff x="5029200" y="3325090"/>
              <a:chExt cx="685800" cy="408710"/>
            </a:xfrm>
          </p:grpSpPr>
          <p:cxnSp>
            <p:nvCxnSpPr>
              <p:cNvPr id="1302" name="Straight Connector 1301"/>
              <p:cNvCxnSpPr/>
              <p:nvPr/>
            </p:nvCxnSpPr>
            <p:spPr>
              <a:xfrm>
                <a:off x="5028779" y="3578671"/>
                <a:ext cx="229017"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3" name="Straight Connector 1302"/>
              <p:cNvCxnSpPr/>
              <p:nvPr/>
            </p:nvCxnSpPr>
            <p:spPr>
              <a:xfrm rot="16200000" flipH="1">
                <a:off x="5039950" y="3466084"/>
                <a:ext cx="303672" cy="2290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p:cNvCxnSpPr/>
              <p:nvPr/>
            </p:nvCxnSpPr>
            <p:spPr>
              <a:xfrm rot="16200000" flipH="1">
                <a:off x="5085032" y="3476179"/>
                <a:ext cx="380554" cy="781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5" name="Straight Connector 1304"/>
              <p:cNvCxnSpPr/>
              <p:nvPr/>
            </p:nvCxnSpPr>
            <p:spPr>
              <a:xfrm rot="5400000">
                <a:off x="5142961" y="3542154"/>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6" name="Straight Connector 1305"/>
              <p:cNvCxnSpPr/>
              <p:nvPr/>
            </p:nvCxnSpPr>
            <p:spPr>
              <a:xfrm rot="5400000">
                <a:off x="5258190" y="3503805"/>
                <a:ext cx="303672" cy="15357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7" name="Straight Connector 1306"/>
              <p:cNvCxnSpPr/>
              <p:nvPr/>
            </p:nvCxnSpPr>
            <p:spPr>
              <a:xfrm rot="10800000" flipV="1">
                <a:off x="5333237" y="3505637"/>
                <a:ext cx="307153"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8" name="Straight Connector 1307"/>
              <p:cNvCxnSpPr/>
              <p:nvPr/>
            </p:nvCxnSpPr>
            <p:spPr>
              <a:xfrm rot="10800000" flipV="1">
                <a:off x="5333237" y="3655550"/>
                <a:ext cx="382594"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5" name="Group 3865"/>
            <p:cNvGrpSpPr>
              <a:grpSpLocks/>
            </p:cNvGrpSpPr>
            <p:nvPr/>
          </p:nvGrpSpPr>
          <p:grpSpPr bwMode="auto">
            <a:xfrm>
              <a:off x="6414657" y="3567537"/>
              <a:ext cx="404424" cy="168791"/>
              <a:chOff x="5029200" y="3325090"/>
              <a:chExt cx="685800" cy="408710"/>
            </a:xfrm>
          </p:grpSpPr>
          <p:cxnSp>
            <p:nvCxnSpPr>
              <p:cNvPr id="1295" name="Straight Connector 1294"/>
              <p:cNvCxnSpPr/>
              <p:nvPr/>
            </p:nvCxnSpPr>
            <p:spPr>
              <a:xfrm>
                <a:off x="5029421" y="3580216"/>
                <a:ext cx="229019"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6" name="Straight Connector 1295"/>
              <p:cNvCxnSpPr/>
              <p:nvPr/>
            </p:nvCxnSpPr>
            <p:spPr>
              <a:xfrm rot="16200000" flipH="1">
                <a:off x="5040592" y="3467629"/>
                <a:ext cx="303672" cy="22901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7" name="Straight Connector 1296"/>
              <p:cNvCxnSpPr/>
              <p:nvPr/>
            </p:nvCxnSpPr>
            <p:spPr>
              <a:xfrm rot="16200000" flipH="1">
                <a:off x="5084327" y="3479071"/>
                <a:ext cx="380554" cy="754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p:cNvCxnSpPr/>
              <p:nvPr/>
            </p:nvCxnSpPr>
            <p:spPr>
              <a:xfrm rot="5400000">
                <a:off x="5143605" y="3543699"/>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9" name="Straight Connector 1298"/>
              <p:cNvCxnSpPr/>
              <p:nvPr/>
            </p:nvCxnSpPr>
            <p:spPr>
              <a:xfrm rot="5400000">
                <a:off x="5257485" y="3506697"/>
                <a:ext cx="303672" cy="150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p:nvPr/>
            </p:nvCxnSpPr>
            <p:spPr>
              <a:xfrm rot="10800000" flipV="1">
                <a:off x="5333880" y="3507181"/>
                <a:ext cx="304458"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1" name="Straight Connector 1300"/>
              <p:cNvCxnSpPr/>
              <p:nvPr/>
            </p:nvCxnSpPr>
            <p:spPr>
              <a:xfrm rot="10800000" flipV="1">
                <a:off x="5333880" y="3657095"/>
                <a:ext cx="379899"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6" name="Group 3866"/>
            <p:cNvGrpSpPr>
              <a:grpSpLocks/>
            </p:cNvGrpSpPr>
            <p:nvPr/>
          </p:nvGrpSpPr>
          <p:grpSpPr bwMode="auto">
            <a:xfrm>
              <a:off x="6439724" y="3498267"/>
              <a:ext cx="404424" cy="168791"/>
              <a:chOff x="5029200" y="3325090"/>
              <a:chExt cx="685800" cy="408710"/>
            </a:xfrm>
          </p:grpSpPr>
          <p:cxnSp>
            <p:nvCxnSpPr>
              <p:cNvPr id="1288" name="Straight Connector 1287"/>
              <p:cNvCxnSpPr/>
              <p:nvPr/>
            </p:nvCxnSpPr>
            <p:spPr>
              <a:xfrm>
                <a:off x="5030023" y="3578811"/>
                <a:ext cx="229019" cy="15375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p:cNvCxnSpPr/>
              <p:nvPr/>
            </p:nvCxnSpPr>
            <p:spPr>
              <a:xfrm rot="16200000" flipH="1">
                <a:off x="5041194" y="3466224"/>
                <a:ext cx="303672" cy="22901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rot="16200000" flipH="1">
                <a:off x="5084930" y="3477667"/>
                <a:ext cx="380554" cy="7544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1" name="Straight Connector 1290"/>
              <p:cNvCxnSpPr/>
              <p:nvPr/>
            </p:nvCxnSpPr>
            <p:spPr>
              <a:xfrm rot="5400000">
                <a:off x="5144207" y="3542294"/>
                <a:ext cx="3805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p:cNvCxnSpPr/>
              <p:nvPr/>
            </p:nvCxnSpPr>
            <p:spPr>
              <a:xfrm rot="5400000">
                <a:off x="5258088" y="3505293"/>
                <a:ext cx="303672" cy="150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p:cNvCxnSpPr/>
              <p:nvPr/>
            </p:nvCxnSpPr>
            <p:spPr>
              <a:xfrm rot="10800000" flipV="1">
                <a:off x="5334483" y="3505777"/>
                <a:ext cx="304458" cy="2267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rot="10800000" flipV="1">
                <a:off x="5334483" y="3655691"/>
                <a:ext cx="379899" cy="76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7" name="Group 3867"/>
            <p:cNvGrpSpPr>
              <a:grpSpLocks/>
            </p:cNvGrpSpPr>
            <p:nvPr/>
          </p:nvGrpSpPr>
          <p:grpSpPr bwMode="auto">
            <a:xfrm>
              <a:off x="6982697" y="4003957"/>
              <a:ext cx="328224" cy="228599"/>
              <a:chOff x="5029200" y="3325090"/>
              <a:chExt cx="685800" cy="408710"/>
            </a:xfrm>
          </p:grpSpPr>
          <p:cxnSp>
            <p:nvCxnSpPr>
              <p:cNvPr id="1281" name="Straight Connector 1280"/>
              <p:cNvCxnSpPr/>
              <p:nvPr/>
            </p:nvCxnSpPr>
            <p:spPr>
              <a:xfrm>
                <a:off x="5027778" y="3581842"/>
                <a:ext cx="229068" cy="15326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p:cNvCxnSpPr/>
              <p:nvPr/>
            </p:nvCxnSpPr>
            <p:spPr>
              <a:xfrm rot="16200000" flipH="1">
                <a:off x="5040260" y="3468726"/>
                <a:ext cx="303696" cy="2290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3" name="Straight Connector 1282"/>
              <p:cNvCxnSpPr/>
              <p:nvPr/>
            </p:nvCxnSpPr>
            <p:spPr>
              <a:xfrm rot="16200000" flipH="1">
                <a:off x="5084941" y="3478383"/>
                <a:ext cx="380329" cy="7635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4" name="Straight Connector 1283"/>
              <p:cNvCxnSpPr/>
              <p:nvPr/>
            </p:nvCxnSpPr>
            <p:spPr>
              <a:xfrm rot="5400000">
                <a:off x="5143037" y="3544945"/>
                <a:ext cx="38032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5" name="Straight Connector 1284"/>
              <p:cNvCxnSpPr/>
              <p:nvPr/>
            </p:nvCxnSpPr>
            <p:spPr>
              <a:xfrm rot="5400000">
                <a:off x="5257711" y="3506904"/>
                <a:ext cx="303696" cy="152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p:cNvCxnSpPr/>
              <p:nvPr/>
            </p:nvCxnSpPr>
            <p:spPr>
              <a:xfrm rot="10800000" flipV="1">
                <a:off x="5333203" y="3505207"/>
                <a:ext cx="305425" cy="22990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7" name="Straight Connector 1286"/>
              <p:cNvCxnSpPr/>
              <p:nvPr/>
            </p:nvCxnSpPr>
            <p:spPr>
              <a:xfrm rot="10800000" flipV="1">
                <a:off x="5333203" y="3658474"/>
                <a:ext cx="381780" cy="7663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8" name="Group 3868"/>
            <p:cNvGrpSpPr>
              <a:grpSpLocks/>
            </p:cNvGrpSpPr>
            <p:nvPr/>
          </p:nvGrpSpPr>
          <p:grpSpPr bwMode="auto">
            <a:xfrm>
              <a:off x="6934193" y="4031675"/>
              <a:ext cx="187034" cy="554180"/>
              <a:chOff x="5029200" y="3325090"/>
              <a:chExt cx="685800" cy="408710"/>
            </a:xfrm>
          </p:grpSpPr>
          <p:cxnSp>
            <p:nvCxnSpPr>
              <p:cNvPr id="1274" name="Straight Connector 1273"/>
              <p:cNvCxnSpPr/>
              <p:nvPr/>
            </p:nvCxnSpPr>
            <p:spPr>
              <a:xfrm>
                <a:off x="5029776" y="3581493"/>
                <a:ext cx="227210" cy="1522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p:cNvCxnSpPr/>
              <p:nvPr/>
            </p:nvCxnSpPr>
            <p:spPr>
              <a:xfrm rot="16200000" flipH="1">
                <a:off x="5040700" y="3464974"/>
                <a:ext cx="304405" cy="2330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rot="16200000" flipH="1">
                <a:off x="5087127" y="3477475"/>
                <a:ext cx="380506" cy="757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7" name="Straight Connector 1276"/>
              <p:cNvCxnSpPr/>
              <p:nvPr/>
            </p:nvCxnSpPr>
            <p:spPr>
              <a:xfrm rot="5400000">
                <a:off x="5142473" y="3543442"/>
                <a:ext cx="38050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rot="5400000">
                <a:off x="5259173" y="3502843"/>
                <a:ext cx="304405" cy="157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9" name="Straight Connector 1278"/>
              <p:cNvCxnSpPr/>
              <p:nvPr/>
            </p:nvCxnSpPr>
            <p:spPr>
              <a:xfrm rot="10800000" flipV="1">
                <a:off x="5332726" y="3505391"/>
                <a:ext cx="308774" cy="2283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0" name="Straight Connector 1279"/>
              <p:cNvCxnSpPr/>
              <p:nvPr/>
            </p:nvCxnSpPr>
            <p:spPr>
              <a:xfrm rot="10800000" flipV="1">
                <a:off x="5332726" y="3657594"/>
                <a:ext cx="384513" cy="7610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09" name="Group 3869"/>
            <p:cNvGrpSpPr>
              <a:grpSpLocks/>
            </p:cNvGrpSpPr>
            <p:nvPr/>
          </p:nvGrpSpPr>
          <p:grpSpPr bwMode="auto">
            <a:xfrm>
              <a:off x="6795677" y="4572000"/>
              <a:ext cx="304803" cy="304800"/>
              <a:chOff x="5029200" y="3325090"/>
              <a:chExt cx="685800" cy="408710"/>
            </a:xfrm>
          </p:grpSpPr>
          <p:cxnSp>
            <p:nvCxnSpPr>
              <p:cNvPr id="1267" name="Straight Connector 1266"/>
              <p:cNvCxnSpPr/>
              <p:nvPr/>
            </p:nvCxnSpPr>
            <p:spPr>
              <a:xfrm>
                <a:off x="5030191" y="3579761"/>
                <a:ext cx="228796"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p:cNvCxnSpPr/>
              <p:nvPr/>
            </p:nvCxnSpPr>
            <p:spPr>
              <a:xfrm rot="16200000" flipH="1">
                <a:off x="5042436" y="3466428"/>
                <a:ext cx="304403" cy="2287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rot="16200000" flipH="1">
                <a:off x="5086343" y="3475512"/>
                <a:ext cx="381038"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0" name="Straight Connector 1269"/>
              <p:cNvCxnSpPr/>
              <p:nvPr/>
            </p:nvCxnSpPr>
            <p:spPr>
              <a:xfrm rot="5400000">
                <a:off x="5143543"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1" name="Straight Connector 1270"/>
              <p:cNvCxnSpPr/>
              <p:nvPr/>
            </p:nvCxnSpPr>
            <p:spPr>
              <a:xfrm rot="5400000">
                <a:off x="5258721" y="3503966"/>
                <a:ext cx="304403" cy="1537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p:nvPr/>
            </p:nvCxnSpPr>
            <p:spPr>
              <a:xfrm rot="10800000" flipV="1">
                <a:off x="5334062" y="3505258"/>
                <a:ext cx="307445"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3" name="Straight Connector 1272"/>
              <p:cNvCxnSpPr/>
              <p:nvPr/>
            </p:nvCxnSpPr>
            <p:spPr>
              <a:xfrm rot="10800000" flipV="1">
                <a:off x="5334062" y="3656395"/>
                <a:ext cx="382517"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10" name="Group 3870"/>
            <p:cNvGrpSpPr>
              <a:grpSpLocks/>
            </p:cNvGrpSpPr>
            <p:nvPr/>
          </p:nvGrpSpPr>
          <p:grpSpPr bwMode="auto">
            <a:xfrm>
              <a:off x="6781822" y="4648200"/>
              <a:ext cx="304803" cy="304800"/>
              <a:chOff x="5029200" y="3325090"/>
              <a:chExt cx="685800" cy="408710"/>
            </a:xfrm>
          </p:grpSpPr>
          <p:cxnSp>
            <p:nvCxnSpPr>
              <p:cNvPr id="1260" name="Straight Connector 1259"/>
              <p:cNvCxnSpPr/>
              <p:nvPr/>
            </p:nvCxnSpPr>
            <p:spPr>
              <a:xfrm>
                <a:off x="5029191" y="3579761"/>
                <a:ext cx="228796" cy="153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rot="16200000" flipH="1">
                <a:off x="5041436" y="3466428"/>
                <a:ext cx="304403" cy="2287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rot="16200000" flipH="1">
                <a:off x="5085343" y="3475512"/>
                <a:ext cx="381038"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3" name="Straight Connector 1262"/>
              <p:cNvCxnSpPr/>
              <p:nvPr/>
            </p:nvCxnSpPr>
            <p:spPr>
              <a:xfrm rot="5400000">
                <a:off x="5142541" y="3542510"/>
                <a:ext cx="38103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p:cNvCxnSpPr/>
              <p:nvPr/>
            </p:nvCxnSpPr>
            <p:spPr>
              <a:xfrm rot="5400000">
                <a:off x="5257721" y="3503964"/>
                <a:ext cx="304403" cy="1537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5" name="Straight Connector 1264"/>
              <p:cNvCxnSpPr/>
              <p:nvPr/>
            </p:nvCxnSpPr>
            <p:spPr>
              <a:xfrm rot="10800000" flipV="1">
                <a:off x="5333059" y="3505258"/>
                <a:ext cx="307445" cy="2277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p:cNvCxnSpPr/>
              <p:nvPr/>
            </p:nvCxnSpPr>
            <p:spPr>
              <a:xfrm rot="10800000" flipV="1">
                <a:off x="5333059" y="3656395"/>
                <a:ext cx="382519" cy="766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59" name="Group 1364"/>
          <p:cNvGrpSpPr>
            <a:grpSpLocks/>
          </p:cNvGrpSpPr>
          <p:nvPr/>
        </p:nvGrpSpPr>
        <p:grpSpPr bwMode="auto">
          <a:xfrm flipH="1">
            <a:off x="7842250" y="4419600"/>
            <a:ext cx="366713" cy="1447800"/>
            <a:chOff x="6262255" y="3498275"/>
            <a:chExt cx="1048658" cy="2362198"/>
          </a:xfrm>
        </p:grpSpPr>
        <p:sp>
          <p:nvSpPr>
            <p:cNvPr id="1366" name="Freeform 1365"/>
            <p:cNvSpPr/>
            <p:nvPr/>
          </p:nvSpPr>
          <p:spPr>
            <a:xfrm>
              <a:off x="6521016" y="3713257"/>
              <a:ext cx="295075" cy="2147216"/>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367" name="Freeform 1366"/>
            <p:cNvSpPr/>
            <p:nvPr/>
          </p:nvSpPr>
          <p:spPr>
            <a:xfrm>
              <a:off x="6634505" y="4210561"/>
              <a:ext cx="499360" cy="117850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9074" name="Group 3979"/>
            <p:cNvGrpSpPr>
              <a:grpSpLocks/>
            </p:cNvGrpSpPr>
            <p:nvPr/>
          </p:nvGrpSpPr>
          <p:grpSpPr bwMode="auto">
            <a:xfrm>
              <a:off x="6324600" y="5098470"/>
              <a:ext cx="609600" cy="304800"/>
              <a:chOff x="5029200" y="3325090"/>
              <a:chExt cx="685800" cy="408710"/>
            </a:xfrm>
          </p:grpSpPr>
          <p:cxnSp>
            <p:nvCxnSpPr>
              <p:cNvPr id="1481" name="Straight Connector 1480"/>
              <p:cNvCxnSpPr/>
              <p:nvPr/>
            </p:nvCxnSpPr>
            <p:spPr>
              <a:xfrm>
                <a:off x="5030564" y="3579306"/>
                <a:ext cx="22982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2" name="Straight Connector 1481"/>
              <p:cNvCxnSpPr/>
              <p:nvPr/>
            </p:nvCxnSpPr>
            <p:spPr>
              <a:xfrm rot="16200000" flipH="1">
                <a:off x="5040356" y="3466134"/>
                <a:ext cx="302164" cy="229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p:nvPr/>
            </p:nvCxnSpPr>
            <p:spPr>
              <a:xfrm rot="16200000" flipH="1">
                <a:off x="5086418" y="3479302"/>
                <a:ext cx="378573"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4" name="Straight Connector 1483"/>
              <p:cNvCxnSpPr/>
              <p:nvPr/>
            </p:nvCxnSpPr>
            <p:spPr>
              <a:xfrm rot="5400000">
                <a:off x="5147702" y="3542838"/>
                <a:ext cx="3785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5" name="Straight Connector 1484"/>
              <p:cNvCxnSpPr/>
              <p:nvPr/>
            </p:nvCxnSpPr>
            <p:spPr>
              <a:xfrm rot="5400000">
                <a:off x="5259962" y="3506990"/>
                <a:ext cx="302164" cy="14810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6" name="Straight Connector 1485"/>
              <p:cNvCxnSpPr/>
              <p:nvPr/>
            </p:nvCxnSpPr>
            <p:spPr>
              <a:xfrm rot="10800000" flipV="1">
                <a:off x="5336989" y="3506369"/>
                <a:ext cx="301319" cy="225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7" name="Straight Connector 1486"/>
              <p:cNvCxnSpPr/>
              <p:nvPr/>
            </p:nvCxnSpPr>
            <p:spPr>
              <a:xfrm rot="10800000" flipV="1">
                <a:off x="5336989" y="3655715"/>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75" name="Group 3980"/>
            <p:cNvGrpSpPr>
              <a:grpSpLocks/>
            </p:cNvGrpSpPr>
            <p:nvPr/>
          </p:nvGrpSpPr>
          <p:grpSpPr bwMode="auto">
            <a:xfrm>
              <a:off x="6393875" y="5105400"/>
              <a:ext cx="609600" cy="304800"/>
              <a:chOff x="5029200" y="3325090"/>
              <a:chExt cx="685800" cy="408710"/>
            </a:xfrm>
          </p:grpSpPr>
          <p:cxnSp>
            <p:nvCxnSpPr>
              <p:cNvPr id="1474" name="Straight Connector 1473"/>
              <p:cNvCxnSpPr/>
              <p:nvPr/>
            </p:nvCxnSpPr>
            <p:spPr>
              <a:xfrm>
                <a:off x="5029235" y="3580433"/>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5" name="Straight Connector 1474"/>
              <p:cNvCxnSpPr/>
              <p:nvPr/>
            </p:nvCxnSpPr>
            <p:spPr>
              <a:xfrm rot="16200000" flipH="1">
                <a:off x="5037290" y="3465523"/>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6" name="Straight Connector 1475"/>
              <p:cNvCxnSpPr/>
              <p:nvPr/>
            </p:nvCxnSpPr>
            <p:spPr>
              <a:xfrm rot="16200000" flipH="1">
                <a:off x="5083351" y="3478694"/>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7" name="Straight Connector 1476"/>
              <p:cNvCxnSpPr/>
              <p:nvPr/>
            </p:nvCxnSpPr>
            <p:spPr>
              <a:xfrm rot="5400000">
                <a:off x="5144639" y="3542229"/>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8" name="Straight Connector 1477"/>
              <p:cNvCxnSpPr/>
              <p:nvPr/>
            </p:nvCxnSpPr>
            <p:spPr>
              <a:xfrm rot="5400000">
                <a:off x="5256893" y="3506380"/>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p:cNvCxnSpPr/>
              <p:nvPr/>
            </p:nvCxnSpPr>
            <p:spPr>
              <a:xfrm rot="10800000" flipV="1">
                <a:off x="5335660" y="3504024"/>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0" name="Straight Connector 1479"/>
              <p:cNvCxnSpPr/>
              <p:nvPr/>
            </p:nvCxnSpPr>
            <p:spPr>
              <a:xfrm rot="10800000" flipV="1">
                <a:off x="5335660" y="3656842"/>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76" name="Group 3981"/>
            <p:cNvGrpSpPr>
              <a:grpSpLocks/>
            </p:cNvGrpSpPr>
            <p:nvPr/>
          </p:nvGrpSpPr>
          <p:grpSpPr bwMode="auto">
            <a:xfrm>
              <a:off x="6276110" y="4648200"/>
              <a:ext cx="609600" cy="304800"/>
              <a:chOff x="5029200" y="3325090"/>
              <a:chExt cx="685800" cy="408710"/>
            </a:xfrm>
          </p:grpSpPr>
          <p:cxnSp>
            <p:nvCxnSpPr>
              <p:cNvPr id="1467" name="Straight Connector 1466"/>
              <p:cNvCxnSpPr/>
              <p:nvPr/>
            </p:nvCxnSpPr>
            <p:spPr>
              <a:xfrm>
                <a:off x="5028936" y="3582227"/>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8" name="Straight Connector 1467"/>
              <p:cNvCxnSpPr/>
              <p:nvPr/>
            </p:nvCxnSpPr>
            <p:spPr>
              <a:xfrm rot="16200000" flipH="1">
                <a:off x="5036990" y="3467317"/>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9" name="Straight Connector 1468"/>
              <p:cNvCxnSpPr/>
              <p:nvPr/>
            </p:nvCxnSpPr>
            <p:spPr>
              <a:xfrm rot="16200000" flipH="1">
                <a:off x="5083052" y="3480488"/>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0" name="Straight Connector 1469"/>
              <p:cNvCxnSpPr/>
              <p:nvPr/>
            </p:nvCxnSpPr>
            <p:spPr>
              <a:xfrm rot="5400000">
                <a:off x="5144340"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1" name="Straight Connector 1470"/>
              <p:cNvCxnSpPr/>
              <p:nvPr/>
            </p:nvCxnSpPr>
            <p:spPr>
              <a:xfrm rot="5400000">
                <a:off x="5256593" y="3508174"/>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2" name="Straight Connector 1471"/>
              <p:cNvCxnSpPr/>
              <p:nvPr/>
            </p:nvCxnSpPr>
            <p:spPr>
              <a:xfrm rot="10800000" flipV="1">
                <a:off x="5335361" y="3505818"/>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3" name="Straight Connector 1472"/>
              <p:cNvCxnSpPr/>
              <p:nvPr/>
            </p:nvCxnSpPr>
            <p:spPr>
              <a:xfrm rot="10800000" flipV="1">
                <a:off x="5335361" y="3658636"/>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77" name="Group 3982"/>
            <p:cNvGrpSpPr>
              <a:grpSpLocks/>
            </p:cNvGrpSpPr>
            <p:nvPr/>
          </p:nvGrpSpPr>
          <p:grpSpPr bwMode="auto">
            <a:xfrm rot="-1164026">
              <a:off x="6262248" y="4648200"/>
              <a:ext cx="609600" cy="304800"/>
              <a:chOff x="5029200" y="3325090"/>
              <a:chExt cx="685800" cy="408710"/>
            </a:xfrm>
          </p:grpSpPr>
          <p:cxnSp>
            <p:nvCxnSpPr>
              <p:cNvPr id="1460" name="Straight Connector 1459"/>
              <p:cNvCxnSpPr/>
              <p:nvPr/>
            </p:nvCxnSpPr>
            <p:spPr>
              <a:xfrm>
                <a:off x="5030954" y="3580008"/>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1" name="Straight Connector 1460"/>
              <p:cNvCxnSpPr/>
              <p:nvPr/>
            </p:nvCxnSpPr>
            <p:spPr>
              <a:xfrm rot="16200000" flipH="1">
                <a:off x="5064005" y="3470962"/>
                <a:ext cx="312582"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2" name="Straight Connector 1461"/>
              <p:cNvCxnSpPr/>
              <p:nvPr/>
            </p:nvCxnSpPr>
            <p:spPr>
              <a:xfrm rot="16200000" flipH="1">
                <a:off x="5085152" y="3478812"/>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3" name="Straight Connector 1462"/>
              <p:cNvCxnSpPr/>
              <p:nvPr/>
            </p:nvCxnSpPr>
            <p:spPr>
              <a:xfrm rot="5400000">
                <a:off x="5145805" y="3543818"/>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4" name="Straight Connector 1463"/>
              <p:cNvCxnSpPr/>
              <p:nvPr/>
            </p:nvCxnSpPr>
            <p:spPr>
              <a:xfrm rot="5400000">
                <a:off x="5259825" y="3506332"/>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5" name="Straight Connector 1464"/>
              <p:cNvCxnSpPr/>
              <p:nvPr/>
            </p:nvCxnSpPr>
            <p:spPr>
              <a:xfrm rot="10800000" flipV="1">
                <a:off x="5338514" y="3506195"/>
                <a:ext cx="301319"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6" name="Straight Connector 1465"/>
              <p:cNvCxnSpPr/>
              <p:nvPr/>
            </p:nvCxnSpPr>
            <p:spPr>
              <a:xfrm rot="10800000" flipV="1">
                <a:off x="5367291" y="3656361"/>
                <a:ext cx="36771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78" name="Group 3983"/>
            <p:cNvGrpSpPr>
              <a:grpSpLocks/>
            </p:cNvGrpSpPr>
            <p:nvPr/>
          </p:nvGrpSpPr>
          <p:grpSpPr bwMode="auto">
            <a:xfrm rot="-1164026">
              <a:off x="6291277" y="4131192"/>
              <a:ext cx="609600" cy="304800"/>
              <a:chOff x="5029200" y="3325090"/>
              <a:chExt cx="685800" cy="408710"/>
            </a:xfrm>
          </p:grpSpPr>
          <p:cxnSp>
            <p:nvCxnSpPr>
              <p:cNvPr id="1453" name="Straight Connector 1452"/>
              <p:cNvCxnSpPr/>
              <p:nvPr/>
            </p:nvCxnSpPr>
            <p:spPr>
              <a:xfrm>
                <a:off x="5036361" y="3562267"/>
                <a:ext cx="234926" cy="159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p:cNvCxnSpPr/>
              <p:nvPr/>
            </p:nvCxnSpPr>
            <p:spPr>
              <a:xfrm rot="16200000" flipH="1">
                <a:off x="5060101" y="3449040"/>
                <a:ext cx="309108" cy="23492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5" name="Straight Connector 1454"/>
              <p:cNvCxnSpPr/>
              <p:nvPr/>
            </p:nvCxnSpPr>
            <p:spPr>
              <a:xfrm rot="16200000" flipH="1">
                <a:off x="5095975" y="3459528"/>
                <a:ext cx="392466"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6" name="Straight Connector 1455"/>
              <p:cNvCxnSpPr/>
              <p:nvPr/>
            </p:nvCxnSpPr>
            <p:spPr>
              <a:xfrm rot="5400000">
                <a:off x="5143683" y="3540436"/>
                <a:ext cx="38551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7" name="Straight Connector 1456"/>
              <p:cNvCxnSpPr/>
              <p:nvPr/>
            </p:nvCxnSpPr>
            <p:spPr>
              <a:xfrm rot="5400000">
                <a:off x="5286169" y="3492487"/>
                <a:ext cx="309108" cy="1532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8" name="Straight Connector 1457"/>
              <p:cNvCxnSpPr/>
              <p:nvPr/>
            </p:nvCxnSpPr>
            <p:spPr>
              <a:xfrm rot="10800000" flipV="1">
                <a:off x="5359926" y="3492686"/>
                <a:ext cx="311530"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9" name="Straight Connector 1458"/>
              <p:cNvCxnSpPr/>
              <p:nvPr/>
            </p:nvCxnSpPr>
            <p:spPr>
              <a:xfrm rot="10800000" flipV="1">
                <a:off x="5359237" y="3648067"/>
                <a:ext cx="388138"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79" name="Group 3984"/>
            <p:cNvGrpSpPr>
              <a:grpSpLocks/>
            </p:cNvGrpSpPr>
            <p:nvPr/>
          </p:nvGrpSpPr>
          <p:grpSpPr bwMode="auto">
            <a:xfrm>
              <a:off x="6292603" y="4174608"/>
              <a:ext cx="609600" cy="304800"/>
              <a:chOff x="5029200" y="3325090"/>
              <a:chExt cx="685800" cy="408710"/>
            </a:xfrm>
          </p:grpSpPr>
          <p:cxnSp>
            <p:nvCxnSpPr>
              <p:cNvPr id="1446" name="Straight Connector 1445"/>
              <p:cNvCxnSpPr/>
              <p:nvPr/>
            </p:nvCxnSpPr>
            <p:spPr>
              <a:xfrm>
                <a:off x="5030812" y="3581689"/>
                <a:ext cx="22981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p:cNvCxnSpPr/>
              <p:nvPr/>
            </p:nvCxnSpPr>
            <p:spPr>
              <a:xfrm rot="16200000" flipH="1">
                <a:off x="5038866" y="3466778"/>
                <a:ext cx="305636" cy="229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p:cNvCxnSpPr/>
              <p:nvPr/>
            </p:nvCxnSpPr>
            <p:spPr>
              <a:xfrm rot="16200000" flipH="1">
                <a:off x="5084928" y="3479949"/>
                <a:ext cx="382045" cy="714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p:cNvCxnSpPr/>
              <p:nvPr/>
            </p:nvCxnSpPr>
            <p:spPr>
              <a:xfrm rot="5400000">
                <a:off x="5146216" y="3543485"/>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p:cNvCxnSpPr/>
              <p:nvPr/>
            </p:nvCxnSpPr>
            <p:spPr>
              <a:xfrm rot="5400000">
                <a:off x="5258469" y="3507636"/>
                <a:ext cx="305636" cy="14810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p:cNvCxnSpPr/>
              <p:nvPr/>
            </p:nvCxnSpPr>
            <p:spPr>
              <a:xfrm rot="10800000" flipV="1">
                <a:off x="5337237" y="3505280"/>
                <a:ext cx="301316"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p:cNvCxnSpPr/>
              <p:nvPr/>
            </p:nvCxnSpPr>
            <p:spPr>
              <a:xfrm rot="10800000" flipV="1">
                <a:off x="5337237" y="3658098"/>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0" name="Group 3985"/>
            <p:cNvGrpSpPr>
              <a:grpSpLocks/>
            </p:cNvGrpSpPr>
            <p:nvPr/>
          </p:nvGrpSpPr>
          <p:grpSpPr bwMode="auto">
            <a:xfrm>
              <a:off x="6400793" y="3962400"/>
              <a:ext cx="533399" cy="152400"/>
              <a:chOff x="5029200" y="3325090"/>
              <a:chExt cx="685800" cy="408710"/>
            </a:xfrm>
          </p:grpSpPr>
          <p:cxnSp>
            <p:nvCxnSpPr>
              <p:cNvPr id="1439" name="Straight Connector 1438"/>
              <p:cNvCxnSpPr/>
              <p:nvPr/>
            </p:nvCxnSpPr>
            <p:spPr>
              <a:xfrm>
                <a:off x="5032016" y="3580782"/>
                <a:ext cx="227629" cy="152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p:nvPr/>
            </p:nvCxnSpPr>
            <p:spPr>
              <a:xfrm rot="16200000" flipH="1">
                <a:off x="5039707" y="3466967"/>
                <a:ext cx="305634" cy="22762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p:cNvCxnSpPr/>
              <p:nvPr/>
            </p:nvCxnSpPr>
            <p:spPr>
              <a:xfrm rot="16200000" flipH="1">
                <a:off x="5083218" y="3476854"/>
                <a:ext cx="382041" cy="758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p:cNvCxnSpPr/>
              <p:nvPr/>
            </p:nvCxnSpPr>
            <p:spPr>
              <a:xfrm rot="5400000">
                <a:off x="5144504" y="3542578"/>
                <a:ext cx="3820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p:cNvCxnSpPr/>
              <p:nvPr/>
            </p:nvCxnSpPr>
            <p:spPr>
              <a:xfrm rot="5400000">
                <a:off x="5258583" y="3504902"/>
                <a:ext cx="305634" cy="1517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p:cNvCxnSpPr/>
              <p:nvPr/>
            </p:nvCxnSpPr>
            <p:spPr>
              <a:xfrm rot="10800000" flipV="1">
                <a:off x="5335525" y="3504375"/>
                <a:ext cx="303508" cy="2292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p:cNvCxnSpPr/>
              <p:nvPr/>
            </p:nvCxnSpPr>
            <p:spPr>
              <a:xfrm rot="10800000" flipV="1">
                <a:off x="5335525" y="3657192"/>
                <a:ext cx="379383" cy="764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1" name="Group 3986"/>
            <p:cNvGrpSpPr>
              <a:grpSpLocks/>
            </p:cNvGrpSpPr>
            <p:nvPr/>
          </p:nvGrpSpPr>
          <p:grpSpPr bwMode="auto">
            <a:xfrm>
              <a:off x="6495142" y="3733792"/>
              <a:ext cx="404424" cy="168791"/>
              <a:chOff x="5029200" y="3325090"/>
              <a:chExt cx="685800" cy="408710"/>
            </a:xfrm>
          </p:grpSpPr>
          <p:cxnSp>
            <p:nvCxnSpPr>
              <p:cNvPr id="1432" name="Straight Connector 1431"/>
              <p:cNvCxnSpPr/>
              <p:nvPr/>
            </p:nvCxnSpPr>
            <p:spPr>
              <a:xfrm>
                <a:off x="5026887" y="3582678"/>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p:nvPr/>
            </p:nvCxnSpPr>
            <p:spPr>
              <a:xfrm rot="16200000" flipH="1">
                <a:off x="5038023" y="3467205"/>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4" name="Straight Connector 1433"/>
              <p:cNvCxnSpPr/>
              <p:nvPr/>
            </p:nvCxnSpPr>
            <p:spPr>
              <a:xfrm rot="16200000" flipH="1">
                <a:off x="5081937" y="3478336"/>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5" name="Straight Connector 1434"/>
              <p:cNvCxnSpPr/>
              <p:nvPr/>
            </p:nvCxnSpPr>
            <p:spPr>
              <a:xfrm rot="5400000">
                <a:off x="5143526" y="3541915"/>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6" name="Straight Connector 1435"/>
              <p:cNvCxnSpPr/>
              <p:nvPr/>
            </p:nvCxnSpPr>
            <p:spPr>
              <a:xfrm rot="5400000">
                <a:off x="5257419" y="3509548"/>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7" name="Straight Connector 1436"/>
              <p:cNvCxnSpPr/>
              <p:nvPr/>
            </p:nvCxnSpPr>
            <p:spPr>
              <a:xfrm rot="10800000" flipV="1">
                <a:off x="5334810" y="3507418"/>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8" name="Straight Connector 1437"/>
              <p:cNvCxnSpPr/>
              <p:nvPr/>
            </p:nvCxnSpPr>
            <p:spPr>
              <a:xfrm rot="10800000" flipV="1">
                <a:off x="5334810" y="3657939"/>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2" name="Group 3987"/>
            <p:cNvGrpSpPr>
              <a:grpSpLocks/>
            </p:cNvGrpSpPr>
            <p:nvPr/>
          </p:nvGrpSpPr>
          <p:grpSpPr bwMode="auto">
            <a:xfrm>
              <a:off x="6477000" y="3793600"/>
              <a:ext cx="404424" cy="168791"/>
              <a:chOff x="5029200" y="3325090"/>
              <a:chExt cx="685800" cy="408710"/>
            </a:xfrm>
          </p:grpSpPr>
          <p:cxnSp>
            <p:nvCxnSpPr>
              <p:cNvPr id="1425" name="Straight Connector 1424"/>
              <p:cNvCxnSpPr/>
              <p:nvPr/>
            </p:nvCxnSpPr>
            <p:spPr>
              <a:xfrm>
                <a:off x="5026858" y="3582110"/>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6" name="Straight Connector 1425"/>
              <p:cNvCxnSpPr/>
              <p:nvPr/>
            </p:nvCxnSpPr>
            <p:spPr>
              <a:xfrm rot="16200000" flipH="1">
                <a:off x="5037994" y="3466637"/>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p:cNvCxnSpPr/>
              <p:nvPr/>
            </p:nvCxnSpPr>
            <p:spPr>
              <a:xfrm rot="16200000" flipH="1">
                <a:off x="5081903" y="3477763"/>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8" name="Straight Connector 1427"/>
              <p:cNvCxnSpPr/>
              <p:nvPr/>
            </p:nvCxnSpPr>
            <p:spPr>
              <a:xfrm rot="5400000">
                <a:off x="5143493" y="3541342"/>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9" name="Straight Connector 1428"/>
              <p:cNvCxnSpPr/>
              <p:nvPr/>
            </p:nvCxnSpPr>
            <p:spPr>
              <a:xfrm rot="5400000">
                <a:off x="5257390" y="3508979"/>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0" name="Straight Connector 1429"/>
              <p:cNvCxnSpPr/>
              <p:nvPr/>
            </p:nvCxnSpPr>
            <p:spPr>
              <a:xfrm rot="10800000" flipV="1">
                <a:off x="5334781" y="3506849"/>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1" name="Straight Connector 1430"/>
              <p:cNvCxnSpPr/>
              <p:nvPr/>
            </p:nvCxnSpPr>
            <p:spPr>
              <a:xfrm rot="10800000" flipV="1">
                <a:off x="5334781" y="3657370"/>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3" name="Group 3988"/>
            <p:cNvGrpSpPr>
              <a:grpSpLocks/>
            </p:cNvGrpSpPr>
            <p:nvPr/>
          </p:nvGrpSpPr>
          <p:grpSpPr bwMode="auto">
            <a:xfrm>
              <a:off x="6414655" y="3567537"/>
              <a:ext cx="404424" cy="168791"/>
              <a:chOff x="5029200" y="3325090"/>
              <a:chExt cx="685800" cy="408710"/>
            </a:xfrm>
          </p:grpSpPr>
          <p:cxnSp>
            <p:nvCxnSpPr>
              <p:cNvPr id="1418" name="Straight Connector 1417"/>
              <p:cNvCxnSpPr/>
              <p:nvPr/>
            </p:nvCxnSpPr>
            <p:spPr>
              <a:xfrm>
                <a:off x="5032502" y="3583856"/>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9" name="Straight Connector 1418"/>
              <p:cNvCxnSpPr/>
              <p:nvPr/>
            </p:nvCxnSpPr>
            <p:spPr>
              <a:xfrm rot="16200000" flipH="1">
                <a:off x="5043638" y="3468383"/>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0" name="Straight Connector 1419"/>
              <p:cNvCxnSpPr/>
              <p:nvPr/>
            </p:nvCxnSpPr>
            <p:spPr>
              <a:xfrm rot="16200000" flipH="1">
                <a:off x="5087557" y="3479513"/>
                <a:ext cx="382572"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1" name="Straight Connector 1420"/>
              <p:cNvCxnSpPr/>
              <p:nvPr/>
            </p:nvCxnSpPr>
            <p:spPr>
              <a:xfrm rot="5400000">
                <a:off x="5149141" y="3543093"/>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2" name="Straight Connector 1421"/>
              <p:cNvCxnSpPr/>
              <p:nvPr/>
            </p:nvCxnSpPr>
            <p:spPr>
              <a:xfrm rot="5400000">
                <a:off x="5263035" y="3510721"/>
                <a:ext cx="301042" cy="14626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3" name="Straight Connector 1422"/>
              <p:cNvCxnSpPr/>
              <p:nvPr/>
            </p:nvCxnSpPr>
            <p:spPr>
              <a:xfrm rot="10800000" flipV="1">
                <a:off x="5340425" y="3508595"/>
                <a:ext cx="300227"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4" name="Straight Connector 1423"/>
              <p:cNvCxnSpPr/>
              <p:nvPr/>
            </p:nvCxnSpPr>
            <p:spPr>
              <a:xfrm rot="10800000" flipV="1">
                <a:off x="5340425" y="3659116"/>
                <a:ext cx="37720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4" name="Group 3989"/>
            <p:cNvGrpSpPr>
              <a:grpSpLocks/>
            </p:cNvGrpSpPr>
            <p:nvPr/>
          </p:nvGrpSpPr>
          <p:grpSpPr bwMode="auto">
            <a:xfrm>
              <a:off x="6439722" y="3498267"/>
              <a:ext cx="404424" cy="168791"/>
              <a:chOff x="5029200" y="3325090"/>
              <a:chExt cx="685800" cy="408710"/>
            </a:xfrm>
          </p:grpSpPr>
          <p:cxnSp>
            <p:nvCxnSpPr>
              <p:cNvPr id="1411" name="Straight Connector 1410"/>
              <p:cNvCxnSpPr/>
              <p:nvPr/>
            </p:nvCxnSpPr>
            <p:spPr>
              <a:xfrm>
                <a:off x="5028487" y="3582252"/>
                <a:ext cx="230942"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2" name="Straight Connector 1411"/>
              <p:cNvCxnSpPr/>
              <p:nvPr/>
            </p:nvCxnSpPr>
            <p:spPr>
              <a:xfrm rot="16200000" flipH="1">
                <a:off x="5039623" y="3466779"/>
                <a:ext cx="301042" cy="2309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3" name="Straight Connector 1412"/>
              <p:cNvCxnSpPr/>
              <p:nvPr/>
            </p:nvCxnSpPr>
            <p:spPr>
              <a:xfrm rot="16200000" flipH="1">
                <a:off x="5083533" y="3477906"/>
                <a:ext cx="382576" cy="769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4" name="Straight Connector 1413"/>
              <p:cNvCxnSpPr/>
              <p:nvPr/>
            </p:nvCxnSpPr>
            <p:spPr>
              <a:xfrm rot="5400000">
                <a:off x="5145122" y="3541485"/>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5" name="Straight Connector 1414"/>
              <p:cNvCxnSpPr/>
              <p:nvPr/>
            </p:nvCxnSpPr>
            <p:spPr>
              <a:xfrm rot="5400000">
                <a:off x="5259019" y="3509121"/>
                <a:ext cx="301042" cy="146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6" name="Straight Connector 1415"/>
              <p:cNvCxnSpPr/>
              <p:nvPr/>
            </p:nvCxnSpPr>
            <p:spPr>
              <a:xfrm rot="10800000" flipV="1">
                <a:off x="5336410" y="3506991"/>
                <a:ext cx="300222"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7" name="Straight Connector 1416"/>
              <p:cNvCxnSpPr/>
              <p:nvPr/>
            </p:nvCxnSpPr>
            <p:spPr>
              <a:xfrm rot="10800000" flipV="1">
                <a:off x="5336410" y="3657512"/>
                <a:ext cx="377203"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5" name="Group 3990"/>
            <p:cNvGrpSpPr>
              <a:grpSpLocks/>
            </p:cNvGrpSpPr>
            <p:nvPr/>
          </p:nvGrpSpPr>
          <p:grpSpPr bwMode="auto">
            <a:xfrm>
              <a:off x="6982697" y="4003957"/>
              <a:ext cx="328224" cy="228599"/>
              <a:chOff x="5029200" y="3325090"/>
              <a:chExt cx="685800" cy="408710"/>
            </a:xfrm>
          </p:grpSpPr>
          <p:cxnSp>
            <p:nvCxnSpPr>
              <p:cNvPr id="1404" name="Straight Connector 1403"/>
              <p:cNvCxnSpPr/>
              <p:nvPr/>
            </p:nvCxnSpPr>
            <p:spPr>
              <a:xfrm>
                <a:off x="5032044" y="3578704"/>
                <a:ext cx="227646" cy="152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5" name="Straight Connector 1404"/>
              <p:cNvCxnSpPr/>
              <p:nvPr/>
            </p:nvCxnSpPr>
            <p:spPr>
              <a:xfrm rot="16200000" flipH="1">
                <a:off x="5040474" y="3464884"/>
                <a:ext cx="305638" cy="2276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p:cNvCxnSpPr/>
              <p:nvPr/>
            </p:nvCxnSpPr>
            <p:spPr>
              <a:xfrm rot="16200000" flipH="1">
                <a:off x="5088798" y="3475934"/>
                <a:ext cx="379732" cy="758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7" name="Straight Connector 1406"/>
              <p:cNvCxnSpPr/>
              <p:nvPr/>
            </p:nvCxnSpPr>
            <p:spPr>
              <a:xfrm rot="5400000">
                <a:off x="5145709" y="3541660"/>
                <a:ext cx="3797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8" name="Straight Connector 1407"/>
              <p:cNvCxnSpPr/>
              <p:nvPr/>
            </p:nvCxnSpPr>
            <p:spPr>
              <a:xfrm rot="5400000">
                <a:off x="5258638" y="3502825"/>
                <a:ext cx="305638" cy="15176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9" name="Straight Connector 1408"/>
              <p:cNvCxnSpPr/>
              <p:nvPr/>
            </p:nvCxnSpPr>
            <p:spPr>
              <a:xfrm rot="10800000" flipV="1">
                <a:off x="5335572" y="3504610"/>
                <a:ext cx="303528" cy="22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0" name="Straight Connector 1409"/>
              <p:cNvCxnSpPr/>
              <p:nvPr/>
            </p:nvCxnSpPr>
            <p:spPr>
              <a:xfrm rot="10800000" flipV="1">
                <a:off x="5335572" y="3657431"/>
                <a:ext cx="379410" cy="74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6" name="Group 3991"/>
            <p:cNvGrpSpPr>
              <a:grpSpLocks/>
            </p:cNvGrpSpPr>
            <p:nvPr/>
          </p:nvGrpSpPr>
          <p:grpSpPr bwMode="auto">
            <a:xfrm>
              <a:off x="6934193" y="4031675"/>
              <a:ext cx="187034" cy="554180"/>
              <a:chOff x="5029200" y="3325090"/>
              <a:chExt cx="685800" cy="408710"/>
            </a:xfrm>
          </p:grpSpPr>
          <p:cxnSp>
            <p:nvCxnSpPr>
              <p:cNvPr id="1397" name="Straight Connector 1396"/>
              <p:cNvCxnSpPr/>
              <p:nvPr/>
            </p:nvCxnSpPr>
            <p:spPr>
              <a:xfrm>
                <a:off x="5028938" y="3581184"/>
                <a:ext cx="233039"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p:cNvCxnSpPr/>
              <p:nvPr/>
            </p:nvCxnSpPr>
            <p:spPr>
              <a:xfrm rot="16200000" flipH="1">
                <a:off x="5042576" y="3464664"/>
                <a:ext cx="305637" cy="2330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9" name="Straight Connector 1398"/>
              <p:cNvCxnSpPr/>
              <p:nvPr/>
            </p:nvCxnSpPr>
            <p:spPr>
              <a:xfrm rot="16200000" flipH="1">
                <a:off x="5080239" y="3473665"/>
                <a:ext cx="380137" cy="832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0" name="Straight Connector 1399"/>
              <p:cNvCxnSpPr/>
              <p:nvPr/>
            </p:nvCxnSpPr>
            <p:spPr>
              <a:xfrm rot="5400000">
                <a:off x="5138492" y="3543934"/>
                <a:ext cx="38013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1" name="Straight Connector 1400"/>
              <p:cNvCxnSpPr/>
              <p:nvPr/>
            </p:nvCxnSpPr>
            <p:spPr>
              <a:xfrm rot="5400000">
                <a:off x="5250649" y="3506276"/>
                <a:ext cx="305637" cy="14981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2" name="Straight Connector 1401"/>
              <p:cNvCxnSpPr/>
              <p:nvPr/>
            </p:nvCxnSpPr>
            <p:spPr>
              <a:xfrm rot="10800000" flipV="1">
                <a:off x="5328559" y="3504774"/>
                <a:ext cx="299621" cy="2292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3" name="Straight Connector 1402"/>
              <p:cNvCxnSpPr/>
              <p:nvPr/>
            </p:nvCxnSpPr>
            <p:spPr>
              <a:xfrm rot="10800000" flipV="1">
                <a:off x="5328559" y="3657593"/>
                <a:ext cx="38285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7" name="Group 3992"/>
            <p:cNvGrpSpPr>
              <a:grpSpLocks/>
            </p:cNvGrpSpPr>
            <p:nvPr/>
          </p:nvGrpSpPr>
          <p:grpSpPr bwMode="auto">
            <a:xfrm>
              <a:off x="6795677" y="4572000"/>
              <a:ext cx="304803" cy="304800"/>
              <a:chOff x="5029200" y="3325090"/>
              <a:chExt cx="685800" cy="408710"/>
            </a:xfrm>
          </p:grpSpPr>
          <p:cxnSp>
            <p:nvCxnSpPr>
              <p:cNvPr id="1390" name="Straight Connector 1389"/>
              <p:cNvCxnSpPr/>
              <p:nvPr/>
            </p:nvCxnSpPr>
            <p:spPr>
              <a:xfrm>
                <a:off x="5034276" y="3580210"/>
                <a:ext cx="224710"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p:cNvCxnSpPr/>
              <p:nvPr/>
            </p:nvCxnSpPr>
            <p:spPr>
              <a:xfrm rot="16200000" flipH="1">
                <a:off x="5046621" y="3469591"/>
                <a:ext cx="302162"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p:nvPr/>
            </p:nvCxnSpPr>
            <p:spPr>
              <a:xfrm rot="16200000" flipH="1">
                <a:off x="5090132" y="3475102"/>
                <a:ext cx="378571" cy="8171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p:cNvCxnSpPr/>
              <p:nvPr/>
            </p:nvCxnSpPr>
            <p:spPr>
              <a:xfrm rot="5400000">
                <a:off x="5151416" y="3543743"/>
                <a:ext cx="3785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4" name="Straight Connector 1393"/>
              <p:cNvCxnSpPr/>
              <p:nvPr/>
            </p:nvCxnSpPr>
            <p:spPr>
              <a:xfrm rot="5400000">
                <a:off x="5266222" y="3505339"/>
                <a:ext cx="302162"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5" name="Straight Connector 1394"/>
              <p:cNvCxnSpPr/>
              <p:nvPr/>
            </p:nvCxnSpPr>
            <p:spPr>
              <a:xfrm rot="10800000" flipV="1">
                <a:off x="5340699" y="3507275"/>
                <a:ext cx="306422" cy="2257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6" name="Straight Connector 1395"/>
              <p:cNvCxnSpPr/>
              <p:nvPr/>
            </p:nvCxnSpPr>
            <p:spPr>
              <a:xfrm rot="10800000" flipV="1">
                <a:off x="5340699" y="3656619"/>
                <a:ext cx="377924"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088" name="Group 3993"/>
            <p:cNvGrpSpPr>
              <a:grpSpLocks/>
            </p:cNvGrpSpPr>
            <p:nvPr/>
          </p:nvGrpSpPr>
          <p:grpSpPr bwMode="auto">
            <a:xfrm>
              <a:off x="6781822" y="4648200"/>
              <a:ext cx="304803" cy="304800"/>
              <a:chOff x="5029200" y="3325090"/>
              <a:chExt cx="685800" cy="408710"/>
            </a:xfrm>
          </p:grpSpPr>
          <p:cxnSp>
            <p:nvCxnSpPr>
              <p:cNvPr id="1383" name="Straight Connector 1382"/>
              <p:cNvCxnSpPr/>
              <p:nvPr/>
            </p:nvCxnSpPr>
            <p:spPr>
              <a:xfrm>
                <a:off x="5024593" y="3582227"/>
                <a:ext cx="23492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p:cNvCxnSpPr/>
              <p:nvPr/>
            </p:nvCxnSpPr>
            <p:spPr>
              <a:xfrm rot="16200000" flipH="1">
                <a:off x="5035200" y="3469871"/>
                <a:ext cx="305636" cy="2247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p:nvPr/>
            </p:nvCxnSpPr>
            <p:spPr>
              <a:xfrm rot="16200000" flipH="1">
                <a:off x="5083820" y="3480491"/>
                <a:ext cx="382045" cy="7149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p:cNvCxnSpPr/>
              <p:nvPr/>
            </p:nvCxnSpPr>
            <p:spPr>
              <a:xfrm rot="5400000">
                <a:off x="5139996"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p:cNvCxnSpPr/>
              <p:nvPr/>
            </p:nvCxnSpPr>
            <p:spPr>
              <a:xfrm rot="5400000">
                <a:off x="5254801" y="3505619"/>
                <a:ext cx="305636" cy="1532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rot="10800000" flipV="1">
                <a:off x="5331015" y="3505818"/>
                <a:ext cx="306422"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rot="10800000" flipV="1">
                <a:off x="5331015" y="3658636"/>
                <a:ext cx="38813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82" name="Group 1487"/>
          <p:cNvGrpSpPr>
            <a:grpSpLocks/>
          </p:cNvGrpSpPr>
          <p:nvPr/>
        </p:nvGrpSpPr>
        <p:grpSpPr bwMode="auto">
          <a:xfrm flipH="1">
            <a:off x="6026150" y="4419600"/>
            <a:ext cx="368300" cy="1447800"/>
            <a:chOff x="6262255" y="3498275"/>
            <a:chExt cx="1048658" cy="2362198"/>
          </a:xfrm>
        </p:grpSpPr>
        <p:sp>
          <p:nvSpPr>
            <p:cNvPr id="1489" name="Freeform 1488"/>
            <p:cNvSpPr/>
            <p:nvPr/>
          </p:nvSpPr>
          <p:spPr>
            <a:xfrm>
              <a:off x="6519898" y="3713257"/>
              <a:ext cx="298325" cy="2147216"/>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490" name="Freeform 1489"/>
            <p:cNvSpPr/>
            <p:nvPr/>
          </p:nvSpPr>
          <p:spPr>
            <a:xfrm>
              <a:off x="6637420" y="4210561"/>
              <a:ext cx="497209" cy="117850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8952" name="Group 4102"/>
            <p:cNvGrpSpPr>
              <a:grpSpLocks/>
            </p:cNvGrpSpPr>
            <p:nvPr/>
          </p:nvGrpSpPr>
          <p:grpSpPr bwMode="auto">
            <a:xfrm>
              <a:off x="6324600" y="5098470"/>
              <a:ext cx="609600" cy="304800"/>
              <a:chOff x="5029200" y="3325090"/>
              <a:chExt cx="685800" cy="408710"/>
            </a:xfrm>
          </p:grpSpPr>
          <p:cxnSp>
            <p:nvCxnSpPr>
              <p:cNvPr id="1604" name="Straight Connector 1603"/>
              <p:cNvCxnSpPr/>
              <p:nvPr/>
            </p:nvCxnSpPr>
            <p:spPr>
              <a:xfrm>
                <a:off x="5030254" y="3579306"/>
                <a:ext cx="228827"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5" name="Straight Connector 1604"/>
              <p:cNvCxnSpPr/>
              <p:nvPr/>
            </p:nvCxnSpPr>
            <p:spPr>
              <a:xfrm rot="16200000" flipH="1">
                <a:off x="5044436" y="3466628"/>
                <a:ext cx="302164" cy="2288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6" name="Straight Connector 1605"/>
              <p:cNvCxnSpPr/>
              <p:nvPr/>
            </p:nvCxnSpPr>
            <p:spPr>
              <a:xfrm rot="16200000" flipH="1">
                <a:off x="5087592" y="3476912"/>
                <a:ext cx="378573" cy="7627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7" name="Straight Connector 1606"/>
              <p:cNvCxnSpPr/>
              <p:nvPr/>
            </p:nvCxnSpPr>
            <p:spPr>
              <a:xfrm rot="5400000">
                <a:off x="5146073" y="3542838"/>
                <a:ext cx="3785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8" name="Straight Connector 1607"/>
              <p:cNvCxnSpPr/>
              <p:nvPr/>
            </p:nvCxnSpPr>
            <p:spPr>
              <a:xfrm rot="5400000">
                <a:off x="5260554" y="3504766"/>
                <a:ext cx="302164"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9" name="Straight Connector 1608"/>
              <p:cNvCxnSpPr/>
              <p:nvPr/>
            </p:nvCxnSpPr>
            <p:spPr>
              <a:xfrm rot="10800000" flipV="1">
                <a:off x="5335359" y="3506369"/>
                <a:ext cx="305105" cy="225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0" name="Straight Connector 1609"/>
              <p:cNvCxnSpPr/>
              <p:nvPr/>
            </p:nvCxnSpPr>
            <p:spPr>
              <a:xfrm rot="10800000" flipV="1">
                <a:off x="5335359" y="3655715"/>
                <a:ext cx="38138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3" name="Group 4103"/>
            <p:cNvGrpSpPr>
              <a:grpSpLocks/>
            </p:cNvGrpSpPr>
            <p:nvPr/>
          </p:nvGrpSpPr>
          <p:grpSpPr bwMode="auto">
            <a:xfrm>
              <a:off x="6393875" y="5105400"/>
              <a:ext cx="609600" cy="304800"/>
              <a:chOff x="5029200" y="3325090"/>
              <a:chExt cx="685800" cy="408710"/>
            </a:xfrm>
          </p:grpSpPr>
          <p:cxnSp>
            <p:nvCxnSpPr>
              <p:cNvPr id="1597" name="Straight Connector 1596"/>
              <p:cNvCxnSpPr/>
              <p:nvPr/>
            </p:nvCxnSpPr>
            <p:spPr>
              <a:xfrm>
                <a:off x="5028595" y="3580433"/>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8" name="Straight Connector 1597"/>
              <p:cNvCxnSpPr/>
              <p:nvPr/>
            </p:nvCxnSpPr>
            <p:spPr>
              <a:xfrm rot="16200000" flipH="1">
                <a:off x="5041043" y="3466018"/>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p:nvPr/>
            </p:nvCxnSpPr>
            <p:spPr>
              <a:xfrm rot="16200000" flipH="1">
                <a:off x="5084201" y="3476307"/>
                <a:ext cx="382045"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0" name="Straight Connector 1599"/>
              <p:cNvCxnSpPr/>
              <p:nvPr/>
            </p:nvCxnSpPr>
            <p:spPr>
              <a:xfrm rot="5400000">
                <a:off x="5142679" y="3542229"/>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1" name="Straight Connector 1600"/>
              <p:cNvCxnSpPr/>
              <p:nvPr/>
            </p:nvCxnSpPr>
            <p:spPr>
              <a:xfrm rot="5400000">
                <a:off x="5257157" y="3504155"/>
                <a:ext cx="305636"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2" name="Straight Connector 1601"/>
              <p:cNvCxnSpPr/>
              <p:nvPr/>
            </p:nvCxnSpPr>
            <p:spPr>
              <a:xfrm rot="10800000" flipV="1">
                <a:off x="5333700" y="3504024"/>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3" name="Straight Connector 1602"/>
              <p:cNvCxnSpPr/>
              <p:nvPr/>
            </p:nvCxnSpPr>
            <p:spPr>
              <a:xfrm rot="10800000" flipV="1">
                <a:off x="5333700" y="3656842"/>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4" name="Group 4104"/>
            <p:cNvGrpSpPr>
              <a:grpSpLocks/>
            </p:cNvGrpSpPr>
            <p:nvPr/>
          </p:nvGrpSpPr>
          <p:grpSpPr bwMode="auto">
            <a:xfrm>
              <a:off x="6276110" y="4648200"/>
              <a:ext cx="609600" cy="304800"/>
              <a:chOff x="5029200" y="3325090"/>
              <a:chExt cx="685800" cy="408710"/>
            </a:xfrm>
          </p:grpSpPr>
          <p:cxnSp>
            <p:nvCxnSpPr>
              <p:cNvPr id="1590" name="Straight Connector 1589"/>
              <p:cNvCxnSpPr/>
              <p:nvPr/>
            </p:nvCxnSpPr>
            <p:spPr>
              <a:xfrm>
                <a:off x="5028867" y="3582227"/>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1" name="Straight Connector 1590"/>
              <p:cNvCxnSpPr/>
              <p:nvPr/>
            </p:nvCxnSpPr>
            <p:spPr>
              <a:xfrm rot="16200000" flipH="1">
                <a:off x="5041315" y="3467812"/>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2" name="Straight Connector 1591"/>
              <p:cNvCxnSpPr/>
              <p:nvPr/>
            </p:nvCxnSpPr>
            <p:spPr>
              <a:xfrm rot="16200000" flipH="1">
                <a:off x="5084474" y="3478101"/>
                <a:ext cx="382045"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3" name="Straight Connector 1592"/>
              <p:cNvCxnSpPr/>
              <p:nvPr/>
            </p:nvCxnSpPr>
            <p:spPr>
              <a:xfrm rot="5400000">
                <a:off x="5142951"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4" name="Straight Connector 1593"/>
              <p:cNvCxnSpPr/>
              <p:nvPr/>
            </p:nvCxnSpPr>
            <p:spPr>
              <a:xfrm rot="5400000">
                <a:off x="5257429" y="3505949"/>
                <a:ext cx="305636"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5" name="Straight Connector 1594"/>
              <p:cNvCxnSpPr/>
              <p:nvPr/>
            </p:nvCxnSpPr>
            <p:spPr>
              <a:xfrm rot="10800000" flipV="1">
                <a:off x="5333972" y="3505818"/>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6" name="Straight Connector 1595"/>
              <p:cNvCxnSpPr/>
              <p:nvPr/>
            </p:nvCxnSpPr>
            <p:spPr>
              <a:xfrm rot="10800000" flipV="1">
                <a:off x="5333972" y="3658636"/>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5" name="Group 4105"/>
            <p:cNvGrpSpPr>
              <a:grpSpLocks/>
            </p:cNvGrpSpPr>
            <p:nvPr/>
          </p:nvGrpSpPr>
          <p:grpSpPr bwMode="auto">
            <a:xfrm rot="-1164026">
              <a:off x="6262247" y="4648200"/>
              <a:ext cx="609600" cy="304800"/>
              <a:chOff x="5029200" y="3325090"/>
              <a:chExt cx="685800" cy="408710"/>
            </a:xfrm>
          </p:grpSpPr>
          <p:cxnSp>
            <p:nvCxnSpPr>
              <p:cNvPr id="1583" name="Straight Connector 1582"/>
              <p:cNvCxnSpPr/>
              <p:nvPr/>
            </p:nvCxnSpPr>
            <p:spPr>
              <a:xfrm>
                <a:off x="5031027" y="3579673"/>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4" name="Straight Connector 1583"/>
              <p:cNvCxnSpPr/>
              <p:nvPr/>
            </p:nvCxnSpPr>
            <p:spPr>
              <a:xfrm rot="16200000" flipH="1">
                <a:off x="5056157" y="3460624"/>
                <a:ext cx="316057" cy="2288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5" name="Straight Connector 1584"/>
              <p:cNvCxnSpPr/>
              <p:nvPr/>
            </p:nvCxnSpPr>
            <p:spPr>
              <a:xfrm rot="16200000" flipH="1">
                <a:off x="5086568" y="3476664"/>
                <a:ext cx="382045" cy="7627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6" name="Straight Connector 1585"/>
              <p:cNvCxnSpPr/>
              <p:nvPr/>
            </p:nvCxnSpPr>
            <p:spPr>
              <a:xfrm rot="5400000">
                <a:off x="5144564" y="354348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7" name="Straight Connector 1586"/>
              <p:cNvCxnSpPr/>
              <p:nvPr/>
            </p:nvCxnSpPr>
            <p:spPr>
              <a:xfrm rot="5400000">
                <a:off x="5287125" y="3501930"/>
                <a:ext cx="309108"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8" name="Straight Connector 1587"/>
              <p:cNvCxnSpPr/>
              <p:nvPr/>
            </p:nvCxnSpPr>
            <p:spPr>
              <a:xfrm rot="10800000" flipV="1">
                <a:off x="5356431" y="3497173"/>
                <a:ext cx="310192" cy="23617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9" name="Straight Connector 1588"/>
              <p:cNvCxnSpPr/>
              <p:nvPr/>
            </p:nvCxnSpPr>
            <p:spPr>
              <a:xfrm rot="10800000" flipV="1">
                <a:off x="5360688" y="3656603"/>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6" name="Group 4106"/>
            <p:cNvGrpSpPr>
              <a:grpSpLocks/>
            </p:cNvGrpSpPr>
            <p:nvPr/>
          </p:nvGrpSpPr>
          <p:grpSpPr bwMode="auto">
            <a:xfrm rot="-1164026">
              <a:off x="6291276" y="4131192"/>
              <a:ext cx="609600" cy="304800"/>
              <a:chOff x="5029200" y="3325090"/>
              <a:chExt cx="685800" cy="408710"/>
            </a:xfrm>
          </p:grpSpPr>
          <p:cxnSp>
            <p:nvCxnSpPr>
              <p:cNvPr id="1576" name="Straight Connector 1575"/>
              <p:cNvCxnSpPr/>
              <p:nvPr/>
            </p:nvCxnSpPr>
            <p:spPr>
              <a:xfrm>
                <a:off x="5038109" y="3561519"/>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7" name="Straight Connector 1576"/>
              <p:cNvCxnSpPr/>
              <p:nvPr/>
            </p:nvCxnSpPr>
            <p:spPr>
              <a:xfrm rot="16200000" flipH="1">
                <a:off x="5049837" y="3447197"/>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8" name="Straight Connector 1577"/>
              <p:cNvCxnSpPr/>
              <p:nvPr/>
            </p:nvCxnSpPr>
            <p:spPr>
              <a:xfrm rot="16200000" flipH="1">
                <a:off x="5094176" y="3464580"/>
                <a:ext cx="385519"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rot="5400000">
                <a:off x="5147806" y="3529757"/>
                <a:ext cx="3959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0" name="Straight Connector 1579"/>
              <p:cNvCxnSpPr/>
              <p:nvPr/>
            </p:nvCxnSpPr>
            <p:spPr>
              <a:xfrm rot="5400000">
                <a:off x="5267372" y="3490626"/>
                <a:ext cx="312582"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1" name="Straight Connector 1580"/>
              <p:cNvCxnSpPr/>
              <p:nvPr/>
            </p:nvCxnSpPr>
            <p:spPr>
              <a:xfrm rot="10800000" flipV="1">
                <a:off x="5345892" y="3485005"/>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2" name="Straight Connector 1581"/>
              <p:cNvCxnSpPr/>
              <p:nvPr/>
            </p:nvCxnSpPr>
            <p:spPr>
              <a:xfrm rot="10800000" flipV="1">
                <a:off x="5353811" y="3643169"/>
                <a:ext cx="386467" cy="798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7" name="Group 4107"/>
            <p:cNvGrpSpPr>
              <a:grpSpLocks/>
            </p:cNvGrpSpPr>
            <p:nvPr/>
          </p:nvGrpSpPr>
          <p:grpSpPr bwMode="auto">
            <a:xfrm>
              <a:off x="6292603" y="4174608"/>
              <a:ext cx="609600" cy="304800"/>
              <a:chOff x="5029200" y="3325090"/>
              <a:chExt cx="685800" cy="408710"/>
            </a:xfrm>
          </p:grpSpPr>
          <p:cxnSp>
            <p:nvCxnSpPr>
              <p:cNvPr id="1569" name="Straight Connector 1568"/>
              <p:cNvCxnSpPr/>
              <p:nvPr/>
            </p:nvCxnSpPr>
            <p:spPr>
              <a:xfrm>
                <a:off x="5030651" y="3581689"/>
                <a:ext cx="228831"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0" name="Straight Connector 1569"/>
              <p:cNvCxnSpPr/>
              <p:nvPr/>
            </p:nvCxnSpPr>
            <p:spPr>
              <a:xfrm rot="16200000" flipH="1">
                <a:off x="5043099" y="3467273"/>
                <a:ext cx="305636" cy="2288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1" name="Straight Connector 1570"/>
              <p:cNvCxnSpPr/>
              <p:nvPr/>
            </p:nvCxnSpPr>
            <p:spPr>
              <a:xfrm rot="16200000" flipH="1">
                <a:off x="5086258" y="3477563"/>
                <a:ext cx="382045" cy="762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2" name="Straight Connector 1571"/>
              <p:cNvCxnSpPr/>
              <p:nvPr/>
            </p:nvCxnSpPr>
            <p:spPr>
              <a:xfrm rot="5400000">
                <a:off x="5144735" y="3543485"/>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3" name="Straight Connector 1572"/>
              <p:cNvCxnSpPr/>
              <p:nvPr/>
            </p:nvCxnSpPr>
            <p:spPr>
              <a:xfrm rot="5400000">
                <a:off x="5259213" y="3505411"/>
                <a:ext cx="305636"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4" name="Straight Connector 1573"/>
              <p:cNvCxnSpPr/>
              <p:nvPr/>
            </p:nvCxnSpPr>
            <p:spPr>
              <a:xfrm rot="10800000" flipV="1">
                <a:off x="5335756" y="3505280"/>
                <a:ext cx="305105"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5" name="Straight Connector 1574"/>
              <p:cNvCxnSpPr/>
              <p:nvPr/>
            </p:nvCxnSpPr>
            <p:spPr>
              <a:xfrm rot="10800000" flipV="1">
                <a:off x="5335756" y="3658098"/>
                <a:ext cx="381383"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8" name="Group 4108"/>
            <p:cNvGrpSpPr>
              <a:grpSpLocks/>
            </p:cNvGrpSpPr>
            <p:nvPr/>
          </p:nvGrpSpPr>
          <p:grpSpPr bwMode="auto">
            <a:xfrm>
              <a:off x="6400793" y="3962400"/>
              <a:ext cx="533399" cy="152400"/>
              <a:chOff x="5029200" y="3325090"/>
              <a:chExt cx="685800" cy="408710"/>
            </a:xfrm>
          </p:grpSpPr>
          <p:cxnSp>
            <p:nvCxnSpPr>
              <p:cNvPr id="1562" name="Straight Connector 1561"/>
              <p:cNvCxnSpPr/>
              <p:nvPr/>
            </p:nvCxnSpPr>
            <p:spPr>
              <a:xfrm>
                <a:off x="5031232" y="3580782"/>
                <a:ext cx="226652" cy="15281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rot="16200000" flipH="1">
                <a:off x="5041138" y="3464550"/>
                <a:ext cx="305634" cy="23246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rot="16200000" flipH="1">
                <a:off x="5087203" y="3477017"/>
                <a:ext cx="382041" cy="755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rot="5400000">
                <a:off x="5142412" y="3542578"/>
                <a:ext cx="38204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rot="5400000">
                <a:off x="5259070" y="3502322"/>
                <a:ext cx="305634" cy="15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rot="10800000" flipV="1">
                <a:off x="5333433" y="3504375"/>
                <a:ext cx="308014" cy="22922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8" name="Straight Connector 1567"/>
              <p:cNvCxnSpPr/>
              <p:nvPr/>
            </p:nvCxnSpPr>
            <p:spPr>
              <a:xfrm rot="10800000" flipV="1">
                <a:off x="5333433" y="3657192"/>
                <a:ext cx="383563" cy="7640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59" name="Group 4109"/>
            <p:cNvGrpSpPr>
              <a:grpSpLocks/>
            </p:cNvGrpSpPr>
            <p:nvPr/>
          </p:nvGrpSpPr>
          <p:grpSpPr bwMode="auto">
            <a:xfrm>
              <a:off x="6495141" y="3733792"/>
              <a:ext cx="404424" cy="168791"/>
              <a:chOff x="5029200" y="3325090"/>
              <a:chExt cx="685800" cy="408710"/>
            </a:xfrm>
          </p:grpSpPr>
          <p:cxnSp>
            <p:nvCxnSpPr>
              <p:cNvPr id="1555" name="Straight Connector 1554"/>
              <p:cNvCxnSpPr/>
              <p:nvPr/>
            </p:nvCxnSpPr>
            <p:spPr>
              <a:xfrm>
                <a:off x="5032860" y="3582678"/>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6" name="Straight Connector 1555"/>
              <p:cNvCxnSpPr/>
              <p:nvPr/>
            </p:nvCxnSpPr>
            <p:spPr>
              <a:xfrm rot="16200000" flipH="1">
                <a:off x="5043299" y="3467703"/>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7" name="Straight Connector 1556"/>
              <p:cNvCxnSpPr/>
              <p:nvPr/>
            </p:nvCxnSpPr>
            <p:spPr>
              <a:xfrm rot="16200000" flipH="1">
                <a:off x="5086848" y="3478502"/>
                <a:ext cx="382572"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8" name="Straight Connector 1557"/>
              <p:cNvCxnSpPr/>
              <p:nvPr/>
            </p:nvCxnSpPr>
            <p:spPr>
              <a:xfrm rot="5400000">
                <a:off x="5148172" y="3541915"/>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rot="5400000">
                <a:off x="5261750" y="3509863"/>
                <a:ext cx="301042" cy="1456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rot="10800000" flipV="1">
                <a:off x="5339456" y="3507418"/>
                <a:ext cx="298929"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rot="10800000" flipV="1">
                <a:off x="5339456" y="3657939"/>
                <a:ext cx="37557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0" name="Group 4110"/>
            <p:cNvGrpSpPr>
              <a:grpSpLocks/>
            </p:cNvGrpSpPr>
            <p:nvPr/>
          </p:nvGrpSpPr>
          <p:grpSpPr bwMode="auto">
            <a:xfrm>
              <a:off x="6476999" y="3793600"/>
              <a:ext cx="404424" cy="168791"/>
              <a:chOff x="5029200" y="3325090"/>
              <a:chExt cx="685800" cy="408710"/>
            </a:xfrm>
          </p:grpSpPr>
          <p:cxnSp>
            <p:nvCxnSpPr>
              <p:cNvPr id="1548" name="Straight Connector 1547"/>
              <p:cNvCxnSpPr/>
              <p:nvPr/>
            </p:nvCxnSpPr>
            <p:spPr>
              <a:xfrm>
                <a:off x="5032966" y="3582110"/>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p:nvPr/>
            </p:nvCxnSpPr>
            <p:spPr>
              <a:xfrm rot="16200000" flipH="1">
                <a:off x="5043406" y="3467134"/>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0" name="Straight Connector 1549"/>
              <p:cNvCxnSpPr/>
              <p:nvPr/>
            </p:nvCxnSpPr>
            <p:spPr>
              <a:xfrm rot="16200000" flipH="1">
                <a:off x="5086950" y="3477929"/>
                <a:ext cx="382576"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rot="5400000">
                <a:off x="5148274" y="3541342"/>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2" name="Straight Connector 1551"/>
              <p:cNvCxnSpPr/>
              <p:nvPr/>
            </p:nvCxnSpPr>
            <p:spPr>
              <a:xfrm rot="5400000">
                <a:off x="5261857" y="3509294"/>
                <a:ext cx="301042" cy="1456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3" name="Straight Connector 1552"/>
              <p:cNvCxnSpPr/>
              <p:nvPr/>
            </p:nvCxnSpPr>
            <p:spPr>
              <a:xfrm rot="10800000" flipV="1">
                <a:off x="5339562" y="3506849"/>
                <a:ext cx="298929"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4" name="Straight Connector 1553"/>
              <p:cNvCxnSpPr/>
              <p:nvPr/>
            </p:nvCxnSpPr>
            <p:spPr>
              <a:xfrm rot="10800000" flipV="1">
                <a:off x="5339562" y="3657370"/>
                <a:ext cx="37557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1" name="Group 4111"/>
            <p:cNvGrpSpPr>
              <a:grpSpLocks/>
            </p:cNvGrpSpPr>
            <p:nvPr/>
          </p:nvGrpSpPr>
          <p:grpSpPr bwMode="auto">
            <a:xfrm>
              <a:off x="6414654" y="3567537"/>
              <a:ext cx="404424" cy="168791"/>
              <a:chOff x="5029200" y="3325090"/>
              <a:chExt cx="685800" cy="408710"/>
            </a:xfrm>
          </p:grpSpPr>
          <p:cxnSp>
            <p:nvCxnSpPr>
              <p:cNvPr id="1541" name="Straight Connector 1540"/>
              <p:cNvCxnSpPr/>
              <p:nvPr/>
            </p:nvCxnSpPr>
            <p:spPr>
              <a:xfrm>
                <a:off x="5031378" y="3583856"/>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2" name="Straight Connector 1541"/>
              <p:cNvCxnSpPr/>
              <p:nvPr/>
            </p:nvCxnSpPr>
            <p:spPr>
              <a:xfrm rot="16200000" flipH="1">
                <a:off x="5041817" y="3468880"/>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rot="16200000" flipH="1">
                <a:off x="5085366" y="3479679"/>
                <a:ext cx="382572"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4" name="Straight Connector 1543"/>
              <p:cNvCxnSpPr/>
              <p:nvPr/>
            </p:nvCxnSpPr>
            <p:spPr>
              <a:xfrm rot="5400000">
                <a:off x="5146690" y="3543093"/>
                <a:ext cx="38257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rot="5400000">
                <a:off x="5260268" y="3511040"/>
                <a:ext cx="301042" cy="1456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6" name="Straight Connector 1545"/>
              <p:cNvCxnSpPr/>
              <p:nvPr/>
            </p:nvCxnSpPr>
            <p:spPr>
              <a:xfrm rot="10800000" flipV="1">
                <a:off x="5337974" y="3508595"/>
                <a:ext cx="298929"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7" name="Straight Connector 1546"/>
              <p:cNvCxnSpPr/>
              <p:nvPr/>
            </p:nvCxnSpPr>
            <p:spPr>
              <a:xfrm rot="10800000" flipV="1">
                <a:off x="5337974" y="3659116"/>
                <a:ext cx="375578"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2" name="Group 4112"/>
            <p:cNvGrpSpPr>
              <a:grpSpLocks/>
            </p:cNvGrpSpPr>
            <p:nvPr/>
          </p:nvGrpSpPr>
          <p:grpSpPr bwMode="auto">
            <a:xfrm>
              <a:off x="6439721" y="3498267"/>
              <a:ext cx="404424" cy="168791"/>
              <a:chOff x="5029200" y="3325090"/>
              <a:chExt cx="685800" cy="408710"/>
            </a:xfrm>
          </p:grpSpPr>
          <p:cxnSp>
            <p:nvCxnSpPr>
              <p:cNvPr id="1534" name="Straight Connector 1533"/>
              <p:cNvCxnSpPr/>
              <p:nvPr/>
            </p:nvCxnSpPr>
            <p:spPr>
              <a:xfrm>
                <a:off x="5027191" y="3582252"/>
                <a:ext cx="229947" cy="15052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rot="16200000" flipH="1">
                <a:off x="5037631" y="3467276"/>
                <a:ext cx="301042" cy="22994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6" name="Straight Connector 1535"/>
              <p:cNvCxnSpPr/>
              <p:nvPr/>
            </p:nvCxnSpPr>
            <p:spPr>
              <a:xfrm rot="16200000" flipH="1">
                <a:off x="5081180" y="3478071"/>
                <a:ext cx="382576" cy="76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7" name="Straight Connector 1536"/>
              <p:cNvCxnSpPr/>
              <p:nvPr/>
            </p:nvCxnSpPr>
            <p:spPr>
              <a:xfrm rot="5400000">
                <a:off x="5142499" y="3541485"/>
                <a:ext cx="3825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8" name="Straight Connector 1537"/>
              <p:cNvCxnSpPr/>
              <p:nvPr/>
            </p:nvCxnSpPr>
            <p:spPr>
              <a:xfrm rot="5400000">
                <a:off x="5259916" y="3505603"/>
                <a:ext cx="301042" cy="1532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9" name="Straight Connector 1538"/>
              <p:cNvCxnSpPr/>
              <p:nvPr/>
            </p:nvCxnSpPr>
            <p:spPr>
              <a:xfrm rot="10800000" flipV="1">
                <a:off x="5333788" y="3506991"/>
                <a:ext cx="306596" cy="22578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0" name="Straight Connector 1539"/>
              <p:cNvCxnSpPr/>
              <p:nvPr/>
            </p:nvCxnSpPr>
            <p:spPr>
              <a:xfrm rot="10800000" flipV="1">
                <a:off x="5333788" y="3657512"/>
                <a:ext cx="383245" cy="752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3" name="Group 4113"/>
            <p:cNvGrpSpPr>
              <a:grpSpLocks/>
            </p:cNvGrpSpPr>
            <p:nvPr/>
          </p:nvGrpSpPr>
          <p:grpSpPr bwMode="auto">
            <a:xfrm>
              <a:off x="6982697" y="4003957"/>
              <a:ext cx="328224" cy="228599"/>
              <a:chOff x="5029200" y="3325090"/>
              <a:chExt cx="685800" cy="408710"/>
            </a:xfrm>
          </p:grpSpPr>
          <p:cxnSp>
            <p:nvCxnSpPr>
              <p:cNvPr id="1527" name="Straight Connector 1526"/>
              <p:cNvCxnSpPr/>
              <p:nvPr/>
            </p:nvCxnSpPr>
            <p:spPr>
              <a:xfrm>
                <a:off x="5025541" y="3578704"/>
                <a:ext cx="226665" cy="15282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8" name="Straight Connector 1527"/>
              <p:cNvCxnSpPr/>
              <p:nvPr/>
            </p:nvCxnSpPr>
            <p:spPr>
              <a:xfrm rot="16200000" flipH="1">
                <a:off x="5033282" y="3465375"/>
                <a:ext cx="305638" cy="22666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9" name="Straight Connector 1528"/>
              <p:cNvCxnSpPr/>
              <p:nvPr/>
            </p:nvCxnSpPr>
            <p:spPr>
              <a:xfrm rot="16200000" flipH="1">
                <a:off x="5081232" y="3476098"/>
                <a:ext cx="379732" cy="755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0" name="Straight Connector 1529"/>
              <p:cNvCxnSpPr/>
              <p:nvPr/>
            </p:nvCxnSpPr>
            <p:spPr>
              <a:xfrm rot="5400000">
                <a:off x="5137898" y="3541660"/>
                <a:ext cx="37973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1" name="Straight Connector 1530"/>
              <p:cNvCxnSpPr/>
              <p:nvPr/>
            </p:nvCxnSpPr>
            <p:spPr>
              <a:xfrm rot="5400000">
                <a:off x="5255223" y="3498429"/>
                <a:ext cx="305638" cy="16055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2" name="Straight Connector 1531"/>
              <p:cNvCxnSpPr/>
              <p:nvPr/>
            </p:nvCxnSpPr>
            <p:spPr>
              <a:xfrm rot="10800000" flipV="1">
                <a:off x="5327761" y="3504610"/>
                <a:ext cx="311667" cy="22691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3" name="Straight Connector 1532"/>
              <p:cNvCxnSpPr/>
              <p:nvPr/>
            </p:nvCxnSpPr>
            <p:spPr>
              <a:xfrm rot="10800000" flipV="1">
                <a:off x="5327761" y="3657431"/>
                <a:ext cx="387222" cy="740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4" name="Group 4114"/>
            <p:cNvGrpSpPr>
              <a:grpSpLocks/>
            </p:cNvGrpSpPr>
            <p:nvPr/>
          </p:nvGrpSpPr>
          <p:grpSpPr bwMode="auto">
            <a:xfrm>
              <a:off x="6934193" y="4031675"/>
              <a:ext cx="187034" cy="554180"/>
              <a:chOff x="5029200" y="3325090"/>
              <a:chExt cx="685800" cy="408710"/>
            </a:xfrm>
          </p:grpSpPr>
          <p:cxnSp>
            <p:nvCxnSpPr>
              <p:cNvPr id="1520" name="Straight Connector 1519"/>
              <p:cNvCxnSpPr/>
              <p:nvPr/>
            </p:nvCxnSpPr>
            <p:spPr>
              <a:xfrm>
                <a:off x="5034890" y="3581184"/>
                <a:ext cx="232035"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1" name="Straight Connector 1520"/>
              <p:cNvCxnSpPr/>
              <p:nvPr/>
            </p:nvCxnSpPr>
            <p:spPr>
              <a:xfrm rot="16200000" flipH="1">
                <a:off x="5047811" y="3465166"/>
                <a:ext cx="305637" cy="2320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2" name="Straight Connector 1521"/>
              <p:cNvCxnSpPr/>
              <p:nvPr/>
            </p:nvCxnSpPr>
            <p:spPr>
              <a:xfrm rot="16200000" flipH="1">
                <a:off x="5085151" y="3473844"/>
                <a:ext cx="380137" cy="828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3" name="Straight Connector 1522"/>
              <p:cNvCxnSpPr/>
              <p:nvPr/>
            </p:nvCxnSpPr>
            <p:spPr>
              <a:xfrm rot="5400000">
                <a:off x="5143153" y="3543934"/>
                <a:ext cx="38013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4" name="Straight Connector 1523"/>
              <p:cNvCxnSpPr/>
              <p:nvPr/>
            </p:nvCxnSpPr>
            <p:spPr>
              <a:xfrm rot="5400000">
                <a:off x="5254987" y="3506598"/>
                <a:ext cx="305637" cy="14917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5" name="Straight Connector 1524"/>
              <p:cNvCxnSpPr/>
              <p:nvPr/>
            </p:nvCxnSpPr>
            <p:spPr>
              <a:xfrm rot="10800000" flipV="1">
                <a:off x="5333220" y="3504774"/>
                <a:ext cx="298331" cy="22922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6" name="Straight Connector 1525"/>
              <p:cNvCxnSpPr/>
              <p:nvPr/>
            </p:nvCxnSpPr>
            <p:spPr>
              <a:xfrm rot="10800000" flipV="1">
                <a:off x="5333220" y="3657593"/>
                <a:ext cx="381205"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5" name="Group 4115"/>
            <p:cNvGrpSpPr>
              <a:grpSpLocks/>
            </p:cNvGrpSpPr>
            <p:nvPr/>
          </p:nvGrpSpPr>
          <p:grpSpPr bwMode="auto">
            <a:xfrm>
              <a:off x="6795677" y="4572000"/>
              <a:ext cx="304803" cy="304800"/>
              <a:chOff x="5029200" y="3325090"/>
              <a:chExt cx="685800" cy="408710"/>
            </a:xfrm>
          </p:grpSpPr>
          <p:cxnSp>
            <p:nvCxnSpPr>
              <p:cNvPr id="1513" name="Straight Connector 1512"/>
              <p:cNvCxnSpPr/>
              <p:nvPr/>
            </p:nvCxnSpPr>
            <p:spPr>
              <a:xfrm>
                <a:off x="5029078" y="3580210"/>
                <a:ext cx="223742"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4" name="Straight Connector 1513"/>
              <p:cNvCxnSpPr/>
              <p:nvPr/>
            </p:nvCxnSpPr>
            <p:spPr>
              <a:xfrm rot="16200000" flipH="1">
                <a:off x="5040712" y="3470075"/>
                <a:ext cx="302162" cy="2237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5" name="Straight Connector 1514"/>
              <p:cNvCxnSpPr/>
              <p:nvPr/>
            </p:nvCxnSpPr>
            <p:spPr>
              <a:xfrm rot="16200000" flipH="1">
                <a:off x="5083878" y="3475278"/>
                <a:ext cx="378571" cy="813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6" name="Straight Connector 1515"/>
              <p:cNvCxnSpPr/>
              <p:nvPr/>
            </p:nvCxnSpPr>
            <p:spPr>
              <a:xfrm rot="5400000">
                <a:off x="5144899" y="3543743"/>
                <a:ext cx="3785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7" name="Straight Connector 1516"/>
              <p:cNvCxnSpPr/>
              <p:nvPr/>
            </p:nvCxnSpPr>
            <p:spPr>
              <a:xfrm rot="5400000">
                <a:off x="5259374" y="3505673"/>
                <a:ext cx="302162" cy="15254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8" name="Straight Connector 1517"/>
              <p:cNvCxnSpPr/>
              <p:nvPr/>
            </p:nvCxnSpPr>
            <p:spPr>
              <a:xfrm rot="10800000" flipV="1">
                <a:off x="5334181" y="3507275"/>
                <a:ext cx="305103" cy="2257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9" name="Straight Connector 1518"/>
              <p:cNvCxnSpPr/>
              <p:nvPr/>
            </p:nvCxnSpPr>
            <p:spPr>
              <a:xfrm rot="10800000" flipV="1">
                <a:off x="5334181" y="3656619"/>
                <a:ext cx="376290"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966" name="Group 4116"/>
            <p:cNvGrpSpPr>
              <a:grpSpLocks/>
            </p:cNvGrpSpPr>
            <p:nvPr/>
          </p:nvGrpSpPr>
          <p:grpSpPr bwMode="auto">
            <a:xfrm>
              <a:off x="6781822" y="4648200"/>
              <a:ext cx="304803" cy="304800"/>
              <a:chOff x="5029200" y="3325090"/>
              <a:chExt cx="685800" cy="408710"/>
            </a:xfrm>
          </p:grpSpPr>
          <p:cxnSp>
            <p:nvCxnSpPr>
              <p:cNvPr id="1506" name="Straight Connector 1505"/>
              <p:cNvCxnSpPr/>
              <p:nvPr/>
            </p:nvCxnSpPr>
            <p:spPr>
              <a:xfrm>
                <a:off x="5029738" y="3582227"/>
                <a:ext cx="223742" cy="152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p:nvPr/>
            </p:nvCxnSpPr>
            <p:spPr>
              <a:xfrm rot="16200000" flipH="1">
                <a:off x="5039641" y="3470355"/>
                <a:ext cx="305636" cy="2237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p:nvPr/>
            </p:nvCxnSpPr>
            <p:spPr>
              <a:xfrm rot="16200000" flipH="1">
                <a:off x="5082801" y="3475558"/>
                <a:ext cx="382045" cy="813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9" name="Straight Connector 1508"/>
              <p:cNvCxnSpPr/>
              <p:nvPr/>
            </p:nvCxnSpPr>
            <p:spPr>
              <a:xfrm rot="5400000">
                <a:off x="5143821" y="3544023"/>
                <a:ext cx="3820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0" name="Straight Connector 1509"/>
              <p:cNvCxnSpPr/>
              <p:nvPr/>
            </p:nvCxnSpPr>
            <p:spPr>
              <a:xfrm rot="5400000">
                <a:off x="5258297" y="3505949"/>
                <a:ext cx="305636" cy="1525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1" name="Straight Connector 1510"/>
              <p:cNvCxnSpPr/>
              <p:nvPr/>
            </p:nvCxnSpPr>
            <p:spPr>
              <a:xfrm rot="10800000" flipV="1">
                <a:off x="5334841" y="3505818"/>
                <a:ext cx="305103" cy="22922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2" name="Straight Connector 1511"/>
              <p:cNvCxnSpPr/>
              <p:nvPr/>
            </p:nvCxnSpPr>
            <p:spPr>
              <a:xfrm rot="10800000" flipV="1">
                <a:off x="5334841" y="3658636"/>
                <a:ext cx="376296" cy="7640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05" name="Group 1610"/>
          <p:cNvGrpSpPr>
            <a:grpSpLocks/>
          </p:cNvGrpSpPr>
          <p:nvPr/>
        </p:nvGrpSpPr>
        <p:grpSpPr bwMode="auto">
          <a:xfrm flipH="1">
            <a:off x="6394450" y="2286000"/>
            <a:ext cx="920750" cy="3581400"/>
            <a:chOff x="6262255" y="3498275"/>
            <a:chExt cx="1048658" cy="2362198"/>
          </a:xfrm>
        </p:grpSpPr>
        <p:sp>
          <p:nvSpPr>
            <p:cNvPr id="1612" name="Freeform 1611"/>
            <p:cNvSpPr/>
            <p:nvPr/>
          </p:nvSpPr>
          <p:spPr>
            <a:xfrm>
              <a:off x="6520803" y="3712925"/>
              <a:ext cx="296517" cy="2147548"/>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613" name="Freeform 1612"/>
            <p:cNvSpPr/>
            <p:nvPr/>
          </p:nvSpPr>
          <p:spPr>
            <a:xfrm>
              <a:off x="6636517" y="4211332"/>
              <a:ext cx="499017" cy="1177957"/>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8830" name="Group 4225"/>
            <p:cNvGrpSpPr>
              <a:grpSpLocks/>
            </p:cNvGrpSpPr>
            <p:nvPr/>
          </p:nvGrpSpPr>
          <p:grpSpPr bwMode="auto">
            <a:xfrm>
              <a:off x="6324600" y="5098470"/>
              <a:ext cx="609600" cy="304800"/>
              <a:chOff x="5029200" y="3325090"/>
              <a:chExt cx="685800" cy="408710"/>
            </a:xfrm>
          </p:grpSpPr>
          <p:cxnSp>
            <p:nvCxnSpPr>
              <p:cNvPr id="1727" name="Straight Connector 1726"/>
              <p:cNvCxnSpPr/>
              <p:nvPr/>
            </p:nvCxnSpPr>
            <p:spPr>
              <a:xfrm>
                <a:off x="5028219" y="3580267"/>
                <a:ext cx="229845" cy="153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8" name="Straight Connector 1727"/>
              <p:cNvCxnSpPr/>
              <p:nvPr/>
            </p:nvCxnSpPr>
            <p:spPr>
              <a:xfrm rot="16200000" flipH="1">
                <a:off x="5039620" y="3466046"/>
                <a:ext cx="304675" cy="22984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9" name="Straight Connector 1728"/>
              <p:cNvCxnSpPr/>
              <p:nvPr/>
            </p:nvCxnSpPr>
            <p:spPr>
              <a:xfrm rot="16200000" flipH="1">
                <a:off x="5084090" y="3476333"/>
                <a:ext cx="380493" cy="772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0" name="Straight Connector 1729"/>
              <p:cNvCxnSpPr/>
              <p:nvPr/>
            </p:nvCxnSpPr>
            <p:spPr>
              <a:xfrm rot="5400000">
                <a:off x="5143078" y="3543060"/>
                <a:ext cx="38049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1" name="Straight Connector 1730"/>
              <p:cNvCxnSpPr/>
              <p:nvPr/>
            </p:nvCxnSpPr>
            <p:spPr>
              <a:xfrm rot="5400000">
                <a:off x="5257262" y="3504693"/>
                <a:ext cx="304675" cy="1525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2" name="Straight Connector 1731"/>
              <p:cNvCxnSpPr/>
              <p:nvPr/>
            </p:nvCxnSpPr>
            <p:spPr>
              <a:xfrm rot="10800000" flipV="1">
                <a:off x="5333324" y="3504449"/>
                <a:ext cx="305105" cy="22885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3" name="Straight Connector 1732"/>
              <p:cNvCxnSpPr/>
              <p:nvPr/>
            </p:nvCxnSpPr>
            <p:spPr>
              <a:xfrm rot="10800000" flipV="1">
                <a:off x="5333324" y="3657489"/>
                <a:ext cx="382399"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1" name="Group 4226"/>
            <p:cNvGrpSpPr>
              <a:grpSpLocks/>
            </p:cNvGrpSpPr>
            <p:nvPr/>
          </p:nvGrpSpPr>
          <p:grpSpPr bwMode="auto">
            <a:xfrm>
              <a:off x="6393875" y="5105400"/>
              <a:ext cx="609600" cy="304800"/>
              <a:chOff x="5029200" y="3325090"/>
              <a:chExt cx="685800" cy="408710"/>
            </a:xfrm>
          </p:grpSpPr>
          <p:cxnSp>
            <p:nvCxnSpPr>
              <p:cNvPr id="1720" name="Straight Connector 1719"/>
              <p:cNvCxnSpPr/>
              <p:nvPr/>
            </p:nvCxnSpPr>
            <p:spPr>
              <a:xfrm>
                <a:off x="5029611" y="3580803"/>
                <a:ext cx="227812" cy="1530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1" name="Straight Connector 1720"/>
              <p:cNvCxnSpPr/>
              <p:nvPr/>
            </p:nvCxnSpPr>
            <p:spPr>
              <a:xfrm rot="16200000" flipH="1">
                <a:off x="5039998" y="3467599"/>
                <a:ext cx="304675" cy="2278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2" name="Straight Connector 1721"/>
              <p:cNvCxnSpPr/>
              <p:nvPr/>
            </p:nvCxnSpPr>
            <p:spPr>
              <a:xfrm rot="16200000" flipH="1">
                <a:off x="5085483" y="3476868"/>
                <a:ext cx="380492" cy="772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3" name="Straight Connector 1722"/>
              <p:cNvCxnSpPr/>
              <p:nvPr/>
            </p:nvCxnSpPr>
            <p:spPr>
              <a:xfrm rot="5400000">
                <a:off x="5144471" y="3543595"/>
                <a:ext cx="38049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4" name="Straight Connector 1723"/>
              <p:cNvCxnSpPr/>
              <p:nvPr/>
            </p:nvCxnSpPr>
            <p:spPr>
              <a:xfrm rot="5400000">
                <a:off x="5258656" y="3505228"/>
                <a:ext cx="304675"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5" name="Straight Connector 1724"/>
              <p:cNvCxnSpPr/>
              <p:nvPr/>
            </p:nvCxnSpPr>
            <p:spPr>
              <a:xfrm rot="10800000" flipV="1">
                <a:off x="5334717" y="3504985"/>
                <a:ext cx="305105" cy="22885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6" name="Straight Connector 1725"/>
              <p:cNvCxnSpPr/>
              <p:nvPr/>
            </p:nvCxnSpPr>
            <p:spPr>
              <a:xfrm rot="10800000" flipV="1">
                <a:off x="5334717" y="3658024"/>
                <a:ext cx="380365"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2" name="Group 4227"/>
            <p:cNvGrpSpPr>
              <a:grpSpLocks/>
            </p:cNvGrpSpPr>
            <p:nvPr/>
          </p:nvGrpSpPr>
          <p:grpSpPr bwMode="auto">
            <a:xfrm>
              <a:off x="6276110" y="4648200"/>
              <a:ext cx="609600" cy="304800"/>
              <a:chOff x="5029200" y="3325090"/>
              <a:chExt cx="685800" cy="408710"/>
            </a:xfrm>
          </p:grpSpPr>
          <p:cxnSp>
            <p:nvCxnSpPr>
              <p:cNvPr id="1713" name="Straight Connector 1712"/>
              <p:cNvCxnSpPr/>
              <p:nvPr/>
            </p:nvCxnSpPr>
            <p:spPr>
              <a:xfrm>
                <a:off x="5029885" y="3580305"/>
                <a:ext cx="227812" cy="153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4" name="Straight Connector 1713"/>
              <p:cNvCxnSpPr/>
              <p:nvPr/>
            </p:nvCxnSpPr>
            <p:spPr>
              <a:xfrm rot="16200000" flipH="1">
                <a:off x="5040271" y="3467101"/>
                <a:ext cx="304675" cy="2278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5" name="Straight Connector 1714"/>
              <p:cNvCxnSpPr/>
              <p:nvPr/>
            </p:nvCxnSpPr>
            <p:spPr>
              <a:xfrm rot="16200000" flipH="1">
                <a:off x="5085757" y="3476371"/>
                <a:ext cx="380493" cy="772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6" name="Straight Connector 1715"/>
              <p:cNvCxnSpPr/>
              <p:nvPr/>
            </p:nvCxnSpPr>
            <p:spPr>
              <a:xfrm rot="5400000">
                <a:off x="5144745" y="3543098"/>
                <a:ext cx="38049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7" name="Straight Connector 1716"/>
              <p:cNvCxnSpPr/>
              <p:nvPr/>
            </p:nvCxnSpPr>
            <p:spPr>
              <a:xfrm rot="5400000">
                <a:off x="5258929" y="3504731"/>
                <a:ext cx="304675" cy="1525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8" name="Straight Connector 1717"/>
              <p:cNvCxnSpPr/>
              <p:nvPr/>
            </p:nvCxnSpPr>
            <p:spPr>
              <a:xfrm rot="10800000" flipV="1">
                <a:off x="5334991" y="3504487"/>
                <a:ext cx="305105" cy="22885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9" name="Straight Connector 1718"/>
              <p:cNvCxnSpPr/>
              <p:nvPr/>
            </p:nvCxnSpPr>
            <p:spPr>
              <a:xfrm rot="10800000" flipV="1">
                <a:off x="5334991" y="3657527"/>
                <a:ext cx="380364"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3" name="Group 4228"/>
            <p:cNvGrpSpPr>
              <a:grpSpLocks/>
            </p:cNvGrpSpPr>
            <p:nvPr/>
          </p:nvGrpSpPr>
          <p:grpSpPr bwMode="auto">
            <a:xfrm rot="-1164026">
              <a:off x="6262248" y="4648200"/>
              <a:ext cx="609600" cy="304800"/>
              <a:chOff x="5029200" y="3325090"/>
              <a:chExt cx="685800" cy="408710"/>
            </a:xfrm>
          </p:grpSpPr>
          <p:cxnSp>
            <p:nvCxnSpPr>
              <p:cNvPr id="1706" name="Straight Connector 1705"/>
              <p:cNvCxnSpPr/>
              <p:nvPr/>
            </p:nvCxnSpPr>
            <p:spPr>
              <a:xfrm>
                <a:off x="5038852" y="3575838"/>
                <a:ext cx="223744" cy="153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7" name="Straight Connector 1706"/>
              <p:cNvCxnSpPr/>
              <p:nvPr/>
            </p:nvCxnSpPr>
            <p:spPr>
              <a:xfrm rot="16200000" flipH="1">
                <a:off x="5050435" y="3461791"/>
                <a:ext cx="304675" cy="2278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8" name="Straight Connector 1707"/>
              <p:cNvCxnSpPr/>
              <p:nvPr/>
            </p:nvCxnSpPr>
            <p:spPr>
              <a:xfrm rot="16200000" flipH="1">
                <a:off x="5094287" y="3471163"/>
                <a:ext cx="379089" cy="772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9" name="Straight Connector 1708"/>
              <p:cNvCxnSpPr/>
              <p:nvPr/>
            </p:nvCxnSpPr>
            <p:spPr>
              <a:xfrm rot="5400000">
                <a:off x="5152558" y="3536458"/>
                <a:ext cx="377684"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0" name="Straight Connector 1709"/>
              <p:cNvCxnSpPr/>
              <p:nvPr/>
            </p:nvCxnSpPr>
            <p:spPr>
              <a:xfrm rot="5400000">
                <a:off x="5268665" y="3500604"/>
                <a:ext cx="300463" cy="15255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1" name="Straight Connector 1710"/>
              <p:cNvCxnSpPr/>
              <p:nvPr/>
            </p:nvCxnSpPr>
            <p:spPr>
              <a:xfrm rot="10800000" flipV="1">
                <a:off x="5341693" y="3499332"/>
                <a:ext cx="305105" cy="2274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2" name="Straight Connector 1711"/>
              <p:cNvCxnSpPr/>
              <p:nvPr/>
            </p:nvCxnSpPr>
            <p:spPr>
              <a:xfrm rot="10800000" flipV="1">
                <a:off x="5337254" y="3651692"/>
                <a:ext cx="380365"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4" name="Group 4229"/>
            <p:cNvGrpSpPr>
              <a:grpSpLocks/>
            </p:cNvGrpSpPr>
            <p:nvPr/>
          </p:nvGrpSpPr>
          <p:grpSpPr bwMode="auto">
            <a:xfrm rot="-1164026">
              <a:off x="6291277" y="4131192"/>
              <a:ext cx="609600" cy="304800"/>
              <a:chOff x="5029200" y="3325090"/>
              <a:chExt cx="685800" cy="408710"/>
            </a:xfrm>
          </p:grpSpPr>
          <p:cxnSp>
            <p:nvCxnSpPr>
              <p:cNvPr id="1699" name="Straight Connector 1698"/>
              <p:cNvCxnSpPr/>
              <p:nvPr/>
            </p:nvCxnSpPr>
            <p:spPr>
              <a:xfrm>
                <a:off x="5040031" y="3576353"/>
                <a:ext cx="227812" cy="15584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0" name="Straight Connector 1699"/>
              <p:cNvCxnSpPr/>
              <p:nvPr/>
            </p:nvCxnSpPr>
            <p:spPr>
              <a:xfrm rot="16200000" flipH="1">
                <a:off x="5043372" y="3464299"/>
                <a:ext cx="311695" cy="2278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1" name="Straight Connector 1700"/>
              <p:cNvCxnSpPr/>
              <p:nvPr/>
            </p:nvCxnSpPr>
            <p:spPr>
              <a:xfrm rot="16200000" flipH="1">
                <a:off x="5088411" y="3472811"/>
                <a:ext cx="388917" cy="772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2" name="Straight Connector 1701"/>
              <p:cNvCxnSpPr/>
              <p:nvPr/>
            </p:nvCxnSpPr>
            <p:spPr>
              <a:xfrm rot="5400000">
                <a:off x="5147925" y="3539896"/>
                <a:ext cx="38751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3" name="Straight Connector 1702"/>
              <p:cNvCxnSpPr/>
              <p:nvPr/>
            </p:nvCxnSpPr>
            <p:spPr>
              <a:xfrm rot="5400000">
                <a:off x="5264345" y="3502055"/>
                <a:ext cx="311695"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4" name="Straight Connector 1703"/>
              <p:cNvCxnSpPr/>
              <p:nvPr/>
            </p:nvCxnSpPr>
            <p:spPr>
              <a:xfrm rot="10800000" flipV="1">
                <a:off x="5341637" y="3500625"/>
                <a:ext cx="305105" cy="23306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5" name="Straight Connector 1704"/>
              <p:cNvCxnSpPr/>
              <p:nvPr/>
            </p:nvCxnSpPr>
            <p:spPr>
              <a:xfrm rot="10800000" flipV="1">
                <a:off x="5346116" y="3659449"/>
                <a:ext cx="380365"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5" name="Group 4230"/>
            <p:cNvGrpSpPr>
              <a:grpSpLocks/>
            </p:cNvGrpSpPr>
            <p:nvPr/>
          </p:nvGrpSpPr>
          <p:grpSpPr bwMode="auto">
            <a:xfrm>
              <a:off x="6292603" y="4174608"/>
              <a:ext cx="609600" cy="304800"/>
              <a:chOff x="5029200" y="3325090"/>
              <a:chExt cx="685800" cy="408710"/>
            </a:xfrm>
          </p:grpSpPr>
          <p:cxnSp>
            <p:nvCxnSpPr>
              <p:cNvPr id="1692" name="Straight Connector 1691"/>
              <p:cNvCxnSpPr/>
              <p:nvPr/>
            </p:nvCxnSpPr>
            <p:spPr>
              <a:xfrm>
                <a:off x="5029636" y="3580726"/>
                <a:ext cx="227812" cy="153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3" name="Straight Connector 1692"/>
              <p:cNvCxnSpPr/>
              <p:nvPr/>
            </p:nvCxnSpPr>
            <p:spPr>
              <a:xfrm rot="16200000" flipH="1">
                <a:off x="5040021" y="3467523"/>
                <a:ext cx="304675" cy="2278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4" name="Straight Connector 1693"/>
              <p:cNvCxnSpPr/>
              <p:nvPr/>
            </p:nvCxnSpPr>
            <p:spPr>
              <a:xfrm rot="16200000" flipH="1">
                <a:off x="5085507" y="3476792"/>
                <a:ext cx="380493" cy="7729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5" name="Straight Connector 1694"/>
              <p:cNvCxnSpPr/>
              <p:nvPr/>
            </p:nvCxnSpPr>
            <p:spPr>
              <a:xfrm rot="5400000">
                <a:off x="5144495" y="3543520"/>
                <a:ext cx="38049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6" name="Straight Connector 1695"/>
              <p:cNvCxnSpPr/>
              <p:nvPr/>
            </p:nvCxnSpPr>
            <p:spPr>
              <a:xfrm rot="5400000">
                <a:off x="5258679" y="3505152"/>
                <a:ext cx="304675" cy="15255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7" name="Straight Connector 1696"/>
              <p:cNvCxnSpPr/>
              <p:nvPr/>
            </p:nvCxnSpPr>
            <p:spPr>
              <a:xfrm rot="10800000" flipV="1">
                <a:off x="5334741" y="3504909"/>
                <a:ext cx="305105" cy="22885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8" name="Straight Connector 1697"/>
              <p:cNvCxnSpPr/>
              <p:nvPr/>
            </p:nvCxnSpPr>
            <p:spPr>
              <a:xfrm rot="10800000" flipV="1">
                <a:off x="5334741" y="3657949"/>
                <a:ext cx="380365"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6" name="Group 4231"/>
            <p:cNvGrpSpPr>
              <a:grpSpLocks/>
            </p:cNvGrpSpPr>
            <p:nvPr/>
          </p:nvGrpSpPr>
          <p:grpSpPr bwMode="auto">
            <a:xfrm>
              <a:off x="6400793" y="3962400"/>
              <a:ext cx="533399" cy="152400"/>
              <a:chOff x="5029200" y="3325090"/>
              <a:chExt cx="685800" cy="408710"/>
            </a:xfrm>
          </p:grpSpPr>
          <p:cxnSp>
            <p:nvCxnSpPr>
              <p:cNvPr id="1685" name="Straight Connector 1684"/>
              <p:cNvCxnSpPr/>
              <p:nvPr/>
            </p:nvCxnSpPr>
            <p:spPr>
              <a:xfrm>
                <a:off x="5030074" y="3582705"/>
                <a:ext cx="227812" cy="1516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6" name="Straight Connector 1685"/>
              <p:cNvCxnSpPr/>
              <p:nvPr/>
            </p:nvCxnSpPr>
            <p:spPr>
              <a:xfrm rot="16200000" flipH="1">
                <a:off x="5039757" y="3467394"/>
                <a:ext cx="306081" cy="2278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7" name="Straight Connector 1686"/>
              <p:cNvCxnSpPr/>
              <p:nvPr/>
            </p:nvCxnSpPr>
            <p:spPr>
              <a:xfrm rot="16200000" flipH="1">
                <a:off x="5084372" y="3476955"/>
                <a:ext cx="381898" cy="7671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8" name="Straight Connector 1687"/>
              <p:cNvCxnSpPr/>
              <p:nvPr/>
            </p:nvCxnSpPr>
            <p:spPr>
              <a:xfrm rot="5400000">
                <a:off x="5143651" y="3543392"/>
                <a:ext cx="38189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9" name="Straight Connector 1688"/>
              <p:cNvCxnSpPr/>
              <p:nvPr/>
            </p:nvCxnSpPr>
            <p:spPr>
              <a:xfrm rot="5400000">
                <a:off x="5258271" y="3504588"/>
                <a:ext cx="306081" cy="15342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0" name="Straight Connector 1689"/>
              <p:cNvCxnSpPr/>
              <p:nvPr/>
            </p:nvCxnSpPr>
            <p:spPr>
              <a:xfrm rot="10800000" flipV="1">
                <a:off x="5334599" y="3504080"/>
                <a:ext cx="304524" cy="23026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1" name="Straight Connector 1690"/>
              <p:cNvCxnSpPr/>
              <p:nvPr/>
            </p:nvCxnSpPr>
            <p:spPr>
              <a:xfrm rot="10800000" flipV="1">
                <a:off x="5334599" y="3658522"/>
                <a:ext cx="381237" cy="7581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7" name="Group 4232"/>
            <p:cNvGrpSpPr>
              <a:grpSpLocks/>
            </p:cNvGrpSpPr>
            <p:nvPr/>
          </p:nvGrpSpPr>
          <p:grpSpPr bwMode="auto">
            <a:xfrm>
              <a:off x="6495142" y="3733792"/>
              <a:ext cx="404424" cy="168791"/>
              <a:chOff x="5029200" y="3325090"/>
              <a:chExt cx="685800" cy="408710"/>
            </a:xfrm>
          </p:grpSpPr>
          <p:cxnSp>
            <p:nvCxnSpPr>
              <p:cNvPr id="1678" name="Straight Connector 1677"/>
              <p:cNvCxnSpPr/>
              <p:nvPr/>
            </p:nvCxnSpPr>
            <p:spPr>
              <a:xfrm>
                <a:off x="5029791" y="3581345"/>
                <a:ext cx="226881" cy="1521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9" name="Straight Connector 1678"/>
              <p:cNvCxnSpPr/>
              <p:nvPr/>
            </p:nvCxnSpPr>
            <p:spPr>
              <a:xfrm rot="16200000" flipH="1">
                <a:off x="5040163" y="3467904"/>
                <a:ext cx="304246" cy="2268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0" name="Straight Connector 1679"/>
              <p:cNvCxnSpPr/>
              <p:nvPr/>
            </p:nvCxnSpPr>
            <p:spPr>
              <a:xfrm rot="16200000" flipH="1">
                <a:off x="5084915" y="3478635"/>
                <a:ext cx="380307" cy="735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1" name="Straight Connector 1680"/>
              <p:cNvCxnSpPr/>
              <p:nvPr/>
            </p:nvCxnSpPr>
            <p:spPr>
              <a:xfrm rot="5400000">
                <a:off x="5143169" y="3543315"/>
                <a:ext cx="3803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2" name="Straight Connector 1681"/>
              <p:cNvCxnSpPr/>
              <p:nvPr/>
            </p:nvCxnSpPr>
            <p:spPr>
              <a:xfrm rot="5400000">
                <a:off x="5257847" y="3504695"/>
                <a:ext cx="304246" cy="1532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3" name="Straight Connector 1682"/>
              <p:cNvCxnSpPr/>
              <p:nvPr/>
            </p:nvCxnSpPr>
            <p:spPr>
              <a:xfrm rot="10800000" flipV="1">
                <a:off x="5333322" y="3505283"/>
                <a:ext cx="303529" cy="2281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4" name="Straight Connector 1683"/>
              <p:cNvCxnSpPr/>
              <p:nvPr/>
            </p:nvCxnSpPr>
            <p:spPr>
              <a:xfrm rot="10800000" flipV="1">
                <a:off x="5333322" y="3657406"/>
                <a:ext cx="380179" cy="760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8" name="Group 4233"/>
            <p:cNvGrpSpPr>
              <a:grpSpLocks/>
            </p:cNvGrpSpPr>
            <p:nvPr/>
          </p:nvGrpSpPr>
          <p:grpSpPr bwMode="auto">
            <a:xfrm>
              <a:off x="6477000" y="3793600"/>
              <a:ext cx="404424" cy="168791"/>
              <a:chOff x="5029200" y="3325090"/>
              <a:chExt cx="685800" cy="408710"/>
            </a:xfrm>
          </p:grpSpPr>
          <p:cxnSp>
            <p:nvCxnSpPr>
              <p:cNvPr id="1671" name="Straight Connector 1670"/>
              <p:cNvCxnSpPr/>
              <p:nvPr/>
            </p:nvCxnSpPr>
            <p:spPr>
              <a:xfrm>
                <a:off x="5029895" y="3581043"/>
                <a:ext cx="226881" cy="1521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2" name="Straight Connector 1671"/>
              <p:cNvCxnSpPr/>
              <p:nvPr/>
            </p:nvCxnSpPr>
            <p:spPr>
              <a:xfrm rot="16200000" flipH="1">
                <a:off x="5040267" y="3467602"/>
                <a:ext cx="304246" cy="2268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3" name="Straight Connector 1672"/>
              <p:cNvCxnSpPr/>
              <p:nvPr/>
            </p:nvCxnSpPr>
            <p:spPr>
              <a:xfrm rot="16200000" flipH="1">
                <a:off x="5085019" y="3478332"/>
                <a:ext cx="380307" cy="735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4" name="Straight Connector 1673"/>
              <p:cNvCxnSpPr/>
              <p:nvPr/>
            </p:nvCxnSpPr>
            <p:spPr>
              <a:xfrm rot="5400000">
                <a:off x="5143274" y="3543013"/>
                <a:ext cx="3803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5" name="Straight Connector 1674"/>
              <p:cNvCxnSpPr/>
              <p:nvPr/>
            </p:nvCxnSpPr>
            <p:spPr>
              <a:xfrm rot="5400000">
                <a:off x="5257952" y="3504393"/>
                <a:ext cx="304246" cy="1532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6" name="Straight Connector 1675"/>
              <p:cNvCxnSpPr/>
              <p:nvPr/>
            </p:nvCxnSpPr>
            <p:spPr>
              <a:xfrm rot="10800000" flipV="1">
                <a:off x="5333426" y="3504982"/>
                <a:ext cx="303529" cy="2281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7" name="Straight Connector 1676"/>
              <p:cNvCxnSpPr/>
              <p:nvPr/>
            </p:nvCxnSpPr>
            <p:spPr>
              <a:xfrm rot="10800000" flipV="1">
                <a:off x="5333426" y="3657104"/>
                <a:ext cx="380179" cy="760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39" name="Group 4234"/>
            <p:cNvGrpSpPr>
              <a:grpSpLocks/>
            </p:cNvGrpSpPr>
            <p:nvPr/>
          </p:nvGrpSpPr>
          <p:grpSpPr bwMode="auto">
            <a:xfrm>
              <a:off x="6414655" y="3567537"/>
              <a:ext cx="404424" cy="168791"/>
              <a:chOff x="5029200" y="3325090"/>
              <a:chExt cx="685800" cy="408710"/>
            </a:xfrm>
          </p:grpSpPr>
          <p:cxnSp>
            <p:nvCxnSpPr>
              <p:cNvPr id="1664" name="Straight Connector 1663"/>
              <p:cNvCxnSpPr/>
              <p:nvPr/>
            </p:nvCxnSpPr>
            <p:spPr>
              <a:xfrm>
                <a:off x="5028310" y="3580789"/>
                <a:ext cx="229946" cy="1521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5" name="Straight Connector 1664"/>
              <p:cNvCxnSpPr/>
              <p:nvPr/>
            </p:nvCxnSpPr>
            <p:spPr>
              <a:xfrm rot="16200000" flipH="1">
                <a:off x="5040215" y="3465816"/>
                <a:ext cx="304246" cy="2299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6" name="Straight Connector 1665"/>
              <p:cNvCxnSpPr/>
              <p:nvPr/>
            </p:nvCxnSpPr>
            <p:spPr>
              <a:xfrm rot="16200000" flipH="1">
                <a:off x="5084965" y="3476544"/>
                <a:ext cx="380307" cy="7664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7" name="Straight Connector 1666"/>
              <p:cNvCxnSpPr/>
              <p:nvPr/>
            </p:nvCxnSpPr>
            <p:spPr>
              <a:xfrm rot="5400000">
                <a:off x="5144753" y="3542759"/>
                <a:ext cx="3803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8" name="Straight Connector 1667"/>
              <p:cNvCxnSpPr/>
              <p:nvPr/>
            </p:nvCxnSpPr>
            <p:spPr>
              <a:xfrm rot="5400000">
                <a:off x="5257897" y="3505673"/>
                <a:ext cx="304246" cy="1502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9" name="Straight Connector 1668"/>
              <p:cNvCxnSpPr/>
              <p:nvPr/>
            </p:nvCxnSpPr>
            <p:spPr>
              <a:xfrm rot="10800000" flipV="1">
                <a:off x="5334906" y="3504728"/>
                <a:ext cx="303529" cy="2281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0" name="Straight Connector 1669"/>
              <p:cNvCxnSpPr/>
              <p:nvPr/>
            </p:nvCxnSpPr>
            <p:spPr>
              <a:xfrm rot="10800000" flipV="1">
                <a:off x="5334906" y="3656851"/>
                <a:ext cx="380179" cy="760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40" name="Group 4235"/>
            <p:cNvGrpSpPr>
              <a:grpSpLocks/>
            </p:cNvGrpSpPr>
            <p:nvPr/>
          </p:nvGrpSpPr>
          <p:grpSpPr bwMode="auto">
            <a:xfrm>
              <a:off x="6439722" y="3498267"/>
              <a:ext cx="404424" cy="168791"/>
              <a:chOff x="5029200" y="3325090"/>
              <a:chExt cx="685800" cy="408710"/>
            </a:xfrm>
          </p:grpSpPr>
          <p:cxnSp>
            <p:nvCxnSpPr>
              <p:cNvPr id="1657" name="Straight Connector 1656"/>
              <p:cNvCxnSpPr/>
              <p:nvPr/>
            </p:nvCxnSpPr>
            <p:spPr>
              <a:xfrm>
                <a:off x="5028725" y="3581184"/>
                <a:ext cx="229946" cy="15212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8" name="Straight Connector 1657"/>
              <p:cNvCxnSpPr/>
              <p:nvPr/>
            </p:nvCxnSpPr>
            <p:spPr>
              <a:xfrm rot="16200000" flipH="1">
                <a:off x="5040630" y="3466211"/>
                <a:ext cx="304246" cy="22994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9" name="Straight Connector 1658"/>
              <p:cNvCxnSpPr/>
              <p:nvPr/>
            </p:nvCxnSpPr>
            <p:spPr>
              <a:xfrm rot="16200000" flipH="1">
                <a:off x="5085381" y="3476939"/>
                <a:ext cx="380307" cy="7664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0" name="Straight Connector 1659"/>
              <p:cNvCxnSpPr/>
              <p:nvPr/>
            </p:nvCxnSpPr>
            <p:spPr>
              <a:xfrm rot="5400000">
                <a:off x="5145168" y="3543154"/>
                <a:ext cx="38030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1" name="Straight Connector 1660"/>
              <p:cNvCxnSpPr/>
              <p:nvPr/>
            </p:nvCxnSpPr>
            <p:spPr>
              <a:xfrm rot="5400000">
                <a:off x="5258313" y="3506067"/>
                <a:ext cx="304246" cy="1502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2" name="Straight Connector 1661"/>
              <p:cNvCxnSpPr/>
              <p:nvPr/>
            </p:nvCxnSpPr>
            <p:spPr>
              <a:xfrm rot="10800000" flipV="1">
                <a:off x="5335321" y="3505122"/>
                <a:ext cx="303529" cy="22818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3" name="Straight Connector 1662"/>
              <p:cNvCxnSpPr/>
              <p:nvPr/>
            </p:nvCxnSpPr>
            <p:spPr>
              <a:xfrm rot="10800000" flipV="1">
                <a:off x="5335321" y="3657245"/>
                <a:ext cx="380179" cy="7606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41" name="Group 4236"/>
            <p:cNvGrpSpPr>
              <a:grpSpLocks/>
            </p:cNvGrpSpPr>
            <p:nvPr/>
          </p:nvGrpSpPr>
          <p:grpSpPr bwMode="auto">
            <a:xfrm>
              <a:off x="6982697" y="4003957"/>
              <a:ext cx="328224" cy="228599"/>
              <a:chOff x="5029200" y="3325090"/>
              <a:chExt cx="685800" cy="408710"/>
            </a:xfrm>
          </p:grpSpPr>
          <p:cxnSp>
            <p:nvCxnSpPr>
              <p:cNvPr id="1650" name="Straight Connector 1649"/>
              <p:cNvCxnSpPr/>
              <p:nvPr/>
            </p:nvCxnSpPr>
            <p:spPr>
              <a:xfrm>
                <a:off x="5027434" y="3581658"/>
                <a:ext cx="230441" cy="15163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1" name="Straight Connector 1650"/>
              <p:cNvCxnSpPr/>
              <p:nvPr/>
            </p:nvCxnSpPr>
            <p:spPr>
              <a:xfrm rot="16200000" flipH="1">
                <a:off x="5039194" y="3465502"/>
                <a:ext cx="305145" cy="2304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2" name="Straight Connector 1651"/>
              <p:cNvCxnSpPr/>
              <p:nvPr/>
            </p:nvCxnSpPr>
            <p:spPr>
              <a:xfrm rot="16200000" flipH="1">
                <a:off x="5082973" y="3477423"/>
                <a:ext cx="380026" cy="755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3" name="Straight Connector 1652"/>
              <p:cNvCxnSpPr/>
              <p:nvPr/>
            </p:nvCxnSpPr>
            <p:spPr>
              <a:xfrm rot="5400000">
                <a:off x="5143418" y="3543282"/>
                <a:ext cx="38002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4" name="Straight Connector 1653"/>
              <p:cNvCxnSpPr/>
              <p:nvPr/>
            </p:nvCxnSpPr>
            <p:spPr>
              <a:xfrm rot="5400000">
                <a:off x="5256414" y="3505168"/>
                <a:ext cx="305145" cy="1511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5" name="Straight Connector 1654"/>
              <p:cNvCxnSpPr/>
              <p:nvPr/>
            </p:nvCxnSpPr>
            <p:spPr>
              <a:xfrm rot="10800000" flipV="1">
                <a:off x="5333430" y="3504905"/>
                <a:ext cx="305998" cy="22839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6" name="Straight Connector 1655"/>
              <p:cNvCxnSpPr/>
              <p:nvPr/>
            </p:nvCxnSpPr>
            <p:spPr>
              <a:xfrm rot="10800000" flipV="1">
                <a:off x="5333430" y="3656541"/>
                <a:ext cx="381553" cy="767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42" name="Group 4237"/>
            <p:cNvGrpSpPr>
              <a:grpSpLocks/>
            </p:cNvGrpSpPr>
            <p:nvPr/>
          </p:nvGrpSpPr>
          <p:grpSpPr bwMode="auto">
            <a:xfrm>
              <a:off x="6934193" y="4031675"/>
              <a:ext cx="187034" cy="554180"/>
              <a:chOff x="5029200" y="3325090"/>
              <a:chExt cx="685800" cy="408710"/>
            </a:xfrm>
          </p:grpSpPr>
          <p:cxnSp>
            <p:nvCxnSpPr>
              <p:cNvPr id="1643" name="Straight Connector 1642"/>
              <p:cNvCxnSpPr/>
              <p:nvPr/>
            </p:nvCxnSpPr>
            <p:spPr>
              <a:xfrm>
                <a:off x="5031580" y="3581143"/>
                <a:ext cx="225404" cy="1529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4" name="Straight Connector 1643"/>
              <p:cNvCxnSpPr/>
              <p:nvPr/>
            </p:nvCxnSpPr>
            <p:spPr>
              <a:xfrm rot="16200000" flipH="1">
                <a:off x="5041489" y="3465512"/>
                <a:ext cx="305028" cy="2320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5" name="Straight Connector 1644"/>
              <p:cNvCxnSpPr/>
              <p:nvPr/>
            </p:nvCxnSpPr>
            <p:spPr>
              <a:xfrm rot="16200000" flipH="1">
                <a:off x="5086134" y="3475728"/>
                <a:ext cx="381477" cy="7955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6" name="Straight Connector 1645"/>
              <p:cNvCxnSpPr/>
              <p:nvPr/>
            </p:nvCxnSpPr>
            <p:spPr>
              <a:xfrm rot="5400000">
                <a:off x="5145802" y="3543305"/>
                <a:ext cx="38147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7" name="Straight Connector 1646"/>
              <p:cNvCxnSpPr/>
              <p:nvPr/>
            </p:nvCxnSpPr>
            <p:spPr>
              <a:xfrm rot="5400000">
                <a:off x="5260265" y="3505291"/>
                <a:ext cx="305028" cy="15247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8" name="Straight Connector 1647"/>
              <p:cNvCxnSpPr/>
              <p:nvPr/>
            </p:nvCxnSpPr>
            <p:spPr>
              <a:xfrm rot="10800000" flipV="1">
                <a:off x="5336539" y="3505466"/>
                <a:ext cx="304958" cy="22857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9" name="Straight Connector 1648"/>
              <p:cNvCxnSpPr/>
              <p:nvPr/>
            </p:nvCxnSpPr>
            <p:spPr>
              <a:xfrm rot="10800000" flipV="1">
                <a:off x="5336539" y="3657593"/>
                <a:ext cx="377881" cy="7645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43" name="Group 4238"/>
            <p:cNvGrpSpPr>
              <a:grpSpLocks/>
            </p:cNvGrpSpPr>
            <p:nvPr/>
          </p:nvGrpSpPr>
          <p:grpSpPr bwMode="auto">
            <a:xfrm>
              <a:off x="6795677" y="4572000"/>
              <a:ext cx="304803" cy="304800"/>
              <a:chOff x="5029200" y="3325090"/>
              <a:chExt cx="685800" cy="408710"/>
            </a:xfrm>
          </p:grpSpPr>
          <p:cxnSp>
            <p:nvCxnSpPr>
              <p:cNvPr id="1636" name="Straight Connector 1635"/>
              <p:cNvCxnSpPr/>
              <p:nvPr/>
            </p:nvCxnSpPr>
            <p:spPr>
              <a:xfrm>
                <a:off x="5029080" y="3581392"/>
                <a:ext cx="227810" cy="153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7" name="Straight Connector 1636"/>
              <p:cNvCxnSpPr/>
              <p:nvPr/>
            </p:nvCxnSpPr>
            <p:spPr>
              <a:xfrm rot="16200000" flipH="1">
                <a:off x="5038763" y="3467487"/>
                <a:ext cx="306079" cy="2278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8" name="Straight Connector 1637"/>
              <p:cNvCxnSpPr/>
              <p:nvPr/>
            </p:nvCxnSpPr>
            <p:spPr>
              <a:xfrm rot="16200000" flipH="1">
                <a:off x="5084248" y="3476757"/>
                <a:ext cx="381897" cy="772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9" name="Straight Connector 1638"/>
              <p:cNvCxnSpPr/>
              <p:nvPr/>
            </p:nvCxnSpPr>
            <p:spPr>
              <a:xfrm rot="5400000">
                <a:off x="5143235" y="3543483"/>
                <a:ext cx="38189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0" name="Straight Connector 1639"/>
              <p:cNvCxnSpPr/>
              <p:nvPr/>
            </p:nvCxnSpPr>
            <p:spPr>
              <a:xfrm rot="5400000">
                <a:off x="5258436" y="3504099"/>
                <a:ext cx="306079" cy="15458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1" name="Straight Connector 1640"/>
              <p:cNvCxnSpPr/>
              <p:nvPr/>
            </p:nvCxnSpPr>
            <p:spPr>
              <a:xfrm rot="10800000" flipV="1">
                <a:off x="5334183" y="3505574"/>
                <a:ext cx="305101" cy="22885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2" name="Straight Connector 1641"/>
              <p:cNvCxnSpPr/>
              <p:nvPr/>
            </p:nvCxnSpPr>
            <p:spPr>
              <a:xfrm rot="10800000" flipV="1">
                <a:off x="5334183" y="3658614"/>
                <a:ext cx="382395"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844" name="Group 4239"/>
            <p:cNvGrpSpPr>
              <a:grpSpLocks/>
            </p:cNvGrpSpPr>
            <p:nvPr/>
          </p:nvGrpSpPr>
          <p:grpSpPr bwMode="auto">
            <a:xfrm>
              <a:off x="6781822" y="4648200"/>
              <a:ext cx="304803" cy="304800"/>
              <a:chOff x="5029200" y="3325090"/>
              <a:chExt cx="685800" cy="408710"/>
            </a:xfrm>
          </p:grpSpPr>
          <p:cxnSp>
            <p:nvCxnSpPr>
              <p:cNvPr id="1629" name="Straight Connector 1628"/>
              <p:cNvCxnSpPr/>
              <p:nvPr/>
            </p:nvCxnSpPr>
            <p:spPr>
              <a:xfrm>
                <a:off x="5027709" y="3580305"/>
                <a:ext cx="227810" cy="1530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0" name="Straight Connector 1629"/>
              <p:cNvCxnSpPr/>
              <p:nvPr/>
            </p:nvCxnSpPr>
            <p:spPr>
              <a:xfrm rot="16200000" flipH="1">
                <a:off x="5038092" y="3467102"/>
                <a:ext cx="304675" cy="22781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1" name="Straight Connector 1630"/>
              <p:cNvCxnSpPr/>
              <p:nvPr/>
            </p:nvCxnSpPr>
            <p:spPr>
              <a:xfrm rot="16200000" flipH="1">
                <a:off x="5083580" y="3476372"/>
                <a:ext cx="380493" cy="772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2" name="Straight Connector 1631"/>
              <p:cNvCxnSpPr/>
              <p:nvPr/>
            </p:nvCxnSpPr>
            <p:spPr>
              <a:xfrm rot="5400000">
                <a:off x="5142567" y="3543098"/>
                <a:ext cx="38049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3" name="Straight Connector 1632"/>
              <p:cNvCxnSpPr/>
              <p:nvPr/>
            </p:nvCxnSpPr>
            <p:spPr>
              <a:xfrm rot="5400000">
                <a:off x="5257766" y="3503714"/>
                <a:ext cx="304675" cy="15458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4" name="Straight Connector 1633"/>
              <p:cNvCxnSpPr/>
              <p:nvPr/>
            </p:nvCxnSpPr>
            <p:spPr>
              <a:xfrm rot="10800000" flipV="1">
                <a:off x="5332812" y="3504487"/>
                <a:ext cx="305101" cy="22885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5" name="Straight Connector 1634"/>
              <p:cNvCxnSpPr/>
              <p:nvPr/>
            </p:nvCxnSpPr>
            <p:spPr>
              <a:xfrm rot="10800000" flipV="1">
                <a:off x="5332812" y="3657527"/>
                <a:ext cx="382395" cy="7581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28" name="Group 1733"/>
          <p:cNvGrpSpPr>
            <a:grpSpLocks/>
          </p:cNvGrpSpPr>
          <p:nvPr/>
        </p:nvGrpSpPr>
        <p:grpSpPr bwMode="auto">
          <a:xfrm>
            <a:off x="8147050" y="3124200"/>
            <a:ext cx="762000" cy="2743200"/>
            <a:chOff x="6262255" y="3498275"/>
            <a:chExt cx="1048658" cy="2362198"/>
          </a:xfrm>
        </p:grpSpPr>
        <p:sp>
          <p:nvSpPr>
            <p:cNvPr id="1735" name="Freeform 1734"/>
            <p:cNvSpPr/>
            <p:nvPr/>
          </p:nvSpPr>
          <p:spPr>
            <a:xfrm>
              <a:off x="6520050" y="3712896"/>
              <a:ext cx="297120" cy="2147577"/>
            </a:xfrm>
            <a:custGeom>
              <a:avLst/>
              <a:gdLst>
                <a:gd name="connsiteX0" fmla="*/ 295563 w 295563"/>
                <a:gd name="connsiteY0" fmla="*/ 2147455 h 2147455"/>
                <a:gd name="connsiteX1" fmla="*/ 254000 w 295563"/>
                <a:gd name="connsiteY1" fmla="*/ 2050473 h 2147455"/>
                <a:gd name="connsiteX2" fmla="*/ 101600 w 295563"/>
                <a:gd name="connsiteY2" fmla="*/ 1690255 h 2147455"/>
                <a:gd name="connsiteX3" fmla="*/ 4618 w 295563"/>
                <a:gd name="connsiteY3" fmla="*/ 1122218 h 2147455"/>
                <a:gd name="connsiteX4" fmla="*/ 73891 w 295563"/>
                <a:gd name="connsiteY4" fmla="*/ 720437 h 2147455"/>
                <a:gd name="connsiteX5" fmla="*/ 101600 w 295563"/>
                <a:gd name="connsiteY5" fmla="*/ 457200 h 2147455"/>
                <a:gd name="connsiteX6" fmla="*/ 170872 w 295563"/>
                <a:gd name="connsiteY6" fmla="*/ 221673 h 2147455"/>
                <a:gd name="connsiteX7" fmla="*/ 115454 w 295563"/>
                <a:gd name="connsiteY7" fmla="*/ 83127 h 2147455"/>
                <a:gd name="connsiteX8" fmla="*/ 60036 w 295563"/>
                <a:gd name="connsiteY8" fmla="*/ 0 h 2147455"/>
                <a:gd name="connsiteX9" fmla="*/ 60036 w 295563"/>
                <a:gd name="connsiteY9" fmla="*/ 0 h 2147455"/>
                <a:gd name="connsiteX10" fmla="*/ 60036 w 295563"/>
                <a:gd name="connsiteY10" fmla="*/ 13855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63" h="2147455">
                  <a:moveTo>
                    <a:pt x="295563" y="2147455"/>
                  </a:moveTo>
                  <a:cubicBezTo>
                    <a:pt x="290945" y="2137064"/>
                    <a:pt x="254000" y="2050473"/>
                    <a:pt x="254000" y="2050473"/>
                  </a:cubicBezTo>
                  <a:cubicBezTo>
                    <a:pt x="221673" y="1974273"/>
                    <a:pt x="143164" y="1844964"/>
                    <a:pt x="101600" y="1690255"/>
                  </a:cubicBezTo>
                  <a:cubicBezTo>
                    <a:pt x="60036" y="1535546"/>
                    <a:pt x="9236" y="1283854"/>
                    <a:pt x="4618" y="1122218"/>
                  </a:cubicBezTo>
                  <a:cubicBezTo>
                    <a:pt x="0" y="960582"/>
                    <a:pt x="57727" y="831273"/>
                    <a:pt x="73891" y="720437"/>
                  </a:cubicBezTo>
                  <a:cubicBezTo>
                    <a:pt x="90055" y="609601"/>
                    <a:pt x="85437" y="540327"/>
                    <a:pt x="101600" y="457200"/>
                  </a:cubicBezTo>
                  <a:cubicBezTo>
                    <a:pt x="117763" y="374073"/>
                    <a:pt x="168563" y="284018"/>
                    <a:pt x="170872" y="221673"/>
                  </a:cubicBezTo>
                  <a:cubicBezTo>
                    <a:pt x="173181" y="159328"/>
                    <a:pt x="133927" y="120072"/>
                    <a:pt x="115454" y="83127"/>
                  </a:cubicBezTo>
                  <a:cubicBezTo>
                    <a:pt x="96981" y="46182"/>
                    <a:pt x="60036" y="0"/>
                    <a:pt x="60036" y="0"/>
                  </a:cubicBezTo>
                  <a:lnTo>
                    <a:pt x="60036" y="0"/>
                  </a:lnTo>
                  <a:lnTo>
                    <a:pt x="60036" y="13855"/>
                  </a:ln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sp>
          <p:nvSpPr>
            <p:cNvPr id="1736" name="Freeform 1735"/>
            <p:cNvSpPr/>
            <p:nvPr/>
          </p:nvSpPr>
          <p:spPr>
            <a:xfrm>
              <a:off x="6635840" y="4211856"/>
              <a:ext cx="500297" cy="1176998"/>
            </a:xfrm>
            <a:custGeom>
              <a:avLst/>
              <a:gdLst>
                <a:gd name="connsiteX0" fmla="*/ 0 w 498764"/>
                <a:gd name="connsiteY0" fmla="*/ 1177636 h 1177636"/>
                <a:gd name="connsiteX1" fmla="*/ 152400 w 498764"/>
                <a:gd name="connsiteY1" fmla="*/ 872836 h 1177636"/>
                <a:gd name="connsiteX2" fmla="*/ 346364 w 498764"/>
                <a:gd name="connsiteY2" fmla="*/ 609600 h 1177636"/>
                <a:gd name="connsiteX3" fmla="*/ 374073 w 498764"/>
                <a:gd name="connsiteY3" fmla="*/ 471054 h 1177636"/>
                <a:gd name="connsiteX4" fmla="*/ 415637 w 498764"/>
                <a:gd name="connsiteY4" fmla="*/ 180109 h 1177636"/>
                <a:gd name="connsiteX5" fmla="*/ 457200 w 498764"/>
                <a:gd name="connsiteY5" fmla="*/ 83127 h 1177636"/>
                <a:gd name="connsiteX6" fmla="*/ 498764 w 498764"/>
                <a:gd name="connsiteY6"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4" h="1177636">
                  <a:moveTo>
                    <a:pt x="0" y="1177636"/>
                  </a:moveTo>
                  <a:cubicBezTo>
                    <a:pt x="47336" y="1072572"/>
                    <a:pt x="94673" y="967509"/>
                    <a:pt x="152400" y="872836"/>
                  </a:cubicBezTo>
                  <a:cubicBezTo>
                    <a:pt x="210127" y="778163"/>
                    <a:pt x="309419" y="676564"/>
                    <a:pt x="346364" y="609600"/>
                  </a:cubicBezTo>
                  <a:cubicBezTo>
                    <a:pt x="383309" y="542636"/>
                    <a:pt x="362527" y="542636"/>
                    <a:pt x="374073" y="471054"/>
                  </a:cubicBezTo>
                  <a:cubicBezTo>
                    <a:pt x="385619" y="399472"/>
                    <a:pt x="401783" y="244764"/>
                    <a:pt x="415637" y="180109"/>
                  </a:cubicBezTo>
                  <a:cubicBezTo>
                    <a:pt x="429492" y="115455"/>
                    <a:pt x="443346" y="113145"/>
                    <a:pt x="457200" y="83127"/>
                  </a:cubicBezTo>
                  <a:cubicBezTo>
                    <a:pt x="471054" y="53109"/>
                    <a:pt x="484909" y="26554"/>
                    <a:pt x="498764" y="0"/>
                  </a:cubicBezTo>
                </a:path>
              </a:pathLst>
            </a:cu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i="0"/>
            </a:p>
          </p:txBody>
        </p:sp>
        <p:grpSp>
          <p:nvGrpSpPr>
            <p:cNvPr id="28708" name="Group 4348"/>
            <p:cNvGrpSpPr>
              <a:grpSpLocks/>
            </p:cNvGrpSpPr>
            <p:nvPr/>
          </p:nvGrpSpPr>
          <p:grpSpPr bwMode="auto">
            <a:xfrm>
              <a:off x="6324600" y="5098470"/>
              <a:ext cx="609600" cy="304800"/>
              <a:chOff x="5029200" y="3325090"/>
              <a:chExt cx="685800" cy="408710"/>
            </a:xfrm>
          </p:grpSpPr>
          <p:cxnSp>
            <p:nvCxnSpPr>
              <p:cNvPr id="1850" name="Straight Connector 1849"/>
              <p:cNvCxnSpPr/>
              <p:nvPr/>
            </p:nvCxnSpPr>
            <p:spPr>
              <a:xfrm>
                <a:off x="5030338" y="3582489"/>
                <a:ext cx="228574"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1" name="Straight Connector 1850"/>
              <p:cNvCxnSpPr/>
              <p:nvPr/>
            </p:nvCxnSpPr>
            <p:spPr>
              <a:xfrm rot="16200000" flipH="1">
                <a:off x="5041638" y="3468202"/>
                <a:ext cx="304285"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2" name="Straight Connector 1851"/>
              <p:cNvCxnSpPr/>
              <p:nvPr/>
            </p:nvCxnSpPr>
            <p:spPr>
              <a:xfrm rot="16200000" flipH="1">
                <a:off x="5086710" y="3478403"/>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3" name="Straight Connector 1852"/>
              <p:cNvCxnSpPr/>
              <p:nvPr/>
            </p:nvCxnSpPr>
            <p:spPr>
              <a:xfrm rot="5400000">
                <a:off x="5144468" y="3543995"/>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4" name="Straight Connector 1853"/>
              <p:cNvCxnSpPr/>
              <p:nvPr/>
            </p:nvCxnSpPr>
            <p:spPr>
              <a:xfrm rot="5400000">
                <a:off x="5259153" y="3506297"/>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5" name="Straight Connector 1854"/>
              <p:cNvCxnSpPr/>
              <p:nvPr/>
            </p:nvCxnSpPr>
            <p:spPr>
              <a:xfrm rot="10800000" flipV="1">
                <a:off x="5335104" y="3505502"/>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6" name="Straight Connector 1855"/>
              <p:cNvCxnSpPr/>
              <p:nvPr/>
            </p:nvCxnSpPr>
            <p:spPr>
              <a:xfrm rot="10800000" flipV="1">
                <a:off x="5335104" y="3657644"/>
                <a:ext cx="380957"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09" name="Group 4349"/>
            <p:cNvGrpSpPr>
              <a:grpSpLocks/>
            </p:cNvGrpSpPr>
            <p:nvPr/>
          </p:nvGrpSpPr>
          <p:grpSpPr bwMode="auto">
            <a:xfrm>
              <a:off x="6393875" y="5105400"/>
              <a:ext cx="609600" cy="304800"/>
              <a:chOff x="5029200" y="3325090"/>
              <a:chExt cx="685800" cy="408710"/>
            </a:xfrm>
          </p:grpSpPr>
          <p:cxnSp>
            <p:nvCxnSpPr>
              <p:cNvPr id="1843" name="Straight Connector 1842"/>
              <p:cNvCxnSpPr/>
              <p:nvPr/>
            </p:nvCxnSpPr>
            <p:spPr>
              <a:xfrm>
                <a:off x="5028595" y="3582362"/>
                <a:ext cx="228575" cy="1521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4" name="Straight Connector 1843"/>
              <p:cNvCxnSpPr/>
              <p:nvPr/>
            </p:nvCxnSpPr>
            <p:spPr>
              <a:xfrm rot="16200000" flipH="1">
                <a:off x="5039895" y="3468076"/>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5" name="Straight Connector 1844"/>
              <p:cNvCxnSpPr/>
              <p:nvPr/>
            </p:nvCxnSpPr>
            <p:spPr>
              <a:xfrm rot="16200000" flipH="1">
                <a:off x="5084967" y="3478278"/>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6" name="Straight Connector 1845"/>
              <p:cNvCxnSpPr/>
              <p:nvPr/>
            </p:nvCxnSpPr>
            <p:spPr>
              <a:xfrm rot="5400000">
                <a:off x="5142724" y="3543869"/>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7" name="Straight Connector 1846"/>
              <p:cNvCxnSpPr/>
              <p:nvPr/>
            </p:nvCxnSpPr>
            <p:spPr>
              <a:xfrm rot="5400000">
                <a:off x="5257410" y="3506172"/>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8" name="Straight Connector 1847"/>
              <p:cNvCxnSpPr/>
              <p:nvPr/>
            </p:nvCxnSpPr>
            <p:spPr>
              <a:xfrm rot="10800000" flipV="1">
                <a:off x="5333361" y="3505375"/>
                <a:ext cx="304766" cy="229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9" name="Straight Connector 1848"/>
              <p:cNvCxnSpPr/>
              <p:nvPr/>
            </p:nvCxnSpPr>
            <p:spPr>
              <a:xfrm rot="10800000" flipV="1">
                <a:off x="5333361" y="3657518"/>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0" name="Group 4350"/>
            <p:cNvGrpSpPr>
              <a:grpSpLocks/>
            </p:cNvGrpSpPr>
            <p:nvPr/>
          </p:nvGrpSpPr>
          <p:grpSpPr bwMode="auto">
            <a:xfrm>
              <a:off x="6276110" y="4648200"/>
              <a:ext cx="609600" cy="304800"/>
              <a:chOff x="5029200" y="3325090"/>
              <a:chExt cx="685800" cy="408710"/>
            </a:xfrm>
          </p:grpSpPr>
          <p:cxnSp>
            <p:nvCxnSpPr>
              <p:cNvPr id="1836" name="Straight Connector 1835"/>
              <p:cNvCxnSpPr/>
              <p:nvPr/>
            </p:nvCxnSpPr>
            <p:spPr>
              <a:xfrm>
                <a:off x="5028359" y="3581358"/>
                <a:ext cx="22857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7" name="Straight Connector 1836"/>
              <p:cNvCxnSpPr/>
              <p:nvPr/>
            </p:nvCxnSpPr>
            <p:spPr>
              <a:xfrm rot="16200000" flipH="1">
                <a:off x="5039659" y="3467070"/>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8" name="Straight Connector 1837"/>
              <p:cNvCxnSpPr/>
              <p:nvPr/>
            </p:nvCxnSpPr>
            <p:spPr>
              <a:xfrm rot="16200000" flipH="1">
                <a:off x="5084731" y="3477273"/>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9" name="Straight Connector 1838"/>
              <p:cNvCxnSpPr/>
              <p:nvPr/>
            </p:nvCxnSpPr>
            <p:spPr>
              <a:xfrm rot="5400000">
                <a:off x="5142489" y="3542863"/>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0" name="Straight Connector 1839"/>
              <p:cNvCxnSpPr/>
              <p:nvPr/>
            </p:nvCxnSpPr>
            <p:spPr>
              <a:xfrm rot="5400000">
                <a:off x="5257174" y="3505166"/>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1" name="Straight Connector 1840"/>
              <p:cNvCxnSpPr/>
              <p:nvPr/>
            </p:nvCxnSpPr>
            <p:spPr>
              <a:xfrm rot="10800000" flipV="1">
                <a:off x="5333125" y="3504370"/>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2" name="Straight Connector 1841"/>
              <p:cNvCxnSpPr/>
              <p:nvPr/>
            </p:nvCxnSpPr>
            <p:spPr>
              <a:xfrm rot="10800000" flipV="1">
                <a:off x="5333125" y="3656512"/>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1" name="Group 4351"/>
            <p:cNvGrpSpPr>
              <a:grpSpLocks/>
            </p:cNvGrpSpPr>
            <p:nvPr/>
          </p:nvGrpSpPr>
          <p:grpSpPr bwMode="auto">
            <a:xfrm rot="-1164026">
              <a:off x="6262247" y="4648200"/>
              <a:ext cx="609600" cy="304800"/>
              <a:chOff x="5029200" y="3325090"/>
              <a:chExt cx="685800" cy="408710"/>
            </a:xfrm>
          </p:grpSpPr>
          <p:cxnSp>
            <p:nvCxnSpPr>
              <p:cNvPr id="1829" name="Straight Connector 1828"/>
              <p:cNvCxnSpPr/>
              <p:nvPr/>
            </p:nvCxnSpPr>
            <p:spPr>
              <a:xfrm>
                <a:off x="5024367" y="3572446"/>
                <a:ext cx="228574" cy="15214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0" name="Straight Connector 1829"/>
              <p:cNvCxnSpPr/>
              <p:nvPr/>
            </p:nvCxnSpPr>
            <p:spPr>
              <a:xfrm rot="16200000" flipH="1">
                <a:off x="5033747" y="3456269"/>
                <a:ext cx="304285" cy="22857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1" name="Straight Connector 1830"/>
              <p:cNvCxnSpPr/>
              <p:nvPr/>
            </p:nvCxnSpPr>
            <p:spPr>
              <a:xfrm rot="16200000" flipH="1">
                <a:off x="5078357" y="3466834"/>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2" name="Straight Connector 1831"/>
              <p:cNvCxnSpPr/>
              <p:nvPr/>
            </p:nvCxnSpPr>
            <p:spPr>
              <a:xfrm rot="5400000">
                <a:off x="5137210" y="3532048"/>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3" name="Straight Connector 1832"/>
              <p:cNvCxnSpPr/>
              <p:nvPr/>
            </p:nvCxnSpPr>
            <p:spPr>
              <a:xfrm rot="5400000">
                <a:off x="5253314" y="3495675"/>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4" name="Straight Connector 1833"/>
              <p:cNvCxnSpPr/>
              <p:nvPr/>
            </p:nvCxnSpPr>
            <p:spPr>
              <a:xfrm rot="10800000" flipV="1">
                <a:off x="5334096" y="3500931"/>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5" name="Straight Connector 1834"/>
              <p:cNvCxnSpPr/>
              <p:nvPr/>
            </p:nvCxnSpPr>
            <p:spPr>
              <a:xfrm rot="10800000" flipV="1">
                <a:off x="5330215" y="3645262"/>
                <a:ext cx="380957"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2" name="Group 4352"/>
            <p:cNvGrpSpPr>
              <a:grpSpLocks/>
            </p:cNvGrpSpPr>
            <p:nvPr/>
          </p:nvGrpSpPr>
          <p:grpSpPr bwMode="auto">
            <a:xfrm rot="-1164026">
              <a:off x="6291276" y="4131192"/>
              <a:ext cx="609600" cy="304800"/>
              <a:chOff x="5029200" y="3325090"/>
              <a:chExt cx="685800" cy="408710"/>
            </a:xfrm>
          </p:grpSpPr>
          <p:cxnSp>
            <p:nvCxnSpPr>
              <p:cNvPr id="1822" name="Straight Connector 1821"/>
              <p:cNvCxnSpPr/>
              <p:nvPr/>
            </p:nvCxnSpPr>
            <p:spPr>
              <a:xfrm>
                <a:off x="5020401" y="3573742"/>
                <a:ext cx="228574"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3" name="Straight Connector 1822"/>
              <p:cNvCxnSpPr/>
              <p:nvPr/>
            </p:nvCxnSpPr>
            <p:spPr>
              <a:xfrm rot="16200000" flipH="1">
                <a:off x="5025828" y="3460414"/>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4" name="Straight Connector 1823"/>
              <p:cNvCxnSpPr/>
              <p:nvPr/>
            </p:nvCxnSpPr>
            <p:spPr>
              <a:xfrm rot="16200000" flipH="1">
                <a:off x="5074390" y="3468130"/>
                <a:ext cx="381273" cy="761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5" name="Straight Connector 1824"/>
              <p:cNvCxnSpPr/>
              <p:nvPr/>
            </p:nvCxnSpPr>
            <p:spPr>
              <a:xfrm rot="5400000">
                <a:off x="5131101" y="3535937"/>
                <a:ext cx="38310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6" name="Straight Connector 1825"/>
              <p:cNvCxnSpPr/>
              <p:nvPr/>
            </p:nvCxnSpPr>
            <p:spPr>
              <a:xfrm rot="5400000">
                <a:off x="5251026" y="3502511"/>
                <a:ext cx="306119"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7" name="Straight Connector 1826"/>
              <p:cNvCxnSpPr/>
              <p:nvPr/>
            </p:nvCxnSpPr>
            <p:spPr>
              <a:xfrm rot="10800000" flipV="1">
                <a:off x="5325493" y="3501008"/>
                <a:ext cx="304766" cy="229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8" name="Straight Connector 1827"/>
              <p:cNvCxnSpPr/>
              <p:nvPr/>
            </p:nvCxnSpPr>
            <p:spPr>
              <a:xfrm rot="10800000" flipV="1">
                <a:off x="5321480" y="3651135"/>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3" name="Group 4353"/>
            <p:cNvGrpSpPr>
              <a:grpSpLocks/>
            </p:cNvGrpSpPr>
            <p:nvPr/>
          </p:nvGrpSpPr>
          <p:grpSpPr bwMode="auto">
            <a:xfrm>
              <a:off x="6292603" y="4174608"/>
              <a:ext cx="609600" cy="304800"/>
              <a:chOff x="5029200" y="3325090"/>
              <a:chExt cx="685800" cy="408710"/>
            </a:xfrm>
          </p:grpSpPr>
          <p:cxnSp>
            <p:nvCxnSpPr>
              <p:cNvPr id="1815" name="Straight Connector 1814"/>
              <p:cNvCxnSpPr/>
              <p:nvPr/>
            </p:nvCxnSpPr>
            <p:spPr>
              <a:xfrm>
                <a:off x="5029468" y="3582170"/>
                <a:ext cx="22857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6" name="Straight Connector 1815"/>
              <p:cNvCxnSpPr/>
              <p:nvPr/>
            </p:nvCxnSpPr>
            <p:spPr>
              <a:xfrm rot="16200000" flipH="1">
                <a:off x="5040768" y="3467882"/>
                <a:ext cx="304285" cy="22857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7" name="Straight Connector 1816"/>
              <p:cNvCxnSpPr/>
              <p:nvPr/>
            </p:nvCxnSpPr>
            <p:spPr>
              <a:xfrm rot="16200000" flipH="1">
                <a:off x="5085840" y="3478085"/>
                <a:ext cx="381273" cy="761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8" name="Straight Connector 1817"/>
              <p:cNvCxnSpPr/>
              <p:nvPr/>
            </p:nvCxnSpPr>
            <p:spPr>
              <a:xfrm rot="5400000">
                <a:off x="5143597" y="3543675"/>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9" name="Straight Connector 1818"/>
              <p:cNvCxnSpPr/>
              <p:nvPr/>
            </p:nvCxnSpPr>
            <p:spPr>
              <a:xfrm rot="5400000">
                <a:off x="5258283" y="3505978"/>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0" name="Straight Connector 1819"/>
              <p:cNvCxnSpPr/>
              <p:nvPr/>
            </p:nvCxnSpPr>
            <p:spPr>
              <a:xfrm rot="10800000" flipV="1">
                <a:off x="5334234" y="3505182"/>
                <a:ext cx="304766"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1" name="Straight Connector 1820"/>
              <p:cNvCxnSpPr/>
              <p:nvPr/>
            </p:nvCxnSpPr>
            <p:spPr>
              <a:xfrm rot="10800000" flipV="1">
                <a:off x="5334234" y="3657324"/>
                <a:ext cx="38095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4" name="Group 4354"/>
            <p:cNvGrpSpPr>
              <a:grpSpLocks/>
            </p:cNvGrpSpPr>
            <p:nvPr/>
          </p:nvGrpSpPr>
          <p:grpSpPr bwMode="auto">
            <a:xfrm>
              <a:off x="6400793" y="3962400"/>
              <a:ext cx="533399" cy="152400"/>
              <a:chOff x="5029200" y="3325090"/>
              <a:chExt cx="685800" cy="408710"/>
            </a:xfrm>
          </p:grpSpPr>
          <p:cxnSp>
            <p:nvCxnSpPr>
              <p:cNvPr id="1808" name="Straight Connector 1807"/>
              <p:cNvCxnSpPr/>
              <p:nvPr/>
            </p:nvCxnSpPr>
            <p:spPr>
              <a:xfrm>
                <a:off x="5028041" y="3583485"/>
                <a:ext cx="230330" cy="1503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9" name="Straight Connector 1808"/>
              <p:cNvCxnSpPr/>
              <p:nvPr/>
            </p:nvCxnSpPr>
            <p:spPr>
              <a:xfrm rot="16200000" flipH="1">
                <a:off x="5038814" y="3466487"/>
                <a:ext cx="304286" cy="2303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0" name="Straight Connector 1809"/>
              <p:cNvCxnSpPr/>
              <p:nvPr/>
            </p:nvCxnSpPr>
            <p:spPr>
              <a:xfrm rot="16200000" flipH="1">
                <a:off x="5085015" y="3477744"/>
                <a:ext cx="377608" cy="7584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1" name="Straight Connector 1810"/>
              <p:cNvCxnSpPr/>
              <p:nvPr/>
            </p:nvCxnSpPr>
            <p:spPr>
              <a:xfrm rot="5400000">
                <a:off x="5145406" y="3544993"/>
                <a:ext cx="37760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2" name="Straight Connector 1811"/>
              <p:cNvCxnSpPr/>
              <p:nvPr/>
            </p:nvCxnSpPr>
            <p:spPr>
              <a:xfrm rot="5400000">
                <a:off x="5257909" y="3505812"/>
                <a:ext cx="304286" cy="15168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3" name="Straight Connector 1812"/>
              <p:cNvCxnSpPr/>
              <p:nvPr/>
            </p:nvCxnSpPr>
            <p:spPr>
              <a:xfrm rot="10800000" flipV="1">
                <a:off x="5334211" y="3506498"/>
                <a:ext cx="306172" cy="22729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4" name="Straight Connector 1813"/>
              <p:cNvCxnSpPr/>
              <p:nvPr/>
            </p:nvCxnSpPr>
            <p:spPr>
              <a:xfrm rot="10800000" flipV="1">
                <a:off x="5334211" y="3656806"/>
                <a:ext cx="382012" cy="7698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5" name="Group 4355"/>
            <p:cNvGrpSpPr>
              <a:grpSpLocks/>
            </p:cNvGrpSpPr>
            <p:nvPr/>
          </p:nvGrpSpPr>
          <p:grpSpPr bwMode="auto">
            <a:xfrm>
              <a:off x="6495141" y="3733792"/>
              <a:ext cx="404424" cy="168791"/>
              <a:chOff x="5029200" y="3325090"/>
              <a:chExt cx="685800" cy="408710"/>
            </a:xfrm>
          </p:grpSpPr>
          <p:cxnSp>
            <p:nvCxnSpPr>
              <p:cNvPr id="1801" name="Straight Connector 1800"/>
              <p:cNvCxnSpPr/>
              <p:nvPr/>
            </p:nvCxnSpPr>
            <p:spPr>
              <a:xfrm>
                <a:off x="5030689" y="3582329"/>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2" name="Straight Connector 1801"/>
              <p:cNvCxnSpPr/>
              <p:nvPr/>
            </p:nvCxnSpPr>
            <p:spPr>
              <a:xfrm rot="16200000" flipH="1">
                <a:off x="5041432" y="3467482"/>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3" name="Straight Connector 1802"/>
              <p:cNvCxnSpPr/>
              <p:nvPr/>
            </p:nvCxnSpPr>
            <p:spPr>
              <a:xfrm rot="16200000" flipH="1">
                <a:off x="5085068" y="3477228"/>
                <a:ext cx="383968"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4" name="Straight Connector 1803"/>
              <p:cNvCxnSpPr/>
              <p:nvPr/>
            </p:nvCxnSpPr>
            <p:spPr>
              <a:xfrm rot="5400000">
                <a:off x="5142490" y="3542608"/>
                <a:ext cx="38396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5" name="Straight Connector 1804"/>
              <p:cNvCxnSpPr/>
              <p:nvPr/>
            </p:nvCxnSpPr>
            <p:spPr>
              <a:xfrm rot="5400000">
                <a:off x="5258158" y="3506382"/>
                <a:ext cx="304527"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6" name="Straight Connector 1805"/>
              <p:cNvCxnSpPr/>
              <p:nvPr/>
            </p:nvCxnSpPr>
            <p:spPr>
              <a:xfrm rot="10800000" flipV="1">
                <a:off x="5334474" y="3506198"/>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7" name="Straight Connector 1806"/>
              <p:cNvCxnSpPr/>
              <p:nvPr/>
            </p:nvCxnSpPr>
            <p:spPr>
              <a:xfrm rot="10800000" flipV="1">
                <a:off x="5334474" y="3658462"/>
                <a:ext cx="381583"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6" name="Group 4356"/>
            <p:cNvGrpSpPr>
              <a:grpSpLocks/>
            </p:cNvGrpSpPr>
            <p:nvPr/>
          </p:nvGrpSpPr>
          <p:grpSpPr bwMode="auto">
            <a:xfrm>
              <a:off x="6476999" y="3793600"/>
              <a:ext cx="404424" cy="168791"/>
              <a:chOff x="5029200" y="3325090"/>
              <a:chExt cx="685800" cy="408710"/>
            </a:xfrm>
          </p:grpSpPr>
          <p:cxnSp>
            <p:nvCxnSpPr>
              <p:cNvPr id="1794" name="Straight Connector 1793"/>
              <p:cNvCxnSpPr/>
              <p:nvPr/>
            </p:nvCxnSpPr>
            <p:spPr>
              <a:xfrm>
                <a:off x="5028110" y="3583155"/>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5" name="Straight Connector 1794"/>
              <p:cNvCxnSpPr/>
              <p:nvPr/>
            </p:nvCxnSpPr>
            <p:spPr>
              <a:xfrm rot="16200000" flipH="1">
                <a:off x="5038856" y="3468308"/>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p:nvPr/>
            </p:nvCxnSpPr>
            <p:spPr>
              <a:xfrm rot="16200000" flipH="1">
                <a:off x="5082489" y="3478053"/>
                <a:ext cx="383968"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7" name="Straight Connector 1796"/>
              <p:cNvCxnSpPr/>
              <p:nvPr/>
            </p:nvCxnSpPr>
            <p:spPr>
              <a:xfrm rot="5400000">
                <a:off x="5139911" y="3543434"/>
                <a:ext cx="38396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8" name="Straight Connector 1797"/>
              <p:cNvCxnSpPr/>
              <p:nvPr/>
            </p:nvCxnSpPr>
            <p:spPr>
              <a:xfrm rot="5400000">
                <a:off x="5255579" y="3507208"/>
                <a:ext cx="304527"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9" name="Straight Connector 1798"/>
              <p:cNvCxnSpPr/>
              <p:nvPr/>
            </p:nvCxnSpPr>
            <p:spPr>
              <a:xfrm rot="10800000" flipV="1">
                <a:off x="5331896" y="3507024"/>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0" name="Straight Connector 1799"/>
              <p:cNvCxnSpPr/>
              <p:nvPr/>
            </p:nvCxnSpPr>
            <p:spPr>
              <a:xfrm rot="10800000" flipV="1">
                <a:off x="5331896" y="3659287"/>
                <a:ext cx="381585"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7" name="Group 4357"/>
            <p:cNvGrpSpPr>
              <a:grpSpLocks/>
            </p:cNvGrpSpPr>
            <p:nvPr/>
          </p:nvGrpSpPr>
          <p:grpSpPr bwMode="auto">
            <a:xfrm>
              <a:off x="6414654" y="3567537"/>
              <a:ext cx="404424" cy="168791"/>
              <a:chOff x="5029200" y="3325090"/>
              <a:chExt cx="685800" cy="408710"/>
            </a:xfrm>
          </p:grpSpPr>
          <p:cxnSp>
            <p:nvCxnSpPr>
              <p:cNvPr id="1787" name="Straight Connector 1786"/>
              <p:cNvCxnSpPr/>
              <p:nvPr/>
            </p:nvCxnSpPr>
            <p:spPr>
              <a:xfrm>
                <a:off x="5030098" y="3581070"/>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8" name="Straight Connector 1787"/>
              <p:cNvCxnSpPr/>
              <p:nvPr/>
            </p:nvCxnSpPr>
            <p:spPr>
              <a:xfrm rot="16200000" flipH="1">
                <a:off x="5040844" y="3466223"/>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9" name="Straight Connector 1788"/>
              <p:cNvCxnSpPr/>
              <p:nvPr/>
            </p:nvCxnSpPr>
            <p:spPr>
              <a:xfrm rot="16200000" flipH="1">
                <a:off x="5086133" y="3477624"/>
                <a:ext cx="380657" cy="778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0" name="Straight Connector 1789"/>
              <p:cNvCxnSpPr/>
              <p:nvPr/>
            </p:nvCxnSpPr>
            <p:spPr>
              <a:xfrm rot="5400000">
                <a:off x="5143555" y="3543004"/>
                <a:ext cx="38065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1" name="Straight Connector 1790"/>
              <p:cNvCxnSpPr/>
              <p:nvPr/>
            </p:nvCxnSpPr>
            <p:spPr>
              <a:xfrm rot="5400000">
                <a:off x="5257567" y="3505123"/>
                <a:ext cx="304527" cy="1518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2" name="Straight Connector 1791"/>
              <p:cNvCxnSpPr/>
              <p:nvPr/>
            </p:nvCxnSpPr>
            <p:spPr>
              <a:xfrm rot="10800000" flipV="1">
                <a:off x="5333884" y="3504939"/>
                <a:ext cx="303785" cy="228394"/>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3" name="Straight Connector 1792"/>
              <p:cNvCxnSpPr/>
              <p:nvPr/>
            </p:nvCxnSpPr>
            <p:spPr>
              <a:xfrm rot="10800000" flipV="1">
                <a:off x="5333884" y="3657202"/>
                <a:ext cx="381585" cy="7613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8" name="Group 4358"/>
            <p:cNvGrpSpPr>
              <a:grpSpLocks/>
            </p:cNvGrpSpPr>
            <p:nvPr/>
          </p:nvGrpSpPr>
          <p:grpSpPr bwMode="auto">
            <a:xfrm>
              <a:off x="6439721" y="3498267"/>
              <a:ext cx="404424" cy="168791"/>
              <a:chOff x="5029200" y="3325090"/>
              <a:chExt cx="685800" cy="408710"/>
            </a:xfrm>
          </p:grpSpPr>
          <p:cxnSp>
            <p:nvCxnSpPr>
              <p:cNvPr id="1780" name="Straight Connector 1779"/>
              <p:cNvCxnSpPr/>
              <p:nvPr/>
            </p:nvCxnSpPr>
            <p:spPr>
              <a:xfrm>
                <a:off x="5028346" y="3579985"/>
                <a:ext cx="229691" cy="1522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1" name="Straight Connector 1780"/>
              <p:cNvCxnSpPr/>
              <p:nvPr/>
            </p:nvCxnSpPr>
            <p:spPr>
              <a:xfrm rot="16200000" flipH="1">
                <a:off x="5039089" y="3465139"/>
                <a:ext cx="304527" cy="22969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2" name="Straight Connector 1781"/>
              <p:cNvCxnSpPr/>
              <p:nvPr/>
            </p:nvCxnSpPr>
            <p:spPr>
              <a:xfrm rot="16200000" flipH="1">
                <a:off x="5084378" y="3476540"/>
                <a:ext cx="380659" cy="7779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3" name="Straight Connector 1782"/>
              <p:cNvCxnSpPr/>
              <p:nvPr/>
            </p:nvCxnSpPr>
            <p:spPr>
              <a:xfrm rot="5400000">
                <a:off x="5141800" y="3541920"/>
                <a:ext cx="38065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4" name="Straight Connector 1783"/>
              <p:cNvCxnSpPr/>
              <p:nvPr/>
            </p:nvCxnSpPr>
            <p:spPr>
              <a:xfrm rot="5400000">
                <a:off x="5255815" y="3504039"/>
                <a:ext cx="304527" cy="15189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5" name="Straight Connector 1784"/>
              <p:cNvCxnSpPr/>
              <p:nvPr/>
            </p:nvCxnSpPr>
            <p:spPr>
              <a:xfrm rot="10800000" flipV="1">
                <a:off x="5332131" y="3503853"/>
                <a:ext cx="303785" cy="2283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6" name="Straight Connector 1785"/>
              <p:cNvCxnSpPr/>
              <p:nvPr/>
            </p:nvCxnSpPr>
            <p:spPr>
              <a:xfrm rot="10800000" flipV="1">
                <a:off x="5332131" y="3656116"/>
                <a:ext cx="381583" cy="761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19" name="Group 4359"/>
            <p:cNvGrpSpPr>
              <a:grpSpLocks/>
            </p:cNvGrpSpPr>
            <p:nvPr/>
          </p:nvGrpSpPr>
          <p:grpSpPr bwMode="auto">
            <a:xfrm>
              <a:off x="6982697" y="4003957"/>
              <a:ext cx="328224" cy="228599"/>
              <a:chOff x="5029200" y="3325090"/>
              <a:chExt cx="685800" cy="408710"/>
            </a:xfrm>
          </p:grpSpPr>
          <p:cxnSp>
            <p:nvCxnSpPr>
              <p:cNvPr id="1773" name="Straight Connector 1772"/>
              <p:cNvCxnSpPr/>
              <p:nvPr/>
            </p:nvCxnSpPr>
            <p:spPr>
              <a:xfrm>
                <a:off x="5030267" y="3581920"/>
                <a:ext cx="228239" cy="15153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4" name="Straight Connector 1773"/>
              <p:cNvCxnSpPr/>
              <p:nvPr/>
            </p:nvCxnSpPr>
            <p:spPr>
              <a:xfrm rot="16200000" flipH="1">
                <a:off x="5041847" y="3466577"/>
                <a:ext cx="305509" cy="2282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5" name="Straight Connector 1774"/>
              <p:cNvCxnSpPr/>
              <p:nvPr/>
            </p:nvCxnSpPr>
            <p:spPr>
              <a:xfrm rot="16200000" flipH="1">
                <a:off x="5083847" y="3477128"/>
                <a:ext cx="381275" cy="776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6" name="Straight Connector 1775"/>
              <p:cNvCxnSpPr/>
              <p:nvPr/>
            </p:nvCxnSpPr>
            <p:spPr>
              <a:xfrm rot="5400000">
                <a:off x="5145471" y="3542815"/>
                <a:ext cx="3812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7" name="Straight Connector 1776"/>
              <p:cNvCxnSpPr/>
              <p:nvPr/>
            </p:nvCxnSpPr>
            <p:spPr>
              <a:xfrm rot="5400000">
                <a:off x="5258673" y="3505379"/>
                <a:ext cx="305509" cy="15063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8" name="Straight Connector 1777"/>
              <p:cNvCxnSpPr/>
              <p:nvPr/>
            </p:nvCxnSpPr>
            <p:spPr>
              <a:xfrm rot="10800000" flipV="1">
                <a:off x="5336108" y="3506153"/>
                <a:ext cx="301275" cy="227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9" name="Straight Connector 1778"/>
              <p:cNvCxnSpPr/>
              <p:nvPr/>
            </p:nvCxnSpPr>
            <p:spPr>
              <a:xfrm rot="10800000" flipV="1">
                <a:off x="5336108" y="3657685"/>
                <a:ext cx="378875" cy="75767"/>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20" name="Group 4360"/>
            <p:cNvGrpSpPr>
              <a:grpSpLocks/>
            </p:cNvGrpSpPr>
            <p:nvPr/>
          </p:nvGrpSpPr>
          <p:grpSpPr bwMode="auto">
            <a:xfrm>
              <a:off x="6934193" y="4031675"/>
              <a:ext cx="187034" cy="554180"/>
              <a:chOff x="5029200" y="3325090"/>
              <a:chExt cx="685800" cy="408710"/>
            </a:xfrm>
          </p:grpSpPr>
          <p:cxnSp>
            <p:nvCxnSpPr>
              <p:cNvPr id="1766" name="Straight Connector 1765"/>
              <p:cNvCxnSpPr/>
              <p:nvPr/>
            </p:nvCxnSpPr>
            <p:spPr>
              <a:xfrm>
                <a:off x="5032687" y="3581980"/>
                <a:ext cx="224299" cy="1522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7" name="Straight Connector 1766"/>
              <p:cNvCxnSpPr/>
              <p:nvPr/>
            </p:nvCxnSpPr>
            <p:spPr>
              <a:xfrm rot="16200000" flipH="1">
                <a:off x="5040162" y="3469326"/>
                <a:ext cx="305478" cy="2242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8" name="Straight Connector 1767"/>
              <p:cNvCxnSpPr/>
              <p:nvPr/>
            </p:nvCxnSpPr>
            <p:spPr>
              <a:xfrm rot="16200000" flipH="1">
                <a:off x="5086466" y="3479391"/>
                <a:ext cx="381091" cy="7209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9" name="Straight Connector 1768"/>
              <p:cNvCxnSpPr/>
              <p:nvPr/>
            </p:nvCxnSpPr>
            <p:spPr>
              <a:xfrm rot="5400000">
                <a:off x="5146545" y="3543669"/>
                <a:ext cx="38109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0" name="Straight Connector 1769"/>
              <p:cNvCxnSpPr/>
              <p:nvPr/>
            </p:nvCxnSpPr>
            <p:spPr>
              <a:xfrm rot="5400000">
                <a:off x="5260459" y="3505373"/>
                <a:ext cx="305478" cy="15220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1" name="Straight Connector 1770"/>
              <p:cNvCxnSpPr/>
              <p:nvPr/>
            </p:nvCxnSpPr>
            <p:spPr>
              <a:xfrm rot="10800000" flipV="1">
                <a:off x="5337093" y="3505359"/>
                <a:ext cx="304406" cy="22885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2" name="Straight Connector 1771"/>
              <p:cNvCxnSpPr/>
              <p:nvPr/>
            </p:nvCxnSpPr>
            <p:spPr>
              <a:xfrm rot="10800000" flipV="1">
                <a:off x="5337093" y="3657593"/>
                <a:ext cx="376504" cy="7662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21" name="Group 4361"/>
            <p:cNvGrpSpPr>
              <a:grpSpLocks/>
            </p:cNvGrpSpPr>
            <p:nvPr/>
          </p:nvGrpSpPr>
          <p:grpSpPr bwMode="auto">
            <a:xfrm>
              <a:off x="6795677" y="4572000"/>
              <a:ext cx="304803" cy="304800"/>
              <a:chOff x="5029200" y="3325090"/>
              <a:chExt cx="685800" cy="408710"/>
            </a:xfrm>
          </p:grpSpPr>
          <p:cxnSp>
            <p:nvCxnSpPr>
              <p:cNvPr id="1759" name="Straight Connector 1758"/>
              <p:cNvCxnSpPr/>
              <p:nvPr/>
            </p:nvCxnSpPr>
            <p:spPr>
              <a:xfrm>
                <a:off x="5028404" y="3580884"/>
                <a:ext cx="231032"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0" name="Straight Connector 1759"/>
              <p:cNvCxnSpPr/>
              <p:nvPr/>
            </p:nvCxnSpPr>
            <p:spPr>
              <a:xfrm rot="16200000" flipH="1">
                <a:off x="5040933" y="3465368"/>
                <a:ext cx="304285" cy="23103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1" name="Straight Connector 1760"/>
              <p:cNvCxnSpPr/>
              <p:nvPr/>
            </p:nvCxnSpPr>
            <p:spPr>
              <a:xfrm rot="16200000" flipH="1">
                <a:off x="5083545" y="3475571"/>
                <a:ext cx="381273"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2" name="Straight Connector 1761"/>
              <p:cNvCxnSpPr/>
              <p:nvPr/>
            </p:nvCxnSpPr>
            <p:spPr>
              <a:xfrm rot="5400000">
                <a:off x="5142531" y="3542390"/>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3" name="Straight Connector 1762"/>
              <p:cNvCxnSpPr/>
              <p:nvPr/>
            </p:nvCxnSpPr>
            <p:spPr>
              <a:xfrm rot="5400000">
                <a:off x="5257217" y="3504692"/>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4" name="Straight Connector 1763"/>
              <p:cNvCxnSpPr/>
              <p:nvPr/>
            </p:nvCxnSpPr>
            <p:spPr>
              <a:xfrm rot="10800000" flipV="1">
                <a:off x="5333167" y="3503897"/>
                <a:ext cx="304763"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5" name="Straight Connector 1764"/>
              <p:cNvCxnSpPr/>
              <p:nvPr/>
            </p:nvCxnSpPr>
            <p:spPr>
              <a:xfrm rot="10800000" flipV="1">
                <a:off x="5333167" y="3656039"/>
                <a:ext cx="383412"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722" name="Group 4362"/>
            <p:cNvGrpSpPr>
              <a:grpSpLocks/>
            </p:cNvGrpSpPr>
            <p:nvPr/>
          </p:nvGrpSpPr>
          <p:grpSpPr bwMode="auto">
            <a:xfrm>
              <a:off x="6781822" y="4648200"/>
              <a:ext cx="304803" cy="304800"/>
              <a:chOff x="5029200" y="3325090"/>
              <a:chExt cx="685800" cy="408710"/>
            </a:xfrm>
          </p:grpSpPr>
          <p:cxnSp>
            <p:nvCxnSpPr>
              <p:cNvPr id="1752" name="Straight Connector 1751"/>
              <p:cNvCxnSpPr/>
              <p:nvPr/>
            </p:nvCxnSpPr>
            <p:spPr>
              <a:xfrm>
                <a:off x="5030082" y="3581358"/>
                <a:ext cx="226115" cy="15214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3" name="Straight Connector 1752"/>
              <p:cNvCxnSpPr/>
              <p:nvPr/>
            </p:nvCxnSpPr>
            <p:spPr>
              <a:xfrm rot="16200000" flipH="1">
                <a:off x="5040153" y="3468300"/>
                <a:ext cx="304285" cy="22611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4" name="Straight Connector 1753"/>
              <p:cNvCxnSpPr/>
              <p:nvPr/>
            </p:nvCxnSpPr>
            <p:spPr>
              <a:xfrm rot="16200000" flipH="1">
                <a:off x="5085223" y="3476044"/>
                <a:ext cx="381273" cy="786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5" name="Straight Connector 1754"/>
              <p:cNvCxnSpPr/>
              <p:nvPr/>
            </p:nvCxnSpPr>
            <p:spPr>
              <a:xfrm rot="5400000">
                <a:off x="5144209" y="3542863"/>
                <a:ext cx="3812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6" name="Straight Connector 1755"/>
              <p:cNvCxnSpPr/>
              <p:nvPr/>
            </p:nvCxnSpPr>
            <p:spPr>
              <a:xfrm rot="5400000">
                <a:off x="5258895" y="3505166"/>
                <a:ext cx="304285" cy="15238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7" name="Straight Connector 1756"/>
              <p:cNvCxnSpPr/>
              <p:nvPr/>
            </p:nvCxnSpPr>
            <p:spPr>
              <a:xfrm rot="10800000" flipV="1">
                <a:off x="5334846" y="3504370"/>
                <a:ext cx="304763" cy="22913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8" name="Straight Connector 1757"/>
              <p:cNvCxnSpPr/>
              <p:nvPr/>
            </p:nvCxnSpPr>
            <p:spPr>
              <a:xfrm rot="10800000" flipV="1">
                <a:off x="5334846" y="3656512"/>
                <a:ext cx="378498" cy="769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857" name="Right Arrow 1856"/>
          <p:cNvSpPr/>
          <p:nvPr/>
        </p:nvSpPr>
        <p:spPr>
          <a:xfrm rot="20141449">
            <a:off x="2127250" y="4248150"/>
            <a:ext cx="706438"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i="0"/>
          </a:p>
        </p:txBody>
      </p:sp>
      <p:sp>
        <p:nvSpPr>
          <p:cNvPr id="1858" name="TextBox 1857"/>
          <p:cNvSpPr txBox="1">
            <a:spLocks noChangeArrowheads="1"/>
          </p:cNvSpPr>
          <p:nvPr/>
        </p:nvSpPr>
        <p:spPr bwMode="auto">
          <a:xfrm>
            <a:off x="2805113" y="4017963"/>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b="1" i="0">
                <a:latin typeface="Constantia" charset="0"/>
              </a:rPr>
              <a:t>P, N</a:t>
            </a:r>
          </a:p>
        </p:txBody>
      </p:sp>
      <p:sp>
        <p:nvSpPr>
          <p:cNvPr id="1859" name="Right Arrow 1858"/>
          <p:cNvSpPr/>
          <p:nvPr/>
        </p:nvSpPr>
        <p:spPr>
          <a:xfrm rot="20141449">
            <a:off x="4981575" y="4227513"/>
            <a:ext cx="706438"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i="0"/>
          </a:p>
        </p:txBody>
      </p:sp>
      <p:sp>
        <p:nvSpPr>
          <p:cNvPr id="1860" name="TextBox 1859"/>
          <p:cNvSpPr txBox="1">
            <a:spLocks noChangeArrowheads="1"/>
          </p:cNvSpPr>
          <p:nvPr/>
        </p:nvSpPr>
        <p:spPr bwMode="auto">
          <a:xfrm>
            <a:off x="5659438" y="3997325"/>
            <a:ext cx="59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b="1" i="0">
                <a:latin typeface="Constantia" charset="0"/>
              </a:rPr>
              <a:t>P, N</a:t>
            </a:r>
          </a:p>
        </p:txBody>
      </p:sp>
      <p:sp>
        <p:nvSpPr>
          <p:cNvPr id="1861" name="Right Arrow 1860"/>
          <p:cNvSpPr/>
          <p:nvPr/>
        </p:nvSpPr>
        <p:spPr>
          <a:xfrm rot="20141449">
            <a:off x="8105775" y="4379913"/>
            <a:ext cx="706438"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i="0"/>
          </a:p>
        </p:txBody>
      </p:sp>
      <p:sp>
        <p:nvSpPr>
          <p:cNvPr id="1862" name="TextBox 1861"/>
          <p:cNvSpPr txBox="1">
            <a:spLocks noChangeArrowheads="1"/>
          </p:cNvSpPr>
          <p:nvPr/>
        </p:nvSpPr>
        <p:spPr bwMode="auto">
          <a:xfrm>
            <a:off x="8624888" y="4114800"/>
            <a:ext cx="59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charset="0"/>
                <a:ea typeface="ＭＳ Ｐゴシック" charset="0"/>
              </a:defRPr>
            </a:lvl1pPr>
            <a:lvl2pPr marL="742950" indent="-285750">
              <a:defRPr i="1">
                <a:solidFill>
                  <a:schemeClr val="tx1"/>
                </a:solidFill>
                <a:latin typeface="Arial" charset="0"/>
                <a:ea typeface="ＭＳ Ｐゴシック" charset="0"/>
              </a:defRPr>
            </a:lvl2pPr>
            <a:lvl3pPr marL="1143000" indent="-228600">
              <a:defRPr i="1">
                <a:solidFill>
                  <a:schemeClr val="tx1"/>
                </a:solidFill>
                <a:latin typeface="Arial" charset="0"/>
                <a:ea typeface="ＭＳ Ｐゴシック" charset="0"/>
              </a:defRPr>
            </a:lvl3pPr>
            <a:lvl4pPr marL="1600200" indent="-228600">
              <a:defRPr i="1">
                <a:solidFill>
                  <a:schemeClr val="tx1"/>
                </a:solidFill>
                <a:latin typeface="Arial" charset="0"/>
                <a:ea typeface="ＭＳ Ｐゴシック" charset="0"/>
              </a:defRPr>
            </a:lvl4pPr>
            <a:lvl5pPr marL="2057400" indent="-22860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r>
              <a:rPr lang="en-US" b="1" i="0">
                <a:latin typeface="Constantia" charset="0"/>
              </a:rPr>
              <a:t>P, N</a:t>
            </a:r>
          </a:p>
        </p:txBody>
      </p:sp>
      <p:sp>
        <p:nvSpPr>
          <p:cNvPr id="1863" name="Rectangle 1862"/>
          <p:cNvSpPr/>
          <p:nvPr/>
        </p:nvSpPr>
        <p:spPr>
          <a:xfrm>
            <a:off x="0" y="0"/>
            <a:ext cx="9144000"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i="0"/>
          </a:p>
        </p:txBody>
      </p:sp>
      <p:sp>
        <p:nvSpPr>
          <p:cNvPr id="8" name="Date Placeholder 7"/>
          <p:cNvSpPr>
            <a:spLocks noGrp="1"/>
          </p:cNvSpPr>
          <p:nvPr>
            <p:ph type="dt" sz="half" idx="10"/>
          </p:nvPr>
        </p:nvSpPr>
        <p:spPr/>
        <p:txBody>
          <a:bodyPr/>
          <a:lstStyle/>
          <a:p>
            <a:fld id="{5929667C-2EE3-F54B-BBE6-10725D4248CD}" type="datetime1">
              <a:rPr lang="en-US" smtClean="0"/>
              <a:pPr/>
              <a:t>5/5/2013</a:t>
            </a:fld>
            <a:endParaRPr lang="en-US"/>
          </a:p>
        </p:txBody>
      </p:sp>
      <p:sp>
        <p:nvSpPr>
          <p:cNvPr id="11" name="Footer Placeholder 10"/>
          <p:cNvSpPr>
            <a:spLocks noGrp="1"/>
          </p:cNvSpPr>
          <p:nvPr>
            <p:ph type="ftr" sz="quarter" idx="11"/>
          </p:nvPr>
        </p:nvSpPr>
        <p:spPr/>
        <p:txBody>
          <a:bodyPr/>
          <a:lstStyle/>
          <a:p>
            <a:pPr>
              <a:defRPr/>
            </a:pPr>
            <a:r>
              <a:rPr lang="en-US" smtClean="0"/>
              <a:t>www.ricelakemn.com</a:t>
            </a:r>
            <a:endParaRPr lang="en-US"/>
          </a:p>
        </p:txBody>
      </p:sp>
      <p:sp>
        <p:nvSpPr>
          <p:cNvPr id="12" name="Slide Number Placeholder 11"/>
          <p:cNvSpPr>
            <a:spLocks noGrp="1"/>
          </p:cNvSpPr>
          <p:nvPr>
            <p:ph type="sldNum" sz="quarter" idx="12"/>
          </p:nvPr>
        </p:nvSpPr>
        <p:spPr/>
        <p:txBody>
          <a:bodyPr/>
          <a:lstStyle/>
          <a:p>
            <a:fld id="{66E208D2-5F08-8342-B105-E87BB020CE03}"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64" presetClass="path" presetSubtype="0" accel="50000" decel="50000" fill="hold" nodeType="withEffect">
                                  <p:stCondLst>
                                    <p:cond delay="0"/>
                                  </p:stCondLst>
                                  <p:childTnLst>
                                    <p:animMotion origin="layout" path="M 0 0  L 0 -0.33333  E" pathEditMode="relative" ptsTypes="">
                                      <p:cBhvr>
                                        <p:cTn id="18" dur="2000" fill="hold"/>
                                        <p:tgtEl>
                                          <p:spTgt spid="2"/>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33333  E" pathEditMode="relative" ptsTypes="">
                                      <p:cBhvr>
                                        <p:cTn id="20" dur="2000" fill="hold"/>
                                        <p:tgtEl>
                                          <p:spTgt spid="25"/>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33333  E" pathEditMode="relative" ptsTypes="">
                                      <p:cBhvr>
                                        <p:cTn id="22" dur="2000" fill="hold"/>
                                        <p:tgtEl>
                                          <p:spTgt spid="148"/>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33333  E" pathEditMode="relative" ptsTypes="">
                                      <p:cBhvr>
                                        <p:cTn id="24" dur="2000" fill="hold"/>
                                        <p:tgtEl>
                                          <p:spTgt spid="27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01667 4.44444E-6 L -0.01667 -0.33334 " pathEditMode="relative" rAng="0" ptsTypes="AA">
                                      <p:cBhvr>
                                        <p:cTn id="26" dur="2000" fill="hold"/>
                                        <p:tgtEl>
                                          <p:spTgt spid="394"/>
                                        </p:tgtEl>
                                        <p:attrNameLst>
                                          <p:attrName>ppt_x</p:attrName>
                                          <p:attrName>ppt_y</p:attrName>
                                        </p:attrNameLst>
                                      </p:cBhvr>
                                      <p:rCtr x="0" y="-16700"/>
                                    </p:animMotion>
                                  </p:childTnLst>
                                </p:cTn>
                              </p:par>
                            </p:childTnLst>
                          </p:cTn>
                        </p:par>
                        <p:par>
                          <p:cTn id="27" fill="hold" nodeType="afterGroup">
                            <p:stCondLst>
                              <p:cond delay="2000"/>
                            </p:stCondLst>
                            <p:childTnLst>
                              <p:par>
                                <p:cTn id="28" presetID="10" presetClass="exit" presetSubtype="0" fill="hold" nodeType="afterEffect">
                                  <p:stCondLst>
                                    <p:cond delay="0"/>
                                  </p:stCondLst>
                                  <p:childTnLst>
                                    <p:animEffect transition="out" filter="fade">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25"/>
                                        </p:tgtEl>
                                      </p:cBhvr>
                                    </p:animEffect>
                                    <p:set>
                                      <p:cBhvr>
                                        <p:cTn id="33" dur="1" fill="hold">
                                          <p:stCondLst>
                                            <p:cond delay="1999"/>
                                          </p:stCondLst>
                                        </p:cTn>
                                        <p:tgtEl>
                                          <p:spTgt spid="2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48"/>
                                        </p:tgtEl>
                                      </p:cBhvr>
                                    </p:animEffect>
                                    <p:set>
                                      <p:cBhvr>
                                        <p:cTn id="36" dur="1" fill="hold">
                                          <p:stCondLst>
                                            <p:cond delay="1999"/>
                                          </p:stCondLst>
                                        </p:cTn>
                                        <p:tgtEl>
                                          <p:spTgt spid="14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271"/>
                                        </p:tgtEl>
                                      </p:cBhvr>
                                    </p:animEffect>
                                    <p:set>
                                      <p:cBhvr>
                                        <p:cTn id="39" dur="1" fill="hold">
                                          <p:stCondLst>
                                            <p:cond delay="1999"/>
                                          </p:stCondLst>
                                        </p:cTn>
                                        <p:tgtEl>
                                          <p:spTgt spid="27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394"/>
                                        </p:tgtEl>
                                      </p:cBhvr>
                                    </p:animEffect>
                                    <p:set>
                                      <p:cBhvr>
                                        <p:cTn id="42" dur="1" fill="hold">
                                          <p:stCondLst>
                                            <p:cond delay="1999"/>
                                          </p:stCondLst>
                                        </p:cTn>
                                        <p:tgtEl>
                                          <p:spTgt spid="394"/>
                                        </p:tgtEl>
                                        <p:attrNameLst>
                                          <p:attrName>style.visibility</p:attrName>
                                        </p:attrNameLst>
                                      </p:cBhvr>
                                      <p:to>
                                        <p:strVal val="hidden"/>
                                      </p:to>
                                    </p:set>
                                  </p:childTnLst>
                                </p:cTn>
                              </p:par>
                            </p:childTnLst>
                          </p:cTn>
                        </p:par>
                        <p:par>
                          <p:cTn id="43" fill="hold" nodeType="afterGroup">
                            <p:stCondLst>
                              <p:cond delay="4000"/>
                            </p:stCondLst>
                            <p:childTnLst>
                              <p:par>
                                <p:cTn id="44" presetID="10" presetClass="entr" presetSubtype="0" fill="hold" nodeType="afterEffect">
                                  <p:stCondLst>
                                    <p:cond delay="0"/>
                                  </p:stCondLst>
                                  <p:childTnLst>
                                    <p:set>
                                      <p:cBhvr>
                                        <p:cTn id="45" dur="1" fill="hold">
                                          <p:stCondLst>
                                            <p:cond delay="0"/>
                                          </p:stCondLst>
                                        </p:cTn>
                                        <p:tgtEl>
                                          <p:spTgt spid="624"/>
                                        </p:tgtEl>
                                        <p:attrNameLst>
                                          <p:attrName>style.visibility</p:attrName>
                                        </p:attrNameLst>
                                      </p:cBhvr>
                                      <p:to>
                                        <p:strVal val="visible"/>
                                      </p:to>
                                    </p:set>
                                    <p:animEffect transition="in" filter="fade">
                                      <p:cBhvr>
                                        <p:cTn id="46" dur="2000"/>
                                        <p:tgtEl>
                                          <p:spTgt spid="624"/>
                                        </p:tgtEl>
                                      </p:cBhvr>
                                    </p:animEffect>
                                  </p:childTnLst>
                                </p:cTn>
                              </p:par>
                              <p:par>
                                <p:cTn id="47" presetID="10" presetClass="entr" presetSubtype="0" fill="hold" nodeType="withEffect">
                                  <p:stCondLst>
                                    <p:cond delay="0"/>
                                  </p:stCondLst>
                                  <p:childTnLst>
                                    <p:set>
                                      <p:cBhvr>
                                        <p:cTn id="48" dur="1" fill="hold">
                                          <p:stCondLst>
                                            <p:cond delay="0"/>
                                          </p:stCondLst>
                                        </p:cTn>
                                        <p:tgtEl>
                                          <p:spTgt spid="623"/>
                                        </p:tgtEl>
                                        <p:attrNameLst>
                                          <p:attrName>style.visibility</p:attrName>
                                        </p:attrNameLst>
                                      </p:cBhvr>
                                      <p:to>
                                        <p:strVal val="visible"/>
                                      </p:to>
                                    </p:set>
                                    <p:animEffect transition="in" filter="fade">
                                      <p:cBhvr>
                                        <p:cTn id="49" dur="500"/>
                                        <p:tgtEl>
                                          <p:spTgt spid="623"/>
                                        </p:tgtEl>
                                      </p:cBhvr>
                                    </p:animEffect>
                                  </p:childTnLst>
                                </p:cTn>
                              </p:par>
                              <p:par>
                                <p:cTn id="50" presetID="64" presetClass="path" presetSubtype="0" accel="50000" decel="50000" fill="hold" nodeType="withEffect">
                                  <p:stCondLst>
                                    <p:cond delay="0"/>
                                  </p:stCondLst>
                                  <p:childTnLst>
                                    <p:animMotion origin="layout" path="M 0 0  L 0 -0.33333  E" pathEditMode="relative" ptsTypes="">
                                      <p:cBhvr>
                                        <p:cTn id="51" dur="2000" fill="hold"/>
                                        <p:tgtEl>
                                          <p:spTgt spid="517"/>
                                        </p:tgtEl>
                                        <p:attrNameLst>
                                          <p:attrName>ppt_x</p:attrName>
                                          <p:attrName>ppt_y</p:attrName>
                                        </p:attrNameLst>
                                      </p:cBhvr>
                                    </p:animMotion>
                                  </p:childTnLst>
                                </p:cTn>
                              </p:par>
                              <p:par>
                                <p:cTn id="52" presetID="64" presetClass="path" presetSubtype="0" accel="50000" decel="50000" fill="hold" nodeType="withEffect">
                                  <p:stCondLst>
                                    <p:cond delay="0"/>
                                  </p:stCondLst>
                                  <p:childTnLst>
                                    <p:animMotion origin="layout" path="M 0 0  L 0 -0.33333  E" pathEditMode="relative" ptsTypes="">
                                      <p:cBhvr>
                                        <p:cTn id="53" dur="2000" fill="hold"/>
                                        <p:tgtEl>
                                          <p:spTgt spid="642"/>
                                        </p:tgtEl>
                                        <p:attrNameLst>
                                          <p:attrName>ppt_x</p:attrName>
                                          <p:attrName>ppt_y</p:attrName>
                                        </p:attrNameLst>
                                      </p:cBhvr>
                                    </p:animMotion>
                                  </p:childTnLst>
                                </p:cTn>
                              </p:par>
                              <p:par>
                                <p:cTn id="54" presetID="64" presetClass="path" presetSubtype="0" accel="50000" decel="50000" fill="hold" nodeType="withEffect">
                                  <p:stCondLst>
                                    <p:cond delay="0"/>
                                  </p:stCondLst>
                                  <p:childTnLst>
                                    <p:animMotion origin="layout" path="M 0 0  L 0 -0.33333  E" pathEditMode="relative" ptsTypes="">
                                      <p:cBhvr>
                                        <p:cTn id="55" dur="2000" fill="hold"/>
                                        <p:tgtEl>
                                          <p:spTgt spid="765"/>
                                        </p:tgtEl>
                                        <p:attrNameLst>
                                          <p:attrName>ppt_x</p:attrName>
                                          <p:attrName>ppt_y</p:attrName>
                                        </p:attrNameLst>
                                      </p:cBhvr>
                                    </p:animMotion>
                                  </p:childTnLst>
                                </p:cTn>
                              </p:par>
                              <p:par>
                                <p:cTn id="56" presetID="64" presetClass="path" presetSubtype="0" accel="50000" decel="50000" fill="hold" nodeType="withEffect">
                                  <p:stCondLst>
                                    <p:cond delay="0"/>
                                  </p:stCondLst>
                                  <p:childTnLst>
                                    <p:animMotion origin="layout" path="M 0 0  L 0 -0.33333  E" pathEditMode="relative" ptsTypes="">
                                      <p:cBhvr>
                                        <p:cTn id="57" dur="2000" fill="hold"/>
                                        <p:tgtEl>
                                          <p:spTgt spid="888"/>
                                        </p:tgtEl>
                                        <p:attrNameLst>
                                          <p:attrName>ppt_x</p:attrName>
                                          <p:attrName>ppt_y</p:attrName>
                                        </p:attrNameLst>
                                      </p:cBhvr>
                                    </p:animMotion>
                                  </p:childTnLst>
                                </p:cTn>
                              </p:par>
                              <p:par>
                                <p:cTn id="58" presetID="64" presetClass="path" presetSubtype="0" accel="50000" decel="50000" fill="hold" nodeType="withEffect">
                                  <p:stCondLst>
                                    <p:cond delay="0"/>
                                  </p:stCondLst>
                                  <p:childTnLst>
                                    <p:animMotion origin="layout" path="M 0 0  L 0 -0.33333  E" pathEditMode="relative" ptsTypes="">
                                      <p:cBhvr>
                                        <p:cTn id="59" dur="2000" fill="hold"/>
                                        <p:tgtEl>
                                          <p:spTgt spid="1011"/>
                                        </p:tgtEl>
                                        <p:attrNameLst>
                                          <p:attrName>ppt_x</p:attrName>
                                          <p:attrName>ppt_y</p:attrName>
                                        </p:attrNameLst>
                                      </p:cBhvr>
                                    </p:animMotion>
                                  </p:childTnLst>
                                </p:cTn>
                              </p:par>
                            </p:childTnLst>
                          </p:cTn>
                        </p:par>
                        <p:par>
                          <p:cTn id="60" fill="hold" nodeType="afterGroup">
                            <p:stCondLst>
                              <p:cond delay="6000"/>
                            </p:stCondLst>
                            <p:childTnLst>
                              <p:par>
                                <p:cTn id="61" presetID="10" presetClass="exit" presetSubtype="0" fill="hold" nodeType="afterEffect">
                                  <p:stCondLst>
                                    <p:cond delay="0"/>
                                  </p:stCondLst>
                                  <p:childTnLst>
                                    <p:animEffect transition="out" filter="fade">
                                      <p:cBhvr>
                                        <p:cTn id="62" dur="2000"/>
                                        <p:tgtEl>
                                          <p:spTgt spid="517"/>
                                        </p:tgtEl>
                                      </p:cBhvr>
                                    </p:animEffect>
                                    <p:set>
                                      <p:cBhvr>
                                        <p:cTn id="63" dur="1" fill="hold">
                                          <p:stCondLst>
                                            <p:cond delay="1999"/>
                                          </p:stCondLst>
                                        </p:cTn>
                                        <p:tgtEl>
                                          <p:spTgt spid="51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642"/>
                                        </p:tgtEl>
                                      </p:cBhvr>
                                    </p:animEffect>
                                    <p:set>
                                      <p:cBhvr>
                                        <p:cTn id="66" dur="1" fill="hold">
                                          <p:stCondLst>
                                            <p:cond delay="1999"/>
                                          </p:stCondLst>
                                        </p:cTn>
                                        <p:tgtEl>
                                          <p:spTgt spid="64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765"/>
                                        </p:tgtEl>
                                      </p:cBhvr>
                                    </p:animEffect>
                                    <p:set>
                                      <p:cBhvr>
                                        <p:cTn id="69" dur="1" fill="hold">
                                          <p:stCondLst>
                                            <p:cond delay="1999"/>
                                          </p:stCondLst>
                                        </p:cTn>
                                        <p:tgtEl>
                                          <p:spTgt spid="76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888"/>
                                        </p:tgtEl>
                                      </p:cBhvr>
                                    </p:animEffect>
                                    <p:set>
                                      <p:cBhvr>
                                        <p:cTn id="72" dur="1" fill="hold">
                                          <p:stCondLst>
                                            <p:cond delay="1999"/>
                                          </p:stCondLst>
                                        </p:cTn>
                                        <p:tgtEl>
                                          <p:spTgt spid="88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011"/>
                                        </p:tgtEl>
                                      </p:cBhvr>
                                    </p:animEffect>
                                    <p:set>
                                      <p:cBhvr>
                                        <p:cTn id="75" dur="1" fill="hold">
                                          <p:stCondLst>
                                            <p:cond delay="1999"/>
                                          </p:stCondLst>
                                        </p:cTn>
                                        <p:tgtEl>
                                          <p:spTgt spid="1011"/>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241"/>
                                        </p:tgtEl>
                                        <p:attrNameLst>
                                          <p:attrName>style.visibility</p:attrName>
                                        </p:attrNameLst>
                                      </p:cBhvr>
                                      <p:to>
                                        <p:strVal val="visible"/>
                                      </p:to>
                                    </p:set>
                                    <p:animEffect transition="in" filter="fade">
                                      <p:cBhvr>
                                        <p:cTn id="78" dur="2000"/>
                                        <p:tgtEl>
                                          <p:spTgt spid="1241"/>
                                        </p:tgtEl>
                                      </p:cBhvr>
                                    </p:animEffect>
                                  </p:childTnLst>
                                </p:cTn>
                              </p:par>
                              <p:par>
                                <p:cTn id="79" presetID="10" presetClass="entr" presetSubtype="0" fill="hold" nodeType="withEffect">
                                  <p:stCondLst>
                                    <p:cond delay="0"/>
                                  </p:stCondLst>
                                  <p:childTnLst>
                                    <p:set>
                                      <p:cBhvr>
                                        <p:cTn id="80" dur="1" fill="hold">
                                          <p:stCondLst>
                                            <p:cond delay="0"/>
                                          </p:stCondLst>
                                        </p:cTn>
                                        <p:tgtEl>
                                          <p:spTgt spid="1240"/>
                                        </p:tgtEl>
                                        <p:attrNameLst>
                                          <p:attrName>style.visibility</p:attrName>
                                        </p:attrNameLst>
                                      </p:cBhvr>
                                      <p:to>
                                        <p:strVal val="visible"/>
                                      </p:to>
                                    </p:set>
                                    <p:animEffect transition="in" filter="fade">
                                      <p:cBhvr>
                                        <p:cTn id="81" dur="500"/>
                                        <p:tgtEl>
                                          <p:spTgt spid="1240"/>
                                        </p:tgtEl>
                                      </p:cBhvr>
                                    </p:animEffect>
                                  </p:childTnLst>
                                </p:cTn>
                              </p:par>
                              <p:par>
                                <p:cTn id="82" presetID="64" presetClass="path" presetSubtype="0" accel="50000" decel="50000" fill="hold" nodeType="withEffect">
                                  <p:stCondLst>
                                    <p:cond delay="0"/>
                                  </p:stCondLst>
                                  <p:childTnLst>
                                    <p:animMotion origin="layout" path="M 0 0  L 0 -0.33333  E" pathEditMode="relative" ptsTypes="">
                                      <p:cBhvr>
                                        <p:cTn id="83" dur="2000" fill="hold"/>
                                        <p:tgtEl>
                                          <p:spTgt spid="1134"/>
                                        </p:tgtEl>
                                        <p:attrNameLst>
                                          <p:attrName>ppt_x</p:attrName>
                                          <p:attrName>ppt_y</p:attrName>
                                        </p:attrNameLst>
                                      </p:cBhvr>
                                    </p:animMotion>
                                  </p:childTnLst>
                                </p:cTn>
                              </p:par>
                              <p:par>
                                <p:cTn id="84" presetID="64" presetClass="path" presetSubtype="0" accel="50000" decel="50000" fill="hold" nodeType="withEffect">
                                  <p:stCondLst>
                                    <p:cond delay="0"/>
                                  </p:stCondLst>
                                  <p:childTnLst>
                                    <p:animMotion origin="layout" path="M 0 0  L 0 -0.33333  E" pathEditMode="relative" ptsTypes="">
                                      <p:cBhvr>
                                        <p:cTn id="85" dur="2000" fill="hold"/>
                                        <p:tgtEl>
                                          <p:spTgt spid="1259"/>
                                        </p:tgtEl>
                                        <p:attrNameLst>
                                          <p:attrName>ppt_x</p:attrName>
                                          <p:attrName>ppt_y</p:attrName>
                                        </p:attrNameLst>
                                      </p:cBhvr>
                                    </p:animMotion>
                                  </p:childTnLst>
                                </p:cTn>
                              </p:par>
                              <p:par>
                                <p:cTn id="86" presetID="64" presetClass="path" presetSubtype="0" accel="50000" decel="50000" fill="hold" nodeType="withEffect">
                                  <p:stCondLst>
                                    <p:cond delay="0"/>
                                  </p:stCondLst>
                                  <p:childTnLst>
                                    <p:animMotion origin="layout" path="M 0 0  L 0 -0.33333  E" pathEditMode="relative" ptsTypes="">
                                      <p:cBhvr>
                                        <p:cTn id="87" dur="2000" fill="hold"/>
                                        <p:tgtEl>
                                          <p:spTgt spid="1382"/>
                                        </p:tgtEl>
                                        <p:attrNameLst>
                                          <p:attrName>ppt_x</p:attrName>
                                          <p:attrName>ppt_y</p:attrName>
                                        </p:attrNameLst>
                                      </p:cBhvr>
                                    </p:animMotion>
                                  </p:childTnLst>
                                </p:cTn>
                              </p:par>
                              <p:par>
                                <p:cTn id="88" presetID="64" presetClass="path" presetSubtype="0" accel="50000" decel="50000" fill="hold" nodeType="withEffect">
                                  <p:stCondLst>
                                    <p:cond delay="0"/>
                                  </p:stCondLst>
                                  <p:childTnLst>
                                    <p:animMotion origin="layout" path="M 0 0  L 0 -0.33333  E" pathEditMode="relative" ptsTypes="">
                                      <p:cBhvr>
                                        <p:cTn id="89" dur="2000" fill="hold"/>
                                        <p:tgtEl>
                                          <p:spTgt spid="1505"/>
                                        </p:tgtEl>
                                        <p:attrNameLst>
                                          <p:attrName>ppt_x</p:attrName>
                                          <p:attrName>ppt_y</p:attrName>
                                        </p:attrNameLst>
                                      </p:cBhvr>
                                    </p:animMotion>
                                  </p:childTnLst>
                                </p:cTn>
                              </p:par>
                              <p:par>
                                <p:cTn id="90" presetID="64" presetClass="path" presetSubtype="0" accel="50000" decel="50000" fill="hold" nodeType="withEffect">
                                  <p:stCondLst>
                                    <p:cond delay="0"/>
                                  </p:stCondLst>
                                  <p:childTnLst>
                                    <p:animMotion origin="layout" path="M 0 0  L 0 -0.33333  E" pathEditMode="relative" ptsTypes="">
                                      <p:cBhvr>
                                        <p:cTn id="91" dur="2000" fill="hold"/>
                                        <p:tgtEl>
                                          <p:spTgt spid="1628"/>
                                        </p:tgtEl>
                                        <p:attrNameLst>
                                          <p:attrName>ppt_x</p:attrName>
                                          <p:attrName>ppt_y</p:attrName>
                                        </p:attrNameLst>
                                      </p:cBhvr>
                                    </p:animMotion>
                                  </p:childTnLst>
                                </p:cTn>
                              </p:par>
                            </p:childTnLst>
                          </p:cTn>
                        </p:par>
                        <p:par>
                          <p:cTn id="92" fill="hold" nodeType="afterGroup">
                            <p:stCondLst>
                              <p:cond delay="8000"/>
                            </p:stCondLst>
                            <p:childTnLst>
                              <p:par>
                                <p:cTn id="93" presetID="10" presetClass="exit" presetSubtype="0" fill="hold" nodeType="afterEffect">
                                  <p:stCondLst>
                                    <p:cond delay="0"/>
                                  </p:stCondLst>
                                  <p:childTnLst>
                                    <p:animEffect transition="out" filter="fade">
                                      <p:cBhvr>
                                        <p:cTn id="94" dur="2000"/>
                                        <p:tgtEl>
                                          <p:spTgt spid="1134"/>
                                        </p:tgtEl>
                                      </p:cBhvr>
                                    </p:animEffect>
                                    <p:set>
                                      <p:cBhvr>
                                        <p:cTn id="95" dur="1" fill="hold">
                                          <p:stCondLst>
                                            <p:cond delay="1999"/>
                                          </p:stCondLst>
                                        </p:cTn>
                                        <p:tgtEl>
                                          <p:spTgt spid="113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2000"/>
                                        <p:tgtEl>
                                          <p:spTgt spid="1259"/>
                                        </p:tgtEl>
                                      </p:cBhvr>
                                    </p:animEffect>
                                    <p:set>
                                      <p:cBhvr>
                                        <p:cTn id="98" dur="1" fill="hold">
                                          <p:stCondLst>
                                            <p:cond delay="1999"/>
                                          </p:stCondLst>
                                        </p:cTn>
                                        <p:tgtEl>
                                          <p:spTgt spid="1259"/>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2000"/>
                                        <p:tgtEl>
                                          <p:spTgt spid="1382"/>
                                        </p:tgtEl>
                                      </p:cBhvr>
                                    </p:animEffect>
                                    <p:set>
                                      <p:cBhvr>
                                        <p:cTn id="101" dur="1" fill="hold">
                                          <p:stCondLst>
                                            <p:cond delay="1999"/>
                                          </p:stCondLst>
                                        </p:cTn>
                                        <p:tgtEl>
                                          <p:spTgt spid="138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2000"/>
                                        <p:tgtEl>
                                          <p:spTgt spid="1505"/>
                                        </p:tgtEl>
                                      </p:cBhvr>
                                    </p:animEffect>
                                    <p:set>
                                      <p:cBhvr>
                                        <p:cTn id="104" dur="1" fill="hold">
                                          <p:stCondLst>
                                            <p:cond delay="1999"/>
                                          </p:stCondLst>
                                        </p:cTn>
                                        <p:tgtEl>
                                          <p:spTgt spid="150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2000"/>
                                        <p:tgtEl>
                                          <p:spTgt spid="1628"/>
                                        </p:tgtEl>
                                      </p:cBhvr>
                                    </p:animEffect>
                                    <p:set>
                                      <p:cBhvr>
                                        <p:cTn id="107" dur="1" fill="hold">
                                          <p:stCondLst>
                                            <p:cond delay="1999"/>
                                          </p:stCondLst>
                                        </p:cTn>
                                        <p:tgtEl>
                                          <p:spTgt spid="1628"/>
                                        </p:tgtEl>
                                        <p:attrNameLst>
                                          <p:attrName>style.visibility</p:attrName>
                                        </p:attrNameLst>
                                      </p:cBhvr>
                                      <p:to>
                                        <p:strVal val="hidden"/>
                                      </p:to>
                                    </p:set>
                                  </p:childTnLst>
                                </p:cTn>
                              </p:par>
                            </p:childTnLst>
                          </p:cTn>
                        </p:par>
                        <p:par>
                          <p:cTn id="108" fill="hold" nodeType="afterGroup">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1857"/>
                                        </p:tgtEl>
                                        <p:attrNameLst>
                                          <p:attrName>style.visibility</p:attrName>
                                        </p:attrNameLst>
                                      </p:cBhvr>
                                      <p:to>
                                        <p:strVal val="visible"/>
                                      </p:to>
                                    </p:set>
                                    <p:animEffect transition="in" filter="fade">
                                      <p:cBhvr>
                                        <p:cTn id="111" dur="2000"/>
                                        <p:tgtEl>
                                          <p:spTgt spid="185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58"/>
                                        </p:tgtEl>
                                        <p:attrNameLst>
                                          <p:attrName>style.visibility</p:attrName>
                                        </p:attrNameLst>
                                      </p:cBhvr>
                                      <p:to>
                                        <p:strVal val="visible"/>
                                      </p:to>
                                    </p:set>
                                    <p:animEffect transition="in" filter="fade">
                                      <p:cBhvr>
                                        <p:cTn id="114" dur="2000"/>
                                        <p:tgtEl>
                                          <p:spTgt spid="185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59"/>
                                        </p:tgtEl>
                                        <p:attrNameLst>
                                          <p:attrName>style.visibility</p:attrName>
                                        </p:attrNameLst>
                                      </p:cBhvr>
                                      <p:to>
                                        <p:strVal val="visible"/>
                                      </p:to>
                                    </p:set>
                                    <p:animEffect transition="in" filter="fade">
                                      <p:cBhvr>
                                        <p:cTn id="117" dur="2000"/>
                                        <p:tgtEl>
                                          <p:spTgt spid="185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60"/>
                                        </p:tgtEl>
                                        <p:attrNameLst>
                                          <p:attrName>style.visibility</p:attrName>
                                        </p:attrNameLst>
                                      </p:cBhvr>
                                      <p:to>
                                        <p:strVal val="visible"/>
                                      </p:to>
                                    </p:set>
                                    <p:animEffect transition="in" filter="fade">
                                      <p:cBhvr>
                                        <p:cTn id="120" dur="2000"/>
                                        <p:tgtEl>
                                          <p:spTgt spid="186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61"/>
                                        </p:tgtEl>
                                        <p:attrNameLst>
                                          <p:attrName>style.visibility</p:attrName>
                                        </p:attrNameLst>
                                      </p:cBhvr>
                                      <p:to>
                                        <p:strVal val="visible"/>
                                      </p:to>
                                    </p:set>
                                    <p:animEffect transition="in" filter="fade">
                                      <p:cBhvr>
                                        <p:cTn id="123" dur="2000"/>
                                        <p:tgtEl>
                                          <p:spTgt spid="186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62"/>
                                        </p:tgtEl>
                                        <p:attrNameLst>
                                          <p:attrName>style.visibility</p:attrName>
                                        </p:attrNameLst>
                                      </p:cBhvr>
                                      <p:to>
                                        <p:strVal val="visible"/>
                                      </p:to>
                                    </p:set>
                                    <p:animEffect transition="in" filter="fade">
                                      <p:cBhvr>
                                        <p:cTn id="126" dur="2000"/>
                                        <p:tgtEl>
                                          <p:spTgt spid="1862"/>
                                        </p:tgtEl>
                                      </p:cBhvr>
                                    </p:animEffect>
                                  </p:childTnLst>
                                </p:cTn>
                              </p:par>
                              <p:par>
                                <p:cTn id="127" presetID="10" presetClass="exit" presetSubtype="0" fill="hold" grpId="0" nodeType="withEffect">
                                  <p:stCondLst>
                                    <p:cond delay="0"/>
                                  </p:stCondLst>
                                  <p:childTnLst>
                                    <p:animEffect transition="out" filter="fade">
                                      <p:cBhvr>
                                        <p:cTn id="128" dur="3000"/>
                                        <p:tgtEl>
                                          <p:spTgt spid="1863"/>
                                        </p:tgtEl>
                                      </p:cBhvr>
                                    </p:animEffect>
                                    <p:set>
                                      <p:cBhvr>
                                        <p:cTn id="129" dur="1" fill="hold">
                                          <p:stCondLst>
                                            <p:cond delay="2999"/>
                                          </p:stCondLst>
                                        </p:cTn>
                                        <p:tgtEl>
                                          <p:spTgt spid="18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 grpId="0" animBg="1"/>
      <p:bldP spid="1858" grpId="0"/>
      <p:bldP spid="1859" grpId="0" animBg="1"/>
      <p:bldP spid="1860" grpId="0"/>
      <p:bldP spid="1861" grpId="0" animBg="1"/>
      <p:bldP spid="1862" grpId="0"/>
      <p:bldP spid="18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 What can you do to help?</a:t>
            </a:r>
            <a:endParaRPr lang="en-US" dirty="0"/>
          </a:p>
        </p:txBody>
      </p:sp>
      <p:sp>
        <p:nvSpPr>
          <p:cNvPr id="3" name="Content Placeholder 2"/>
          <p:cNvSpPr>
            <a:spLocks noGrp="1"/>
          </p:cNvSpPr>
          <p:nvPr>
            <p:ph idx="1"/>
          </p:nvPr>
        </p:nvSpPr>
        <p:spPr>
          <a:xfrm>
            <a:off x="549275" y="2362201"/>
            <a:ext cx="8042276" cy="3581400"/>
          </a:xfrm>
        </p:spPr>
        <p:txBody>
          <a:bodyPr>
            <a:normAutofit fontScale="77500" lnSpcReduction="20000"/>
          </a:bodyPr>
          <a:lstStyle/>
          <a:p>
            <a:r>
              <a:rPr lang="en-US" dirty="0" smtClean="0"/>
              <a:t>Managing our shoreline</a:t>
            </a:r>
          </a:p>
          <a:p>
            <a:pPr lvl="1"/>
            <a:r>
              <a:rPr lang="en-US" dirty="0" smtClean="0"/>
              <a:t>Buffer Strip to strengthen bank/filter natural nutrient flow into the water</a:t>
            </a:r>
          </a:p>
          <a:p>
            <a:pPr lvl="1"/>
            <a:r>
              <a:rPr lang="en-US" dirty="0" smtClean="0"/>
              <a:t>Reduce nutrient use, especially near the water</a:t>
            </a:r>
          </a:p>
          <a:p>
            <a:r>
              <a:rPr lang="en-US" dirty="0" smtClean="0"/>
              <a:t>Keep the street drains free of debris</a:t>
            </a:r>
          </a:p>
          <a:p>
            <a:pPr lvl="1"/>
            <a:r>
              <a:rPr lang="en-US" dirty="0" smtClean="0"/>
              <a:t>Storm water run-off contributes a significant amount of nutrients</a:t>
            </a:r>
          </a:p>
          <a:p>
            <a:r>
              <a:rPr lang="en-US" dirty="0" smtClean="0"/>
              <a:t>Pick up litter along the shoreline/in the water</a:t>
            </a:r>
          </a:p>
          <a:p>
            <a:r>
              <a:rPr lang="en-US" dirty="0" smtClean="0"/>
              <a:t>Don’t use phosphorous in lawn treatment</a:t>
            </a:r>
          </a:p>
          <a:p>
            <a:r>
              <a:rPr lang="en-US" dirty="0" smtClean="0"/>
              <a:t>Consider aerating your lawn on a regular basis</a:t>
            </a:r>
            <a:endParaRPr lang="en-US" dirty="0"/>
          </a:p>
        </p:txBody>
      </p:sp>
      <p:sp>
        <p:nvSpPr>
          <p:cNvPr id="4" name="TextBox 3"/>
          <p:cNvSpPr txBox="1"/>
          <p:nvPr/>
        </p:nvSpPr>
        <p:spPr>
          <a:xfrm>
            <a:off x="1066801" y="1600200"/>
            <a:ext cx="6781800" cy="707886"/>
          </a:xfrm>
          <a:prstGeom prst="rect">
            <a:avLst/>
          </a:prstGeom>
          <a:noFill/>
        </p:spPr>
        <p:txBody>
          <a:bodyPr wrap="square" rtlCol="0">
            <a:spAutoFit/>
          </a:bodyPr>
          <a:lstStyle/>
          <a:p>
            <a:pPr algn="ctr"/>
            <a:r>
              <a:rPr lang="en-US" sz="2000" dirty="0" smtClean="0">
                <a:solidFill>
                  <a:srgbClr val="660066"/>
                </a:solidFill>
              </a:rPr>
              <a:t>We all know what the issues are with the lake and creek, but what can we do today to help?</a:t>
            </a:r>
            <a:endParaRPr lang="en-US" sz="2000" dirty="0">
              <a:solidFill>
                <a:srgbClr val="660066"/>
              </a:solidFill>
            </a:endParaRPr>
          </a:p>
        </p:txBody>
      </p:sp>
      <p:sp>
        <p:nvSpPr>
          <p:cNvPr id="5" name="Date Placeholder 4"/>
          <p:cNvSpPr>
            <a:spLocks noGrp="1"/>
          </p:cNvSpPr>
          <p:nvPr>
            <p:ph type="dt" sz="half" idx="10"/>
          </p:nvPr>
        </p:nvSpPr>
        <p:spPr/>
        <p:txBody>
          <a:bodyPr/>
          <a:lstStyle/>
          <a:p>
            <a:fld id="{AC5BF2EB-AE1B-A84A-AA86-30774A19AEBB}" type="datetime1">
              <a:rPr lang="en-US" smtClean="0"/>
              <a:pPr/>
              <a:t>5/5/2013</a:t>
            </a:fld>
            <a:endParaRPr lang="en-US"/>
          </a:p>
        </p:txBody>
      </p:sp>
      <p:sp>
        <p:nvSpPr>
          <p:cNvPr id="6" name="Footer Placeholder 5"/>
          <p:cNvSpPr>
            <a:spLocks noGrp="1"/>
          </p:cNvSpPr>
          <p:nvPr>
            <p:ph type="ftr" sz="quarter" idx="11"/>
          </p:nvPr>
        </p:nvSpPr>
        <p:spPr/>
        <p:txBody>
          <a:bodyPr/>
          <a:lstStyle/>
          <a:p>
            <a:pPr>
              <a:defRPr/>
            </a:pPr>
            <a:r>
              <a:rPr lang="en-US" smtClean="0"/>
              <a:t>www.ricelakemn.com</a:t>
            </a:r>
            <a:endParaRPr lang="en-US"/>
          </a:p>
        </p:txBody>
      </p:sp>
      <p:sp>
        <p:nvSpPr>
          <p:cNvPr id="7" name="Slide Number Placeholder 6"/>
          <p:cNvSpPr>
            <a:spLocks noGrp="1"/>
          </p:cNvSpPr>
          <p:nvPr>
            <p:ph type="sldNum" sz="quarter" idx="12"/>
          </p:nvPr>
        </p:nvSpPr>
        <p:spPr/>
        <p:txBody>
          <a:bodyPr/>
          <a:lstStyle/>
          <a:p>
            <a:fld id="{6CCE1825-9CC3-A34F-A8F3-A9C8F73853E2}" type="slidenum">
              <a:rPr lang="en-US" smtClean="0"/>
              <a:pPr/>
              <a:t>24</a:t>
            </a:fld>
            <a:endParaRPr lang="en-US"/>
          </a:p>
        </p:txBody>
      </p:sp>
    </p:spTree>
    <p:extLst>
      <p:ext uri="{BB962C8B-B14F-4D97-AF65-F5344CB8AC3E}">
        <p14:creationId xmlns:p14="http://schemas.microsoft.com/office/powerpoint/2010/main" val="1435313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762000"/>
          </a:xfrm>
        </p:spPr>
        <p:txBody>
          <a:bodyPr/>
          <a:lstStyle/>
          <a:p>
            <a:r>
              <a:rPr lang="en-US" dirty="0" smtClean="0"/>
              <a:t>Shoreline Management</a:t>
            </a:r>
            <a:endParaRPr lang="en-US" dirty="0"/>
          </a:p>
        </p:txBody>
      </p:sp>
      <p:sp>
        <p:nvSpPr>
          <p:cNvPr id="3" name="Content Placeholder 2"/>
          <p:cNvSpPr>
            <a:spLocks noGrp="1"/>
          </p:cNvSpPr>
          <p:nvPr>
            <p:ph idx="1"/>
          </p:nvPr>
        </p:nvSpPr>
        <p:spPr>
          <a:xfrm>
            <a:off x="533400" y="1295401"/>
            <a:ext cx="7848600" cy="1752599"/>
          </a:xfrm>
        </p:spPr>
        <p:txBody>
          <a:bodyPr>
            <a:normAutofit lnSpcReduction="10000"/>
          </a:bodyPr>
          <a:lstStyle/>
          <a:p>
            <a:pPr>
              <a:defRPr/>
            </a:pPr>
            <a:r>
              <a:rPr lang="en-US" dirty="0" smtClean="0"/>
              <a:t>Using native vegetation to protect shoreline</a:t>
            </a:r>
            <a:endParaRPr lang="en-US" dirty="0"/>
          </a:p>
          <a:p>
            <a:pPr lvl="1">
              <a:defRPr/>
            </a:pPr>
            <a:r>
              <a:rPr lang="en-US" sz="2000" dirty="0"/>
              <a:t>Presented by </a:t>
            </a:r>
            <a:r>
              <a:rPr lang="en-US" sz="2000" dirty="0" smtClean="0"/>
              <a:t>John </a:t>
            </a:r>
            <a:r>
              <a:rPr lang="en-US" sz="2000" dirty="0" err="1" smtClean="0"/>
              <a:t>Hiebert</a:t>
            </a:r>
            <a:r>
              <a:rPr lang="en-US" sz="2000" dirty="0" smtClean="0"/>
              <a:t> (</a:t>
            </a:r>
            <a:r>
              <a:rPr lang="en-US" sz="2000" dirty="0"/>
              <a:t>Lake Habitat </a:t>
            </a:r>
            <a:r>
              <a:rPr lang="en-US" sz="2000" dirty="0" smtClean="0"/>
              <a:t>Consultant with Minnesota DNR)</a:t>
            </a:r>
          </a:p>
          <a:p>
            <a:pPr lvl="1">
              <a:defRPr/>
            </a:pPr>
            <a:r>
              <a:rPr lang="en-US" sz="2000" dirty="0" smtClean="0"/>
              <a:t>Grant monies are available for qualified projects</a:t>
            </a:r>
            <a:endParaRPr lang="en-US" sz="2000" dirty="0"/>
          </a:p>
          <a:p>
            <a:pPr lvl="2">
              <a:defRPr/>
            </a:pPr>
            <a:endParaRPr lang="en-US" dirty="0"/>
          </a:p>
        </p:txBody>
      </p:sp>
      <p:sp>
        <p:nvSpPr>
          <p:cNvPr id="8" name="Date Placeholder 7"/>
          <p:cNvSpPr>
            <a:spLocks noGrp="1"/>
          </p:cNvSpPr>
          <p:nvPr>
            <p:ph type="dt" sz="half" idx="10"/>
          </p:nvPr>
        </p:nvSpPr>
        <p:spPr/>
        <p:txBody>
          <a:bodyPr/>
          <a:lstStyle/>
          <a:p>
            <a:fld id="{AC85A6C5-8C8D-2249-A7ED-C6A356BD726F}" type="datetime1">
              <a:rPr lang="en-US" smtClean="0"/>
              <a:pPr/>
              <a:t>5/5/2013</a:t>
            </a:fld>
            <a:endParaRPr lang="en-US" dirty="0"/>
          </a:p>
        </p:txBody>
      </p:sp>
      <p:sp>
        <p:nvSpPr>
          <p:cNvPr id="9" name="Footer Placeholder 8"/>
          <p:cNvSpPr>
            <a:spLocks noGrp="1"/>
          </p:cNvSpPr>
          <p:nvPr>
            <p:ph type="ftr" sz="quarter" idx="11"/>
          </p:nvPr>
        </p:nvSpPr>
        <p:spPr/>
        <p:txBody>
          <a:bodyPr/>
          <a:lstStyle/>
          <a:p>
            <a:pPr>
              <a:defRPr/>
            </a:pPr>
            <a:r>
              <a:rPr lang="en-US" dirty="0" smtClean="0"/>
              <a:t>www.ricelakemn.com</a:t>
            </a:r>
            <a:endParaRPr lang="en-US" dirty="0"/>
          </a:p>
        </p:txBody>
      </p:sp>
      <p:sp>
        <p:nvSpPr>
          <p:cNvPr id="10" name="Slide Number Placeholder 9"/>
          <p:cNvSpPr>
            <a:spLocks noGrp="1"/>
          </p:cNvSpPr>
          <p:nvPr>
            <p:ph type="sldNum" sz="quarter" idx="12"/>
          </p:nvPr>
        </p:nvSpPr>
        <p:spPr/>
        <p:txBody>
          <a:bodyPr/>
          <a:lstStyle/>
          <a:p>
            <a:fld id="{6CCE1825-9CC3-A34F-A8F3-A9C8F73853E2}" type="slidenum">
              <a:rPr lang="en-US" smtClean="0"/>
              <a:pPr/>
              <a:t>25</a:t>
            </a:fld>
            <a:endParaRPr lang="en-US" dirty="0"/>
          </a:p>
        </p:txBody>
      </p:sp>
      <p:pic>
        <p:nvPicPr>
          <p:cNvPr id="7" name="Picture 6"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3810000"/>
            <a:ext cx="3305175" cy="2489430"/>
          </a:xfrm>
          <a:prstGeom prst="rect">
            <a:avLst/>
          </a:prstGeom>
        </p:spPr>
      </p:pic>
      <p:pic>
        <p:nvPicPr>
          <p:cNvPr id="11" name="Picture 10"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3743" y="3810000"/>
            <a:ext cx="3281364" cy="2457532"/>
          </a:xfrm>
          <a:prstGeom prst="rect">
            <a:avLst/>
          </a:prstGeom>
        </p:spPr>
      </p:pic>
      <p:sp>
        <p:nvSpPr>
          <p:cNvPr id="12" name="TextBox 11"/>
          <p:cNvSpPr txBox="1"/>
          <p:nvPr/>
        </p:nvSpPr>
        <p:spPr>
          <a:xfrm>
            <a:off x="1809528" y="3177221"/>
            <a:ext cx="5029200" cy="584775"/>
          </a:xfrm>
          <a:prstGeom prst="rect">
            <a:avLst/>
          </a:prstGeom>
          <a:noFill/>
        </p:spPr>
        <p:txBody>
          <a:bodyPr wrap="square" rtlCol="0">
            <a:spAutoFit/>
          </a:bodyPr>
          <a:lstStyle/>
          <a:p>
            <a:r>
              <a:rPr lang="en-US" sz="1400" dirty="0"/>
              <a:t>Shoreline restoration project on Fish Lake in Maple Grove</a:t>
            </a:r>
          </a:p>
          <a:p>
            <a:endParaRPr lang="en-US" dirty="0"/>
          </a:p>
        </p:txBody>
      </p:sp>
      <p:sp>
        <p:nvSpPr>
          <p:cNvPr id="13" name="TextBox 12"/>
          <p:cNvSpPr txBox="1"/>
          <p:nvPr/>
        </p:nvSpPr>
        <p:spPr>
          <a:xfrm>
            <a:off x="1447800" y="3508642"/>
            <a:ext cx="990600" cy="538609"/>
          </a:xfrm>
          <a:prstGeom prst="rect">
            <a:avLst/>
          </a:prstGeom>
          <a:noFill/>
        </p:spPr>
        <p:txBody>
          <a:bodyPr wrap="square" rtlCol="0">
            <a:spAutoFit/>
          </a:bodyPr>
          <a:lstStyle/>
          <a:p>
            <a:r>
              <a:rPr lang="en-US" sz="1100" dirty="0" smtClean="0"/>
              <a:t>Before</a:t>
            </a:r>
            <a:endParaRPr lang="en-US" sz="1100" dirty="0"/>
          </a:p>
          <a:p>
            <a:endParaRPr lang="en-US" dirty="0"/>
          </a:p>
        </p:txBody>
      </p:sp>
      <p:sp>
        <p:nvSpPr>
          <p:cNvPr id="14" name="TextBox 13"/>
          <p:cNvSpPr txBox="1"/>
          <p:nvPr/>
        </p:nvSpPr>
        <p:spPr>
          <a:xfrm>
            <a:off x="5819125" y="3508641"/>
            <a:ext cx="990600" cy="538609"/>
          </a:xfrm>
          <a:prstGeom prst="rect">
            <a:avLst/>
          </a:prstGeom>
          <a:noFill/>
        </p:spPr>
        <p:txBody>
          <a:bodyPr wrap="square" rtlCol="0">
            <a:spAutoFit/>
          </a:bodyPr>
          <a:lstStyle/>
          <a:p>
            <a:r>
              <a:rPr lang="en-US" sz="1100" dirty="0" smtClean="0"/>
              <a:t>After</a:t>
            </a:r>
            <a:endParaRPr lang="en-US" sz="1100" dirty="0"/>
          </a:p>
          <a:p>
            <a:endParaRPr lang="en-US" dirty="0"/>
          </a:p>
        </p:txBody>
      </p:sp>
    </p:spTree>
    <p:extLst>
      <p:ext uri="{BB962C8B-B14F-4D97-AF65-F5344CB8AC3E}">
        <p14:creationId xmlns:p14="http://schemas.microsoft.com/office/powerpoint/2010/main" val="3569519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Team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Board Membership</a:t>
            </a:r>
          </a:p>
          <a:p>
            <a:pPr marL="0" indent="0">
              <a:buNone/>
            </a:pPr>
            <a:r>
              <a:rPr lang="en-US" dirty="0" smtClean="0"/>
              <a:t>	Or</a:t>
            </a:r>
          </a:p>
          <a:p>
            <a:r>
              <a:rPr lang="en-US" dirty="0" smtClean="0"/>
              <a:t>Task Teams (Committees)</a:t>
            </a:r>
          </a:p>
          <a:p>
            <a:pPr lvl="1"/>
            <a:r>
              <a:rPr lang="en-US" dirty="0" smtClean="0"/>
              <a:t>Lake Management Task Team</a:t>
            </a:r>
          </a:p>
          <a:p>
            <a:pPr lvl="1"/>
            <a:r>
              <a:rPr lang="en-US" dirty="0" smtClean="0"/>
              <a:t>Membership/Fundraising/Media Team</a:t>
            </a:r>
          </a:p>
          <a:p>
            <a:pPr lvl="1"/>
            <a:endParaRPr lang="en-US" dirty="0"/>
          </a:p>
          <a:p>
            <a:pPr marL="349250" lvl="1" indent="0">
              <a:buNone/>
            </a:pPr>
            <a:r>
              <a:rPr lang="en-US" dirty="0" smtClean="0"/>
              <a:t>Go to RLAA website (</a:t>
            </a:r>
            <a:r>
              <a:rPr lang="en-US" dirty="0" smtClean="0">
                <a:hlinkClick r:id="rId2"/>
              </a:rPr>
              <a:t>http://ricelakemn.com</a:t>
            </a:r>
            <a:r>
              <a:rPr lang="en-US" dirty="0" smtClean="0"/>
              <a:t>) to learn more about the various projects the lake association has done in the past and what is planned for the future.</a:t>
            </a:r>
          </a:p>
          <a:p>
            <a:pPr marL="349250" lvl="1" indent="0">
              <a:buNone/>
            </a:pPr>
            <a:endParaRPr lang="en-US" dirty="0" smtClean="0"/>
          </a:p>
          <a:p>
            <a:pPr marL="349250" lvl="1" indent="0">
              <a:buNone/>
            </a:pPr>
            <a:r>
              <a:rPr lang="en-US" dirty="0" smtClean="0"/>
              <a:t>If you would like to be a part of these teams, please feel free to signup today at our meeting (Sign-up sheets are in the back of this meeting room – please sign up) or contact us by email at ricelakeassoc@comcast.net.</a:t>
            </a:r>
          </a:p>
          <a:p>
            <a:pPr marL="349250" lvl="1" indent="0">
              <a:buNone/>
            </a:pPr>
            <a:endParaRPr lang="en-US" dirty="0"/>
          </a:p>
        </p:txBody>
      </p:sp>
      <p:sp>
        <p:nvSpPr>
          <p:cNvPr id="4" name="Date Placeholder 3"/>
          <p:cNvSpPr>
            <a:spLocks noGrp="1"/>
          </p:cNvSpPr>
          <p:nvPr>
            <p:ph type="dt" sz="half" idx="10"/>
          </p:nvPr>
        </p:nvSpPr>
        <p:spPr/>
        <p:txBody>
          <a:bodyPr/>
          <a:lstStyle/>
          <a:p>
            <a:fld id="{56235EDF-0777-944A-A44B-B334437F0EA4}" type="datetime1">
              <a:rPr lang="en-US" smtClean="0"/>
              <a:pPr/>
              <a:t>5/5/2013</a:t>
            </a:fld>
            <a:endParaRPr lang="en-US"/>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26</a:t>
            </a:fld>
            <a:endParaRPr lang="en-US"/>
          </a:p>
        </p:txBody>
      </p:sp>
    </p:spTree>
    <p:extLst>
      <p:ext uri="{BB962C8B-B14F-4D97-AF65-F5344CB8AC3E}">
        <p14:creationId xmlns:p14="http://schemas.microsoft.com/office/powerpoint/2010/main" val="385574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RLAA Membership</a:t>
            </a:r>
            <a:endParaRPr lang="en-US" dirty="0"/>
          </a:p>
        </p:txBody>
      </p:sp>
      <p:sp>
        <p:nvSpPr>
          <p:cNvPr id="3" name="Content Placeholder 2"/>
          <p:cNvSpPr>
            <a:spLocks noGrp="1"/>
          </p:cNvSpPr>
          <p:nvPr>
            <p:ph idx="1"/>
          </p:nvPr>
        </p:nvSpPr>
        <p:spPr/>
        <p:txBody>
          <a:bodyPr/>
          <a:lstStyle/>
          <a:p>
            <a:r>
              <a:rPr lang="en-US" dirty="0" smtClean="0"/>
              <a:t>We need more members</a:t>
            </a:r>
          </a:p>
          <a:p>
            <a:pPr lvl="1"/>
            <a:r>
              <a:rPr lang="en-US" dirty="0" smtClean="0"/>
              <a:t>To fund and manage projects</a:t>
            </a:r>
          </a:p>
          <a:p>
            <a:pPr lvl="1"/>
            <a:r>
              <a:rPr lang="en-US" dirty="0" smtClean="0"/>
              <a:t>To liaise with other organizations (other lake associations, DNR, MG Park &amp; Rec, etc.)</a:t>
            </a:r>
          </a:p>
          <a:p>
            <a:pPr lvl="1"/>
            <a:r>
              <a:rPr lang="en-US" dirty="0" smtClean="0"/>
              <a:t>To enhance communication </a:t>
            </a:r>
            <a:endParaRPr lang="en-US" dirty="0"/>
          </a:p>
          <a:p>
            <a:pPr lvl="1"/>
            <a:r>
              <a:rPr lang="en-US" dirty="0" smtClean="0"/>
              <a:t>To become better known in the MG community</a:t>
            </a:r>
          </a:p>
          <a:p>
            <a:pPr marL="349250" lvl="1" indent="0">
              <a:buNone/>
            </a:pPr>
            <a:endParaRPr lang="en-US" dirty="0" smtClean="0"/>
          </a:p>
          <a:p>
            <a:pPr marL="349250" lvl="1" indent="0">
              <a:buNone/>
            </a:pPr>
            <a:r>
              <a:rPr lang="en-US" b="1" dirty="0" smtClean="0"/>
              <a:t>Overall:  </a:t>
            </a:r>
            <a:r>
              <a:rPr lang="en-US" dirty="0" smtClean="0"/>
              <a:t>to improve the natural beauty and quality of Rice Lake to make it a greater asset to the community.</a:t>
            </a:r>
            <a:endParaRPr lang="en-US" dirty="0"/>
          </a:p>
        </p:txBody>
      </p:sp>
      <p:sp>
        <p:nvSpPr>
          <p:cNvPr id="4" name="Date Placeholder 3"/>
          <p:cNvSpPr>
            <a:spLocks noGrp="1"/>
          </p:cNvSpPr>
          <p:nvPr>
            <p:ph type="dt" sz="half" idx="10"/>
          </p:nvPr>
        </p:nvSpPr>
        <p:spPr/>
        <p:txBody>
          <a:bodyPr/>
          <a:lstStyle/>
          <a:p>
            <a:fld id="{D4E05F54-CF5F-334F-B804-5917EBBE76ED}" type="datetime1">
              <a:rPr lang="en-US" smtClean="0"/>
              <a:pPr/>
              <a:t>5/5/2013</a:t>
            </a:fld>
            <a:endParaRPr lang="en-US"/>
          </a:p>
        </p:txBody>
      </p:sp>
      <p:sp>
        <p:nvSpPr>
          <p:cNvPr id="5" name="Footer Placeholder 4"/>
          <p:cNvSpPr>
            <a:spLocks noGrp="1"/>
          </p:cNvSpPr>
          <p:nvPr>
            <p:ph type="ftr" sz="quarter" idx="11"/>
          </p:nvPr>
        </p:nvSpPr>
        <p:spPr/>
        <p:txBody>
          <a:bodyPr/>
          <a:lstStyle/>
          <a:p>
            <a:pPr>
              <a:defRPr/>
            </a:pPr>
            <a:r>
              <a:rPr lang="en-US" smtClean="0"/>
              <a:t>www.ricelakemn.com</a:t>
            </a:r>
            <a:endParaRPr lang="en-US"/>
          </a:p>
        </p:txBody>
      </p:sp>
      <p:sp>
        <p:nvSpPr>
          <p:cNvPr id="6" name="Slide Number Placeholder 5"/>
          <p:cNvSpPr>
            <a:spLocks noGrp="1"/>
          </p:cNvSpPr>
          <p:nvPr>
            <p:ph type="sldNum" sz="quarter" idx="12"/>
          </p:nvPr>
        </p:nvSpPr>
        <p:spPr/>
        <p:txBody>
          <a:bodyPr/>
          <a:lstStyle/>
          <a:p>
            <a:fld id="{6CCE1825-9CC3-A34F-A8F3-A9C8F73853E2}" type="slidenum">
              <a:rPr lang="en-US" smtClean="0"/>
              <a:pPr/>
              <a:t>27</a:t>
            </a:fld>
            <a:endParaRPr lang="en-US"/>
          </a:p>
        </p:txBody>
      </p:sp>
    </p:spTree>
    <p:extLst>
      <p:ext uri="{BB962C8B-B14F-4D97-AF65-F5344CB8AC3E}">
        <p14:creationId xmlns:p14="http://schemas.microsoft.com/office/powerpoint/2010/main" val="3663771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increase membership and funding?</a:t>
            </a:r>
            <a:endParaRPr lang="en-US" dirty="0"/>
          </a:p>
        </p:txBody>
      </p:sp>
      <p:sp>
        <p:nvSpPr>
          <p:cNvPr id="3" name="Content Placeholder 2"/>
          <p:cNvSpPr>
            <a:spLocks noGrp="1"/>
          </p:cNvSpPr>
          <p:nvPr>
            <p:ph idx="1"/>
          </p:nvPr>
        </p:nvSpPr>
        <p:spPr/>
        <p:txBody>
          <a:bodyPr>
            <a:normAutofit fontScale="92500"/>
          </a:bodyPr>
          <a:lstStyle/>
          <a:p>
            <a:r>
              <a:rPr lang="en-US" dirty="0" smtClean="0"/>
              <a:t>A example could be Plymouth – their fee of $5 per month on the water bill – presently not possible because MG has a General Fund</a:t>
            </a:r>
          </a:p>
          <a:p>
            <a:r>
              <a:rPr lang="en-US" dirty="0" smtClean="0"/>
              <a:t>Increase membership – all three levels, including “Friends of Rice Lake”</a:t>
            </a:r>
          </a:p>
          <a:p>
            <a:r>
              <a:rPr lang="en-US" dirty="0" smtClean="0"/>
              <a:t>Other Fundraising ideas:</a:t>
            </a:r>
          </a:p>
          <a:p>
            <a:pPr lvl="1"/>
            <a:r>
              <a:rPr lang="en-US" dirty="0" smtClean="0"/>
              <a:t>Table at Maple Grove Days</a:t>
            </a:r>
          </a:p>
          <a:p>
            <a:pPr lvl="1"/>
            <a:r>
              <a:rPr lang="en-US" dirty="0" smtClean="0"/>
              <a:t>Information box on the trail</a:t>
            </a:r>
          </a:p>
          <a:p>
            <a:pPr lvl="1"/>
            <a:r>
              <a:rPr lang="en-US" dirty="0" smtClean="0"/>
              <a:t>Occasional table giving out info on a Sunday afternoon</a:t>
            </a:r>
          </a:p>
          <a:p>
            <a:pPr lvl="1"/>
            <a:r>
              <a:rPr lang="en-US" dirty="0" smtClean="0"/>
              <a:t>Grants?</a:t>
            </a:r>
          </a:p>
          <a:p>
            <a:endParaRPr lang="en-US" dirty="0"/>
          </a:p>
        </p:txBody>
      </p:sp>
      <p:sp>
        <p:nvSpPr>
          <p:cNvPr id="4" name="Date Placeholder 3"/>
          <p:cNvSpPr>
            <a:spLocks noGrp="1"/>
          </p:cNvSpPr>
          <p:nvPr>
            <p:ph type="dt" sz="half" idx="10"/>
          </p:nvPr>
        </p:nvSpPr>
        <p:spPr/>
        <p:txBody>
          <a:bodyPr/>
          <a:lstStyle/>
          <a:p>
            <a:fld id="{8A25F99D-6BC7-7646-87D6-643A99E5473F}"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28</a:t>
            </a:fld>
            <a:endParaRPr lang="en-US" dirty="0"/>
          </a:p>
        </p:txBody>
      </p:sp>
    </p:spTree>
    <p:extLst>
      <p:ext uri="{BB962C8B-B14F-4D97-AF65-F5344CB8AC3E}">
        <p14:creationId xmlns:p14="http://schemas.microsoft.com/office/powerpoint/2010/main" val="1902710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 Elections</a:t>
            </a:r>
            <a:endParaRPr lang="en-US" dirty="0"/>
          </a:p>
        </p:txBody>
      </p:sp>
      <p:sp>
        <p:nvSpPr>
          <p:cNvPr id="3" name="Content Placeholder 2"/>
          <p:cNvSpPr>
            <a:spLocks noGrp="1"/>
          </p:cNvSpPr>
          <p:nvPr>
            <p:ph idx="1"/>
          </p:nvPr>
        </p:nvSpPr>
        <p:spPr/>
        <p:txBody>
          <a:bodyPr/>
          <a:lstStyle/>
          <a:p>
            <a:r>
              <a:rPr lang="en-US" dirty="0" smtClean="0"/>
              <a:t>2013 Terms Expiring</a:t>
            </a:r>
          </a:p>
          <a:p>
            <a:pPr lvl="1"/>
            <a:r>
              <a:rPr lang="en-US" dirty="0" smtClean="0"/>
              <a:t>George Schneider</a:t>
            </a:r>
          </a:p>
          <a:p>
            <a:pPr lvl="2"/>
            <a:r>
              <a:rPr lang="en-US" dirty="0" smtClean="0"/>
              <a:t>Volunteered to serve another 3-year term ending 2016 as Secretary</a:t>
            </a:r>
          </a:p>
          <a:p>
            <a:r>
              <a:rPr lang="en-US" dirty="0" smtClean="0"/>
              <a:t>Accept nominations for new board members</a:t>
            </a:r>
          </a:p>
          <a:p>
            <a:pPr lvl="1"/>
            <a:r>
              <a:rPr lang="en-US" dirty="0" smtClean="0"/>
              <a:t>3-year term</a:t>
            </a:r>
          </a:p>
          <a:p>
            <a:pPr lvl="1"/>
            <a:r>
              <a:rPr lang="en-US" dirty="0" smtClean="0"/>
              <a:t>Open to any RLAA member</a:t>
            </a:r>
          </a:p>
          <a:p>
            <a:pPr lvl="1"/>
            <a:r>
              <a:rPr lang="en-US" dirty="0" smtClean="0"/>
              <a:t>Do we have any volunteers?</a:t>
            </a:r>
            <a:endParaRPr lang="en-US" dirty="0"/>
          </a:p>
        </p:txBody>
      </p:sp>
      <p:sp>
        <p:nvSpPr>
          <p:cNvPr id="4" name="Date Placeholder 3"/>
          <p:cNvSpPr>
            <a:spLocks noGrp="1"/>
          </p:cNvSpPr>
          <p:nvPr>
            <p:ph type="dt" sz="half" idx="10"/>
          </p:nvPr>
        </p:nvSpPr>
        <p:spPr/>
        <p:txBody>
          <a:bodyPr/>
          <a:lstStyle/>
          <a:p>
            <a:fld id="{19813E70-2671-5F40-827B-2B83793D409D}"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29</a:t>
            </a:fld>
            <a:endParaRPr lang="en-US" dirty="0"/>
          </a:p>
        </p:txBody>
      </p:sp>
    </p:spTree>
    <p:extLst>
      <p:ext uri="{BB962C8B-B14F-4D97-AF65-F5344CB8AC3E}">
        <p14:creationId xmlns:p14="http://schemas.microsoft.com/office/powerpoint/2010/main" val="223634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sz="2800" dirty="0">
                <a:latin typeface="Arial" charset="0"/>
              </a:rPr>
              <a:t>Officers</a:t>
            </a:r>
          </a:p>
          <a:p>
            <a:pPr lvl="1">
              <a:lnSpc>
                <a:spcPct val="80000"/>
              </a:lnSpc>
            </a:pPr>
            <a:r>
              <a:rPr lang="en-US" sz="2400" dirty="0">
                <a:latin typeface="Arial" charset="0"/>
              </a:rPr>
              <a:t>George Schneider 	Secretary</a:t>
            </a:r>
          </a:p>
          <a:p>
            <a:pPr lvl="1">
              <a:lnSpc>
                <a:spcPct val="80000"/>
              </a:lnSpc>
            </a:pPr>
            <a:r>
              <a:rPr lang="en-US" sz="2400" dirty="0">
                <a:latin typeface="Arial" charset="0"/>
              </a:rPr>
              <a:t>Rick Stulac 		Treasurer</a:t>
            </a:r>
          </a:p>
          <a:p>
            <a:pPr>
              <a:lnSpc>
                <a:spcPct val="80000"/>
              </a:lnSpc>
            </a:pPr>
            <a:r>
              <a:rPr lang="en-US" sz="2800" dirty="0">
                <a:latin typeface="Arial" charset="0"/>
              </a:rPr>
              <a:t>Other Board Members</a:t>
            </a:r>
            <a:r>
              <a:rPr lang="en-US" sz="2800" dirty="0" smtClean="0">
                <a:latin typeface="Arial" charset="0"/>
              </a:rPr>
              <a:t>:</a:t>
            </a:r>
          </a:p>
          <a:p>
            <a:pPr lvl="1">
              <a:lnSpc>
                <a:spcPct val="80000"/>
              </a:lnSpc>
            </a:pPr>
            <a:r>
              <a:rPr lang="en-US" sz="2400" dirty="0" smtClean="0"/>
              <a:t>Scott Roeglin		</a:t>
            </a:r>
            <a:r>
              <a:rPr lang="en-US" sz="2400" dirty="0" smtClean="0">
                <a:ea typeface="Wingdings"/>
                <a:sym typeface="Wingdings"/>
              </a:rPr>
              <a:t></a:t>
            </a:r>
            <a:r>
              <a:rPr lang="en-US" sz="2400" dirty="0" smtClean="0"/>
              <a:t>Bill Kidder</a:t>
            </a:r>
          </a:p>
          <a:p>
            <a:pPr lvl="1">
              <a:lnSpc>
                <a:spcPct val="80000"/>
              </a:lnSpc>
            </a:pPr>
            <a:r>
              <a:rPr lang="en-US" sz="2400" dirty="0" smtClean="0"/>
              <a:t>Mark Ellingson		</a:t>
            </a:r>
            <a:r>
              <a:rPr lang="en-US" sz="2400" dirty="0" smtClean="0">
                <a:ea typeface="Wingdings"/>
                <a:sym typeface="Wingdings"/>
              </a:rPr>
              <a:t></a:t>
            </a:r>
            <a:r>
              <a:rPr lang="en-US" sz="2400" dirty="0" smtClean="0"/>
              <a:t>Luke Johnson</a:t>
            </a:r>
          </a:p>
          <a:p>
            <a:pPr>
              <a:lnSpc>
                <a:spcPct val="80000"/>
              </a:lnSpc>
            </a:pPr>
            <a:r>
              <a:rPr lang="en-US" sz="2800" dirty="0" smtClean="0">
                <a:latin typeface="Arial" charset="0"/>
              </a:rPr>
              <a:t>Terms </a:t>
            </a:r>
            <a:r>
              <a:rPr lang="en-US" sz="2800" dirty="0">
                <a:latin typeface="Arial" charset="0"/>
              </a:rPr>
              <a:t>expiring in </a:t>
            </a:r>
            <a:r>
              <a:rPr lang="en-US" sz="2800" dirty="0" smtClean="0">
                <a:latin typeface="Arial" charset="0"/>
              </a:rPr>
              <a:t>2013</a:t>
            </a:r>
            <a:endParaRPr lang="en-US" sz="2800" dirty="0">
              <a:latin typeface="Arial" charset="0"/>
            </a:endParaRPr>
          </a:p>
          <a:p>
            <a:pPr lvl="1">
              <a:lnSpc>
                <a:spcPct val="80000"/>
              </a:lnSpc>
            </a:pPr>
            <a:r>
              <a:rPr lang="en-US" sz="2400" dirty="0" smtClean="0"/>
              <a:t>George Schneider</a:t>
            </a:r>
          </a:p>
          <a:p>
            <a:pPr>
              <a:lnSpc>
                <a:spcPct val="120000"/>
              </a:lnSpc>
            </a:pPr>
            <a:r>
              <a:rPr lang="en-US" sz="3000" dirty="0" smtClean="0">
                <a:latin typeface="Arial" charset="0"/>
              </a:rPr>
              <a:t>By</a:t>
            </a:r>
            <a:r>
              <a:rPr lang="en-US" sz="3000" dirty="0">
                <a:latin typeface="Arial" charset="0"/>
              </a:rPr>
              <a:t>-laws allow up to 15 board members – </a:t>
            </a:r>
            <a:r>
              <a:rPr lang="en-US" sz="3000" dirty="0" smtClean="0">
                <a:latin typeface="Arial" charset="0"/>
              </a:rPr>
              <a:t>there is </a:t>
            </a:r>
            <a:r>
              <a:rPr lang="en-US" sz="3000" dirty="0">
                <a:latin typeface="Arial" charset="0"/>
              </a:rPr>
              <a:t>plenty of room for more </a:t>
            </a:r>
            <a:r>
              <a:rPr lang="en-US" sz="3000" dirty="0" smtClean="0">
                <a:latin typeface="Arial" charset="0"/>
              </a:rPr>
              <a:t>growth</a:t>
            </a:r>
            <a:endParaRPr lang="en-US" dirty="0"/>
          </a:p>
        </p:txBody>
      </p:sp>
      <p:sp>
        <p:nvSpPr>
          <p:cNvPr id="5" name="Date Placeholder 4"/>
          <p:cNvSpPr>
            <a:spLocks noGrp="1"/>
          </p:cNvSpPr>
          <p:nvPr>
            <p:ph type="dt" sz="half" idx="10"/>
          </p:nvPr>
        </p:nvSpPr>
        <p:spPr/>
        <p:txBody>
          <a:bodyPr/>
          <a:lstStyle/>
          <a:p>
            <a:fld id="{E53D76CE-64B1-834F-8D7A-FA2E52E991F4}" type="datetime1">
              <a:rPr lang="en-US" smtClean="0"/>
              <a:pPr/>
              <a:t>5/5/2013</a:t>
            </a:fld>
            <a:endParaRPr lang="en-US" dirty="0"/>
          </a:p>
        </p:txBody>
      </p:sp>
      <p:sp>
        <p:nvSpPr>
          <p:cNvPr id="6" name="Footer Placeholder 5"/>
          <p:cNvSpPr>
            <a:spLocks noGrp="1"/>
          </p:cNvSpPr>
          <p:nvPr>
            <p:ph type="ftr" sz="quarter" idx="11"/>
          </p:nvPr>
        </p:nvSpPr>
        <p:spPr/>
        <p:txBody>
          <a:bodyPr/>
          <a:lstStyle/>
          <a:p>
            <a:pPr>
              <a:defRPr/>
            </a:pPr>
            <a:r>
              <a:rPr lang="en-US" dirty="0" smtClean="0"/>
              <a:t>www.ricelakemn.com</a:t>
            </a:r>
            <a:endParaRPr lang="en-US" dirty="0"/>
          </a:p>
        </p:txBody>
      </p:sp>
      <p:sp>
        <p:nvSpPr>
          <p:cNvPr id="7" name="Slide Number Placeholder 6"/>
          <p:cNvSpPr>
            <a:spLocks noGrp="1"/>
          </p:cNvSpPr>
          <p:nvPr>
            <p:ph type="sldNum" sz="quarter" idx="12"/>
          </p:nvPr>
        </p:nvSpPr>
        <p:spPr/>
        <p:txBody>
          <a:bodyPr/>
          <a:lstStyle/>
          <a:p>
            <a:fld id="{6CCE1825-9CC3-A34F-A8F3-A9C8F73853E2}" type="slidenum">
              <a:rPr lang="en-US" smtClean="0"/>
              <a:pPr/>
              <a:t>3</a:t>
            </a:fld>
            <a:endParaRPr lang="en-US" dirty="0"/>
          </a:p>
        </p:txBody>
      </p:sp>
    </p:spTree>
    <p:extLst>
      <p:ext uri="{BB962C8B-B14F-4D97-AF65-F5344CB8AC3E}">
        <p14:creationId xmlns:p14="http://schemas.microsoft.com/office/powerpoint/2010/main" val="1320694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Drawings!</a:t>
            </a:r>
            <a:endParaRPr lang="en-US" dirty="0"/>
          </a:p>
        </p:txBody>
      </p:sp>
      <p:sp>
        <p:nvSpPr>
          <p:cNvPr id="5" name="Content Placeholder 4"/>
          <p:cNvSpPr>
            <a:spLocks noGrp="1"/>
          </p:cNvSpPr>
          <p:nvPr>
            <p:ph idx="1"/>
          </p:nvPr>
        </p:nvSpPr>
        <p:spPr/>
        <p:txBody>
          <a:bodyPr/>
          <a:lstStyle/>
          <a:p>
            <a:r>
              <a:rPr lang="en-US" dirty="0" smtClean="0"/>
              <a:t>Random Drawing for:</a:t>
            </a:r>
          </a:p>
          <a:p>
            <a:pPr lvl="1"/>
            <a:r>
              <a:rPr lang="en-US" dirty="0" smtClean="0"/>
              <a:t>Gift Certificate #1</a:t>
            </a:r>
          </a:p>
          <a:p>
            <a:pPr lvl="1"/>
            <a:r>
              <a:rPr lang="en-US" dirty="0" smtClean="0"/>
              <a:t>Gift Certificate #2</a:t>
            </a:r>
          </a:p>
          <a:p>
            <a:pPr lvl="1"/>
            <a:r>
              <a:rPr lang="en-US" dirty="0" smtClean="0"/>
              <a:t>Gift Certificate #3</a:t>
            </a:r>
          </a:p>
          <a:p>
            <a:pPr lvl="1"/>
            <a:r>
              <a:rPr lang="en-US" dirty="0" smtClean="0"/>
              <a:t>Gift Certificate #4</a:t>
            </a:r>
          </a:p>
        </p:txBody>
      </p:sp>
      <p:sp>
        <p:nvSpPr>
          <p:cNvPr id="6" name="Date Placeholder 5"/>
          <p:cNvSpPr>
            <a:spLocks noGrp="1"/>
          </p:cNvSpPr>
          <p:nvPr>
            <p:ph type="dt" sz="half" idx="10"/>
          </p:nvPr>
        </p:nvSpPr>
        <p:spPr/>
        <p:txBody>
          <a:bodyPr/>
          <a:lstStyle/>
          <a:p>
            <a:fld id="{9EF17CF8-AC10-9749-ACE7-064CF59CB00C}" type="datetime1">
              <a:rPr lang="en-US" smtClean="0"/>
              <a:pPr/>
              <a:t>5/5/2013</a:t>
            </a:fld>
            <a:endParaRPr lang="en-US" dirty="0"/>
          </a:p>
        </p:txBody>
      </p:sp>
      <p:sp>
        <p:nvSpPr>
          <p:cNvPr id="7" name="Footer Placeholder 6"/>
          <p:cNvSpPr>
            <a:spLocks noGrp="1"/>
          </p:cNvSpPr>
          <p:nvPr>
            <p:ph type="ftr" sz="quarter" idx="11"/>
          </p:nvPr>
        </p:nvSpPr>
        <p:spPr/>
        <p:txBody>
          <a:bodyPr/>
          <a:lstStyle/>
          <a:p>
            <a:pPr>
              <a:defRPr/>
            </a:pPr>
            <a:r>
              <a:rPr lang="en-US" dirty="0" smtClean="0"/>
              <a:t>www.ricelakemn.com</a:t>
            </a:r>
            <a:endParaRPr lang="en-US" dirty="0"/>
          </a:p>
        </p:txBody>
      </p:sp>
      <p:sp>
        <p:nvSpPr>
          <p:cNvPr id="8" name="Slide Number Placeholder 7"/>
          <p:cNvSpPr>
            <a:spLocks noGrp="1"/>
          </p:cNvSpPr>
          <p:nvPr>
            <p:ph type="sldNum" sz="quarter" idx="12"/>
          </p:nvPr>
        </p:nvSpPr>
        <p:spPr/>
        <p:txBody>
          <a:bodyPr/>
          <a:lstStyle/>
          <a:p>
            <a:fld id="{6CCE1825-9CC3-A34F-A8F3-A9C8F73853E2}" type="slidenum">
              <a:rPr lang="en-US" smtClean="0"/>
              <a:pPr/>
              <a:t>30</a:t>
            </a:fld>
            <a:endParaRPr lang="en-US" dirty="0"/>
          </a:p>
        </p:txBody>
      </p:sp>
    </p:spTree>
    <p:extLst>
      <p:ext uri="{BB962C8B-B14F-4D97-AF65-F5344CB8AC3E}">
        <p14:creationId xmlns:p14="http://schemas.microsoft.com/office/powerpoint/2010/main" val="1008606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ctrTitle"/>
          </p:nvPr>
        </p:nvSpPr>
        <p:spPr>
          <a:xfrm>
            <a:off x="685800" y="3886200"/>
            <a:ext cx="7924800" cy="1524000"/>
          </a:xfrm>
        </p:spPr>
        <p:txBody>
          <a:bodyPr/>
          <a:lstStyle/>
          <a:p>
            <a:pPr eaLnBrk="1" hangingPunct="1">
              <a:defRPr/>
            </a:pPr>
            <a:r>
              <a:rPr lang="en-US" sz="4000" dirty="0" smtClean="0">
                <a:ea typeface="+mj-ea"/>
              </a:rPr>
              <a:t>THANK YOU</a:t>
            </a:r>
            <a:br>
              <a:rPr lang="en-US" sz="4000" dirty="0" smtClean="0">
                <a:ea typeface="+mj-ea"/>
              </a:rPr>
            </a:br>
            <a:r>
              <a:rPr lang="en-US" sz="4000" dirty="0" smtClean="0">
                <a:ea typeface="+mj-ea"/>
              </a:rPr>
              <a:t/>
            </a:r>
            <a:br>
              <a:rPr lang="en-US" sz="4000" dirty="0" smtClean="0">
                <a:ea typeface="+mj-ea"/>
              </a:rPr>
            </a:br>
            <a:r>
              <a:rPr lang="en-US" sz="4000" dirty="0" smtClean="0">
                <a:ea typeface="+mj-ea"/>
              </a:rPr>
              <a:t>Comments?</a:t>
            </a:r>
            <a:br>
              <a:rPr lang="en-US" sz="4000" dirty="0" smtClean="0">
                <a:ea typeface="+mj-ea"/>
              </a:rPr>
            </a:br>
            <a:r>
              <a:rPr lang="en-US" sz="4000" dirty="0" smtClean="0">
                <a:ea typeface="+mj-ea"/>
              </a:rPr>
              <a:t/>
            </a:r>
            <a:br>
              <a:rPr lang="en-US" sz="4000" dirty="0" smtClean="0">
                <a:ea typeface="+mj-ea"/>
              </a:rPr>
            </a:br>
            <a:r>
              <a:rPr lang="en-US" sz="4000" dirty="0" smtClean="0">
                <a:ea typeface="+mj-ea"/>
              </a:rPr>
              <a:t>Questions?</a:t>
            </a:r>
            <a:br>
              <a:rPr lang="en-US" sz="4000" dirty="0" smtClean="0">
                <a:ea typeface="+mj-ea"/>
              </a:rPr>
            </a:br>
            <a:r>
              <a:rPr lang="en-US" sz="4000" dirty="0" smtClean="0">
                <a:ea typeface="+mj-ea"/>
              </a:rPr>
              <a:t/>
            </a:r>
            <a:br>
              <a:rPr lang="en-US" sz="4000" dirty="0" smtClean="0">
                <a:ea typeface="+mj-ea"/>
              </a:rPr>
            </a:br>
            <a:r>
              <a:rPr lang="en-US" sz="4000" dirty="0" smtClean="0">
                <a:ea typeface="+mj-ea"/>
              </a:rPr>
              <a:t>Volunteer!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Lake Area Association </a:t>
            </a:r>
            <a:r>
              <a:rPr lang="en-US" dirty="0" smtClean="0"/>
              <a:t>Mission Statement</a:t>
            </a:r>
            <a:endParaRPr lang="en-US" dirty="0"/>
          </a:p>
        </p:txBody>
      </p:sp>
      <p:sp>
        <p:nvSpPr>
          <p:cNvPr id="3" name="Content Placeholder 2"/>
          <p:cNvSpPr>
            <a:spLocks noGrp="1"/>
          </p:cNvSpPr>
          <p:nvPr>
            <p:ph idx="1"/>
          </p:nvPr>
        </p:nvSpPr>
        <p:spPr>
          <a:xfrm>
            <a:off x="549275" y="1600201"/>
            <a:ext cx="8042276" cy="533399"/>
          </a:xfrm>
        </p:spPr>
        <p:txBody>
          <a:bodyPr/>
          <a:lstStyle/>
          <a:p>
            <a:pPr marL="0" indent="0">
              <a:buNone/>
            </a:pPr>
            <a:r>
              <a:rPr lang="en-US" dirty="0" smtClean="0"/>
              <a:t>As stated in the bylaws:</a:t>
            </a:r>
          </a:p>
          <a:p>
            <a:endParaRPr lang="en-US" dirty="0"/>
          </a:p>
        </p:txBody>
      </p:sp>
      <p:sp>
        <p:nvSpPr>
          <p:cNvPr id="4" name="Date Placeholder 3"/>
          <p:cNvSpPr>
            <a:spLocks noGrp="1"/>
          </p:cNvSpPr>
          <p:nvPr>
            <p:ph type="dt" sz="half" idx="10"/>
          </p:nvPr>
        </p:nvSpPr>
        <p:spPr/>
        <p:txBody>
          <a:bodyPr/>
          <a:lstStyle/>
          <a:p>
            <a:fld id="{4F2D2662-6359-8840-9117-EF8A3916DFE5}"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4</a:t>
            </a:fld>
            <a:endParaRPr lang="en-US" dirty="0"/>
          </a:p>
        </p:txBody>
      </p:sp>
      <p:sp>
        <p:nvSpPr>
          <p:cNvPr id="7" name="TextBox 6"/>
          <p:cNvSpPr txBox="1"/>
          <p:nvPr/>
        </p:nvSpPr>
        <p:spPr>
          <a:xfrm>
            <a:off x="990600" y="2438400"/>
            <a:ext cx="7315200" cy="2000548"/>
          </a:xfrm>
          <a:prstGeom prst="rect">
            <a:avLst/>
          </a:prstGeom>
          <a:noFill/>
          <a:ln w="57150" cmpd="thickThin">
            <a:solidFill>
              <a:schemeClr val="tx1"/>
            </a:solidFill>
          </a:ln>
        </p:spPr>
        <p:txBody>
          <a:bodyPr wrap="square" rtlCol="0">
            <a:spAutoFit/>
          </a:bodyPr>
          <a:lstStyle/>
          <a:p>
            <a:r>
              <a:rPr lang="en-US" sz="2000" dirty="0"/>
              <a:t>The Rice Lake Area Association is a non-profit organization dedicated to:</a:t>
            </a:r>
          </a:p>
          <a:p>
            <a:pPr marL="342900" lvl="0" indent="-342900">
              <a:buFont typeface="Arial" pitchFamily="34" charset="0"/>
              <a:buChar char="•"/>
            </a:pPr>
            <a:r>
              <a:rPr lang="en-US" sz="2000" dirty="0"/>
              <a:t>preserving, beautifying and maintaining Rice Lake, </a:t>
            </a:r>
            <a:r>
              <a:rPr lang="en-US" sz="2000" dirty="0" smtClean="0"/>
              <a:t>and</a:t>
            </a:r>
          </a:p>
          <a:p>
            <a:pPr marL="342900" lvl="0" indent="-342900">
              <a:buFont typeface="Arial" pitchFamily="34" charset="0"/>
              <a:buChar char="•"/>
            </a:pPr>
            <a:r>
              <a:rPr lang="en-US" sz="2000" dirty="0" smtClean="0"/>
              <a:t>educating </a:t>
            </a:r>
            <a:r>
              <a:rPr lang="en-US" sz="2000" dirty="0"/>
              <a:t>the general public in improving and preserving lake quality through their actions.</a:t>
            </a:r>
          </a:p>
          <a:p>
            <a:endParaRPr lang="en-US" sz="2400" dirty="0"/>
          </a:p>
        </p:txBody>
      </p:sp>
    </p:spTree>
    <p:extLst>
      <p:ext uri="{BB962C8B-B14F-4D97-AF65-F5344CB8AC3E}">
        <p14:creationId xmlns:p14="http://schemas.microsoft.com/office/powerpoint/2010/main" val="4057179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RLAA Operates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RLAA is a registered non-profit pursuant to Chapter 317A of the Minnesota Non-Profit Corporation Act</a:t>
            </a:r>
          </a:p>
          <a:p>
            <a:r>
              <a:rPr lang="en-US" dirty="0"/>
              <a:t>Board meetings are held monthly at the Maple Grove Library from 7:00 – 9:00 PM</a:t>
            </a:r>
          </a:p>
          <a:p>
            <a:r>
              <a:rPr lang="en-US" dirty="0"/>
              <a:t>Agendas and minutes are posted each month on our website</a:t>
            </a:r>
          </a:p>
          <a:p>
            <a:r>
              <a:rPr lang="en-US" dirty="0"/>
              <a:t>RLAA members as well as any interested party may attend board meetings</a:t>
            </a:r>
          </a:p>
          <a:p>
            <a:r>
              <a:rPr lang="en-US" dirty="0"/>
              <a:t>Board members receive no payment for </a:t>
            </a:r>
            <a:r>
              <a:rPr lang="en-US" dirty="0" smtClean="0"/>
              <a:t>serving</a:t>
            </a:r>
            <a:endParaRPr lang="en-US" dirty="0"/>
          </a:p>
        </p:txBody>
      </p:sp>
      <p:sp>
        <p:nvSpPr>
          <p:cNvPr id="4" name="Date Placeholder 3"/>
          <p:cNvSpPr>
            <a:spLocks noGrp="1"/>
          </p:cNvSpPr>
          <p:nvPr>
            <p:ph type="dt" sz="half" idx="10"/>
          </p:nvPr>
        </p:nvSpPr>
        <p:spPr/>
        <p:txBody>
          <a:bodyPr/>
          <a:lstStyle/>
          <a:p>
            <a:fld id="{2021FC41-E889-EF43-B2A9-3A5DE7975124}"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5</a:t>
            </a:fld>
            <a:endParaRPr lang="en-US" dirty="0"/>
          </a:p>
        </p:txBody>
      </p:sp>
    </p:spTree>
    <p:extLst>
      <p:ext uri="{BB962C8B-B14F-4D97-AF65-F5344CB8AC3E}">
        <p14:creationId xmlns:p14="http://schemas.microsoft.com/office/powerpoint/2010/main" val="338562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Financial Objectives</a:t>
            </a:r>
            <a:endParaRPr lang="en-US" dirty="0"/>
          </a:p>
        </p:txBody>
      </p:sp>
      <p:sp>
        <p:nvSpPr>
          <p:cNvPr id="3" name="Content Placeholder 2"/>
          <p:cNvSpPr>
            <a:spLocks noGrp="1"/>
          </p:cNvSpPr>
          <p:nvPr>
            <p:ph idx="1"/>
          </p:nvPr>
        </p:nvSpPr>
        <p:spPr/>
        <p:txBody>
          <a:bodyPr>
            <a:normAutofit/>
          </a:bodyPr>
          <a:lstStyle/>
          <a:p>
            <a:r>
              <a:rPr lang="en-US" sz="2600" dirty="0">
                <a:latin typeface="Arial" charset="0"/>
              </a:rPr>
              <a:t>Increase participation </a:t>
            </a:r>
            <a:r>
              <a:rPr lang="en-US" sz="2600" dirty="0" smtClean="0">
                <a:latin typeface="Arial" charset="0"/>
              </a:rPr>
              <a:t>by </a:t>
            </a:r>
            <a:r>
              <a:rPr lang="en-US" sz="2600" dirty="0">
                <a:latin typeface="Arial" charset="0"/>
              </a:rPr>
              <a:t>home owners to pay </a:t>
            </a:r>
            <a:r>
              <a:rPr lang="en-US" sz="2600" dirty="0" smtClean="0">
                <a:latin typeface="Arial" charset="0"/>
              </a:rPr>
              <a:t>dues</a:t>
            </a:r>
            <a:endParaRPr lang="en-US" sz="2600" dirty="0">
              <a:latin typeface="Arial" charset="0"/>
            </a:endParaRPr>
          </a:p>
          <a:p>
            <a:pPr lvl="1"/>
            <a:r>
              <a:rPr lang="en-US" dirty="0">
                <a:latin typeface="Arial" charset="0"/>
              </a:rPr>
              <a:t>For the past year (2012)</a:t>
            </a:r>
          </a:p>
          <a:p>
            <a:pPr lvl="2"/>
            <a:r>
              <a:rPr lang="en-US" dirty="0">
                <a:latin typeface="Arial" pitchFamily="34" charset="0"/>
                <a:cs typeface="Arial" pitchFamily="34" charset="0"/>
              </a:rPr>
              <a:t>2012 revenue was roughly the same as </a:t>
            </a:r>
            <a:r>
              <a:rPr lang="en-US" dirty="0" smtClean="0">
                <a:latin typeface="Arial" pitchFamily="34" charset="0"/>
                <a:cs typeface="Arial" pitchFamily="34" charset="0"/>
              </a:rPr>
              <a:t>2011</a:t>
            </a:r>
          </a:p>
          <a:p>
            <a:pPr lvl="2"/>
            <a:r>
              <a:rPr lang="en-US" dirty="0">
                <a:latin typeface="Arial" pitchFamily="34" charset="0"/>
                <a:cs typeface="Arial" pitchFamily="34" charset="0"/>
              </a:rPr>
              <a:t>2012 paying members were 1 less than 2011 </a:t>
            </a:r>
            <a:endParaRPr lang="en-US" dirty="0" smtClean="0">
              <a:latin typeface="Arial" pitchFamily="34" charset="0"/>
              <a:cs typeface="Arial" pitchFamily="34" charset="0"/>
            </a:endParaRPr>
          </a:p>
          <a:p>
            <a:pPr lvl="2"/>
            <a:r>
              <a:rPr lang="en-US" dirty="0">
                <a:latin typeface="Arial" pitchFamily="34" charset="0"/>
                <a:cs typeface="Arial" pitchFamily="34" charset="0"/>
              </a:rPr>
              <a:t>Five year running average of $5856 per year collected </a:t>
            </a:r>
            <a:endParaRPr lang="en-US" dirty="0" smtClean="0">
              <a:latin typeface="Arial" pitchFamily="34" charset="0"/>
              <a:cs typeface="Arial" pitchFamily="34" charset="0"/>
            </a:endParaRPr>
          </a:p>
          <a:p>
            <a:r>
              <a:rPr lang="en-US" sz="2600" dirty="0" smtClean="0">
                <a:latin typeface="Arial" charset="0"/>
              </a:rPr>
              <a:t>Increase </a:t>
            </a:r>
            <a:r>
              <a:rPr lang="en-US" sz="2600" dirty="0">
                <a:latin typeface="Arial" charset="0"/>
              </a:rPr>
              <a:t>city funding for Rice Lake Projects</a:t>
            </a:r>
          </a:p>
          <a:p>
            <a:pPr lvl="1"/>
            <a:r>
              <a:rPr lang="en-US" dirty="0">
                <a:latin typeface="Arial" charset="0"/>
              </a:rPr>
              <a:t>Proceed with projects when </a:t>
            </a:r>
            <a:r>
              <a:rPr lang="en-US" dirty="0" smtClean="0">
                <a:latin typeface="Arial" charset="0"/>
              </a:rPr>
              <a:t>prior Lake Improvement Project (LIP) </a:t>
            </a:r>
            <a:r>
              <a:rPr lang="en-US" dirty="0">
                <a:latin typeface="Arial" charset="0"/>
              </a:rPr>
              <a:t>approval for shared expense is obtained</a:t>
            </a:r>
            <a:endParaRPr lang="en-US" dirty="0"/>
          </a:p>
        </p:txBody>
      </p:sp>
      <p:sp>
        <p:nvSpPr>
          <p:cNvPr id="4" name="Date Placeholder 3"/>
          <p:cNvSpPr>
            <a:spLocks noGrp="1"/>
          </p:cNvSpPr>
          <p:nvPr>
            <p:ph type="dt" sz="half" idx="10"/>
          </p:nvPr>
        </p:nvSpPr>
        <p:spPr/>
        <p:txBody>
          <a:bodyPr/>
          <a:lstStyle/>
          <a:p>
            <a:fld id="{3D2330F7-38DA-9142-9F01-41357C0DABA9}"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6</a:t>
            </a:fld>
            <a:endParaRPr lang="en-US" dirty="0"/>
          </a:p>
        </p:txBody>
      </p:sp>
    </p:spTree>
    <p:extLst>
      <p:ext uri="{BB962C8B-B14F-4D97-AF65-F5344CB8AC3E}">
        <p14:creationId xmlns:p14="http://schemas.microsoft.com/office/powerpoint/2010/main" val="3287588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RLAA Financials</a:t>
            </a:r>
            <a:endParaRPr lang="en-US" dirty="0"/>
          </a:p>
        </p:txBody>
      </p:sp>
      <p:sp>
        <p:nvSpPr>
          <p:cNvPr id="7" name="Date Placeholder 6"/>
          <p:cNvSpPr>
            <a:spLocks noGrp="1"/>
          </p:cNvSpPr>
          <p:nvPr>
            <p:ph type="dt" sz="half" idx="10"/>
          </p:nvPr>
        </p:nvSpPr>
        <p:spPr/>
        <p:txBody>
          <a:bodyPr/>
          <a:lstStyle/>
          <a:p>
            <a:fld id="{DCB371D4-9DF6-6749-B234-324800590BA0}" type="datetime1">
              <a:rPr lang="en-US" smtClean="0"/>
              <a:pPr/>
              <a:t>5/5/2013</a:t>
            </a:fld>
            <a:endParaRPr lang="en-US" dirty="0"/>
          </a:p>
        </p:txBody>
      </p:sp>
      <p:sp>
        <p:nvSpPr>
          <p:cNvPr id="8" name="Footer Placeholder 7"/>
          <p:cNvSpPr>
            <a:spLocks noGrp="1"/>
          </p:cNvSpPr>
          <p:nvPr>
            <p:ph type="ftr" sz="quarter" idx="11"/>
          </p:nvPr>
        </p:nvSpPr>
        <p:spPr/>
        <p:txBody>
          <a:bodyPr/>
          <a:lstStyle/>
          <a:p>
            <a:pPr>
              <a:defRPr/>
            </a:pPr>
            <a:r>
              <a:rPr lang="en-US" dirty="0" smtClean="0"/>
              <a:t>www.ricelakemn.com</a:t>
            </a:r>
            <a:endParaRPr lang="en-US" dirty="0"/>
          </a:p>
        </p:txBody>
      </p:sp>
      <p:sp>
        <p:nvSpPr>
          <p:cNvPr id="9" name="Slide Number Placeholder 8"/>
          <p:cNvSpPr>
            <a:spLocks noGrp="1"/>
          </p:cNvSpPr>
          <p:nvPr>
            <p:ph type="sldNum" sz="quarter" idx="12"/>
          </p:nvPr>
        </p:nvSpPr>
        <p:spPr/>
        <p:txBody>
          <a:bodyPr/>
          <a:lstStyle/>
          <a:p>
            <a:fld id="{6CCE1825-9CC3-A34F-A8F3-A9C8F73853E2}" type="slidenum">
              <a:rPr lang="en-US" smtClean="0"/>
              <a:pPr/>
              <a:t>7</a:t>
            </a:fld>
            <a:endParaRPr lang="en-US"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3490370480"/>
              </p:ext>
            </p:extLst>
          </p:nvPr>
        </p:nvGraphicFramePr>
        <p:xfrm>
          <a:off x="1752600" y="1371599"/>
          <a:ext cx="5943600" cy="4937633"/>
        </p:xfrm>
        <a:graphic>
          <a:graphicData uri="http://schemas.openxmlformats.org/presentationml/2006/ole">
            <mc:AlternateContent xmlns:mc="http://schemas.openxmlformats.org/markup-compatibility/2006">
              <mc:Choice xmlns:v="urn:schemas-microsoft-com:vml" Requires="v">
                <p:oleObj spid="_x0000_s3113" name="Worksheet" r:id="rId3" imgW="9734667" imgH="8086818" progId="Excel.Sheet.8">
                  <p:embed/>
                </p:oleObj>
              </mc:Choice>
              <mc:Fallback>
                <p:oleObj name="Worksheet" r:id="rId3" imgW="9734667" imgH="8086818" progId="Excel.Sheet.8">
                  <p:embed/>
                  <p:pic>
                    <p:nvPicPr>
                      <p:cNvPr id="0" name="Object 5"/>
                      <p:cNvPicPr>
                        <a:picLocks noChangeAspect="1" noChangeArrowheads="1"/>
                      </p:cNvPicPr>
                      <p:nvPr/>
                    </p:nvPicPr>
                    <p:blipFill>
                      <a:blip r:embed="rId4"/>
                      <a:srcRect/>
                      <a:stretch>
                        <a:fillRect/>
                      </a:stretch>
                    </p:blipFill>
                    <p:spPr bwMode="auto">
                      <a:xfrm>
                        <a:off x="1752600" y="1371599"/>
                        <a:ext cx="5943600" cy="49376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9957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dirty="0"/>
          </a:p>
        </p:txBody>
      </p:sp>
      <p:sp>
        <p:nvSpPr>
          <p:cNvPr id="5" name="Date Placeholder 4"/>
          <p:cNvSpPr>
            <a:spLocks noGrp="1"/>
          </p:cNvSpPr>
          <p:nvPr>
            <p:ph type="dt" sz="half" idx="10"/>
          </p:nvPr>
        </p:nvSpPr>
        <p:spPr/>
        <p:txBody>
          <a:bodyPr/>
          <a:lstStyle/>
          <a:p>
            <a:fld id="{21AC4CFA-067B-864E-A7D1-67A7B40F64D5}" type="datetime1">
              <a:rPr lang="en-US" smtClean="0"/>
              <a:pPr/>
              <a:t>5/5/2013</a:t>
            </a:fld>
            <a:endParaRPr lang="en-US" dirty="0"/>
          </a:p>
        </p:txBody>
      </p:sp>
      <p:sp>
        <p:nvSpPr>
          <p:cNvPr id="6" name="Footer Placeholder 5"/>
          <p:cNvSpPr>
            <a:spLocks noGrp="1"/>
          </p:cNvSpPr>
          <p:nvPr>
            <p:ph type="ftr" sz="quarter" idx="11"/>
          </p:nvPr>
        </p:nvSpPr>
        <p:spPr/>
        <p:txBody>
          <a:bodyPr/>
          <a:lstStyle/>
          <a:p>
            <a:pPr>
              <a:defRPr/>
            </a:pPr>
            <a:r>
              <a:rPr lang="en-US" dirty="0" smtClean="0"/>
              <a:t>www.ricelakemn.com</a:t>
            </a:r>
            <a:endParaRPr lang="en-US" dirty="0"/>
          </a:p>
        </p:txBody>
      </p:sp>
      <p:sp>
        <p:nvSpPr>
          <p:cNvPr id="7" name="Slide Number Placeholder 6"/>
          <p:cNvSpPr>
            <a:spLocks noGrp="1"/>
          </p:cNvSpPr>
          <p:nvPr>
            <p:ph type="sldNum" sz="quarter" idx="12"/>
          </p:nvPr>
        </p:nvSpPr>
        <p:spPr/>
        <p:txBody>
          <a:bodyPr/>
          <a:lstStyle/>
          <a:p>
            <a:fld id="{6CCE1825-9CC3-A34F-A8F3-A9C8F73853E2}" type="slidenum">
              <a:rPr lang="en-US" smtClean="0"/>
              <a:pPr/>
              <a:t>8</a:t>
            </a:fld>
            <a:endParaRPr lang="en-US" dirty="0"/>
          </a:p>
        </p:txBody>
      </p:sp>
      <p:graphicFrame>
        <p:nvGraphicFramePr>
          <p:cNvPr id="11" name="Content Placeholder 10"/>
          <p:cNvGraphicFramePr>
            <a:graphicFrameLocks noGrp="1" noChangeAspect="1"/>
          </p:cNvGraphicFramePr>
          <p:nvPr>
            <p:ph idx="1"/>
            <p:extLst>
              <p:ext uri="{D42A27DB-BD31-4B8C-83A1-F6EECF244321}">
                <p14:modId xmlns:p14="http://schemas.microsoft.com/office/powerpoint/2010/main" val="3002316334"/>
              </p:ext>
            </p:extLst>
          </p:nvPr>
        </p:nvGraphicFramePr>
        <p:xfrm>
          <a:off x="1981200" y="1447800"/>
          <a:ext cx="5149851" cy="5325233"/>
        </p:xfrm>
        <a:graphic>
          <a:graphicData uri="http://schemas.openxmlformats.org/presentationml/2006/ole">
            <mc:AlternateContent xmlns:mc="http://schemas.openxmlformats.org/markup-compatibility/2006">
              <mc:Choice xmlns:v="urn:schemas-microsoft-com:vml" Requires="v">
                <p:oleObj spid="_x0000_s4139" name="Worksheet" r:id="rId3" imgW="9506031" imgH="9829732" progId="Excel.Sheet.8">
                  <p:embed/>
                </p:oleObj>
              </mc:Choice>
              <mc:Fallback>
                <p:oleObj name="Worksheet" r:id="rId3" imgW="9506031" imgH="9829732" progId="Excel.Sheet.8">
                  <p:embed/>
                  <p:pic>
                    <p:nvPicPr>
                      <p:cNvPr id="0" name="Object 5"/>
                      <p:cNvPicPr>
                        <a:picLocks noChangeAspect="1" noChangeArrowheads="1"/>
                      </p:cNvPicPr>
                      <p:nvPr/>
                    </p:nvPicPr>
                    <p:blipFill>
                      <a:blip r:embed="rId4"/>
                      <a:srcRect/>
                      <a:stretch>
                        <a:fillRect/>
                      </a:stretch>
                    </p:blipFill>
                    <p:spPr bwMode="auto">
                      <a:xfrm>
                        <a:off x="1981200" y="1447800"/>
                        <a:ext cx="5149851" cy="53252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286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Treasurer’s Report</a:t>
            </a:r>
            <a:endParaRPr lang="en-US" dirty="0"/>
          </a:p>
        </p:txBody>
      </p:sp>
      <p:sp>
        <p:nvSpPr>
          <p:cNvPr id="4" name="Date Placeholder 3"/>
          <p:cNvSpPr>
            <a:spLocks noGrp="1"/>
          </p:cNvSpPr>
          <p:nvPr>
            <p:ph type="dt" sz="half" idx="10"/>
          </p:nvPr>
        </p:nvSpPr>
        <p:spPr/>
        <p:txBody>
          <a:bodyPr/>
          <a:lstStyle/>
          <a:p>
            <a:fld id="{AD88FB61-8C81-5447-BEB1-86510AEE75F9}" type="datetime1">
              <a:rPr lang="en-US" smtClean="0"/>
              <a:pPr/>
              <a:t>5/5/2013</a:t>
            </a:fld>
            <a:endParaRPr lang="en-US" dirty="0"/>
          </a:p>
        </p:txBody>
      </p:sp>
      <p:sp>
        <p:nvSpPr>
          <p:cNvPr id="5" name="Footer Placeholder 4"/>
          <p:cNvSpPr>
            <a:spLocks noGrp="1"/>
          </p:cNvSpPr>
          <p:nvPr>
            <p:ph type="ftr" sz="quarter" idx="11"/>
          </p:nvPr>
        </p:nvSpPr>
        <p:spPr/>
        <p:txBody>
          <a:bodyPr/>
          <a:lstStyle/>
          <a:p>
            <a:pPr>
              <a:defRPr/>
            </a:pPr>
            <a:r>
              <a:rPr lang="en-US" dirty="0" smtClean="0"/>
              <a:t>www.ricelakemn.com</a:t>
            </a:r>
            <a:endParaRPr lang="en-US" dirty="0"/>
          </a:p>
        </p:txBody>
      </p:sp>
      <p:sp>
        <p:nvSpPr>
          <p:cNvPr id="6" name="Slide Number Placeholder 5"/>
          <p:cNvSpPr>
            <a:spLocks noGrp="1"/>
          </p:cNvSpPr>
          <p:nvPr>
            <p:ph type="sldNum" sz="quarter" idx="12"/>
          </p:nvPr>
        </p:nvSpPr>
        <p:spPr/>
        <p:txBody>
          <a:bodyPr/>
          <a:lstStyle/>
          <a:p>
            <a:fld id="{6CCE1825-9CC3-A34F-A8F3-A9C8F73853E2}" type="slidenum">
              <a:rPr lang="en-US" smtClean="0"/>
              <a:pPr/>
              <a:t>9</a:t>
            </a:fld>
            <a:endParaRPr lang="en-US" dirty="0"/>
          </a:p>
        </p:txBody>
      </p:sp>
      <p:sp>
        <p:nvSpPr>
          <p:cNvPr id="7" name="Content Placeholder 6"/>
          <p:cNvSpPr>
            <a:spLocks noGrp="1"/>
          </p:cNvSpPr>
          <p:nvPr>
            <p:ph idx="1"/>
          </p:nvPr>
        </p:nvSpPr>
        <p:spPr>
          <a:xfrm>
            <a:off x="549275" y="1600200"/>
            <a:ext cx="8042276" cy="4648199"/>
          </a:xfrm>
        </p:spPr>
        <p:txBody>
          <a:bodyPr>
            <a:normAutofit fontScale="25000" lnSpcReduction="20000"/>
          </a:bodyPr>
          <a:lstStyle/>
          <a:p>
            <a:r>
              <a:rPr lang="en-US" sz="6400" i="1" dirty="0">
                <a:solidFill>
                  <a:srgbClr val="000000"/>
                </a:solidFill>
                <a:latin typeface="Calibri" pitchFamily="34" charset="0"/>
                <a:cs typeface="Calibri" pitchFamily="34" charset="0"/>
              </a:rPr>
              <a:t>For the fiscal year starting 5/1/2012 – 5/1/2013 the Rice Lake Area Association collected $5,611.64 in member dues. Contribution rates of $125.00 for members with water access and $60.00 for members with views continue from 2012.  Our member dues were  about the same collected from the prior year.</a:t>
            </a:r>
          </a:p>
          <a:p>
            <a:r>
              <a:rPr lang="en-US" sz="6400" i="1" dirty="0" smtClean="0">
                <a:solidFill>
                  <a:srgbClr val="000000"/>
                </a:solidFill>
                <a:latin typeface="Calibri" pitchFamily="34" charset="0"/>
                <a:cs typeface="Calibri" pitchFamily="34" charset="0"/>
              </a:rPr>
              <a:t>Starting </a:t>
            </a:r>
            <a:r>
              <a:rPr lang="en-US" sz="6400" i="1" dirty="0">
                <a:solidFill>
                  <a:srgbClr val="000000"/>
                </a:solidFill>
                <a:latin typeface="Calibri" pitchFamily="34" charset="0"/>
                <a:cs typeface="Calibri" pitchFamily="34" charset="0"/>
              </a:rPr>
              <a:t>the year for 2013 we have roughly $15,000.00 in the bank.  We would like to continue to build our balance sheet in a positive manner.  To accomplish this task we need to continue our efforts on getting new paying members.  This year we are trying a raffle at the annual meeting in an attempt to generate  interest and members in RLAA</a:t>
            </a:r>
          </a:p>
          <a:p>
            <a:r>
              <a:rPr lang="en-US" sz="6400" i="1" dirty="0" smtClean="0">
                <a:solidFill>
                  <a:srgbClr val="000000"/>
                </a:solidFill>
                <a:latin typeface="Calibri" pitchFamily="34" charset="0"/>
                <a:cs typeface="Calibri" pitchFamily="34" charset="0"/>
              </a:rPr>
              <a:t>Our </a:t>
            </a:r>
            <a:r>
              <a:rPr lang="en-US" sz="6400" i="1" dirty="0">
                <a:solidFill>
                  <a:srgbClr val="000000"/>
                </a:solidFill>
                <a:latin typeface="Calibri" pitchFamily="34" charset="0"/>
                <a:cs typeface="Calibri" pitchFamily="34" charset="0"/>
              </a:rPr>
              <a:t>database has about 250  street addresses!  We  also have over 100 e-mail addresses in our database! With an average of 45 paying members the past three years.  </a:t>
            </a:r>
          </a:p>
          <a:p>
            <a:r>
              <a:rPr lang="en-US" sz="6400" i="1" dirty="0">
                <a:solidFill>
                  <a:srgbClr val="000000"/>
                </a:solidFill>
                <a:latin typeface="Calibri" pitchFamily="34" charset="0"/>
                <a:cs typeface="Calibri" pitchFamily="34" charset="0"/>
              </a:rPr>
              <a:t> </a:t>
            </a:r>
            <a:r>
              <a:rPr lang="en-US" sz="6400" i="1" dirty="0" smtClean="0">
                <a:solidFill>
                  <a:srgbClr val="000000"/>
                </a:solidFill>
                <a:latin typeface="Calibri" pitchFamily="34" charset="0"/>
                <a:cs typeface="Calibri" pitchFamily="34" charset="0"/>
              </a:rPr>
              <a:t>Our </a:t>
            </a:r>
            <a:r>
              <a:rPr lang="en-US" sz="6400" i="1" dirty="0">
                <a:solidFill>
                  <a:srgbClr val="000000"/>
                </a:solidFill>
                <a:latin typeface="Calibri" pitchFamily="34" charset="0"/>
                <a:cs typeface="Calibri" pitchFamily="34" charset="0"/>
              </a:rPr>
              <a:t>goals include increasing our membership in 2013 along with setting a target of collecting $6500.00 in overall dues.</a:t>
            </a:r>
          </a:p>
          <a:p>
            <a:r>
              <a:rPr lang="en-US" sz="6400" i="1" dirty="0" smtClean="0">
                <a:solidFill>
                  <a:srgbClr val="000000"/>
                </a:solidFill>
                <a:latin typeface="Calibri" pitchFamily="34" charset="0"/>
                <a:cs typeface="Calibri" pitchFamily="34" charset="0"/>
              </a:rPr>
              <a:t>Our </a:t>
            </a:r>
            <a:r>
              <a:rPr lang="en-US" sz="6400" i="1" dirty="0">
                <a:solidFill>
                  <a:srgbClr val="000000"/>
                </a:solidFill>
                <a:latin typeface="Calibri" pitchFamily="34" charset="0"/>
                <a:cs typeface="Calibri" pitchFamily="34" charset="0"/>
              </a:rPr>
              <a:t>projected expenses include the following for </a:t>
            </a:r>
            <a:r>
              <a:rPr lang="en-US" sz="6400" i="1" dirty="0" smtClean="0">
                <a:solidFill>
                  <a:srgbClr val="000000"/>
                </a:solidFill>
                <a:latin typeface="Calibri" pitchFamily="34" charset="0"/>
                <a:cs typeface="Calibri" pitchFamily="34" charset="0"/>
              </a:rPr>
              <a:t>2013</a:t>
            </a:r>
            <a:endParaRPr lang="en-US" sz="6400" i="1" dirty="0">
              <a:solidFill>
                <a:srgbClr val="000000"/>
              </a:solidFill>
              <a:latin typeface="Calibri" pitchFamily="34" charset="0"/>
              <a:cs typeface="Calibri" pitchFamily="34" charset="0"/>
            </a:endParaRPr>
          </a:p>
          <a:p>
            <a:pPr lvl="1"/>
            <a:r>
              <a:rPr lang="en-US" sz="6200" i="1" dirty="0" smtClean="0">
                <a:solidFill>
                  <a:srgbClr val="000000"/>
                </a:solidFill>
                <a:latin typeface="Calibri" pitchFamily="34" charset="0"/>
                <a:cs typeface="Calibri" pitchFamily="34" charset="0"/>
              </a:rPr>
              <a:t>Channel </a:t>
            </a:r>
            <a:r>
              <a:rPr lang="en-US" sz="6200" i="1" dirty="0">
                <a:solidFill>
                  <a:srgbClr val="000000"/>
                </a:solidFill>
                <a:latin typeface="Calibri" pitchFamily="34" charset="0"/>
                <a:cs typeface="Calibri" pitchFamily="34" charset="0"/>
              </a:rPr>
              <a:t>Dredging	               $4,500.00</a:t>
            </a:r>
          </a:p>
          <a:p>
            <a:pPr lvl="1"/>
            <a:r>
              <a:rPr lang="en-US" sz="6200" i="1" dirty="0">
                <a:solidFill>
                  <a:srgbClr val="000000"/>
                </a:solidFill>
                <a:latin typeface="Calibri" pitchFamily="34" charset="0"/>
                <a:cs typeface="Calibri" pitchFamily="34" charset="0"/>
              </a:rPr>
              <a:t>Annual meeting	               $350.00</a:t>
            </a:r>
          </a:p>
          <a:p>
            <a:endParaRPr lang="en-US" dirty="0"/>
          </a:p>
        </p:txBody>
      </p:sp>
    </p:spTree>
    <p:extLst>
      <p:ext uri="{BB962C8B-B14F-4D97-AF65-F5344CB8AC3E}">
        <p14:creationId xmlns:p14="http://schemas.microsoft.com/office/powerpoint/2010/main" val="1836224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7962</TotalTime>
  <Words>2620</Words>
  <Application>Microsoft Office PowerPoint</Application>
  <PresentationFormat>On-screen Show (4:3)</PresentationFormat>
  <Paragraphs>362</Paragraphs>
  <Slides>31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Breeze</vt:lpstr>
      <vt:lpstr>Worksheet</vt:lpstr>
      <vt:lpstr>Rice Lake Area Association Annual Meeting</vt:lpstr>
      <vt:lpstr>Annual Meeting Agenda</vt:lpstr>
      <vt:lpstr>Board Members</vt:lpstr>
      <vt:lpstr>Rice Lake Area Association Mission Statement</vt:lpstr>
      <vt:lpstr>How RLAA Operates</vt:lpstr>
      <vt:lpstr>2013 Financial Objectives</vt:lpstr>
      <vt:lpstr>RLAA Financials</vt:lpstr>
      <vt:lpstr>Balance Sheet</vt:lpstr>
      <vt:lpstr>Treasurer’s Report</vt:lpstr>
      <vt:lpstr>General Lake Update</vt:lpstr>
      <vt:lpstr>2012 in Review</vt:lpstr>
      <vt:lpstr>Clean Water/Lakeshore Environment</vt:lpstr>
      <vt:lpstr>Education</vt:lpstr>
      <vt:lpstr>Lake Quality Concern:  Algae Growth</vt:lpstr>
      <vt:lpstr>Lake Quality Concern:  Algae Growth (cont’d.)</vt:lpstr>
      <vt:lpstr>Drawdown Overview</vt:lpstr>
      <vt:lpstr>Drawdown Overview</vt:lpstr>
      <vt:lpstr>Drawdown Q&amp;A</vt:lpstr>
      <vt:lpstr>Postponed Projects – 2012</vt:lpstr>
      <vt:lpstr>2012 Completed Projects</vt:lpstr>
      <vt:lpstr>2013 Plans</vt:lpstr>
      <vt:lpstr>Water Quality Requirements</vt:lpstr>
      <vt:lpstr>PowerPoint Presentation</vt:lpstr>
      <vt:lpstr>Water Quality – What can you do to help?</vt:lpstr>
      <vt:lpstr>Shoreline Management</vt:lpstr>
      <vt:lpstr>Join the Team</vt:lpstr>
      <vt:lpstr>RLAA Membership</vt:lpstr>
      <vt:lpstr>How do we increase membership and funding?</vt:lpstr>
      <vt:lpstr>Board Member Elections</vt:lpstr>
      <vt:lpstr>Drawings!</vt:lpstr>
      <vt:lpstr>THANK YOU  Comments?  Questions?  Volunteer!</vt:lpstr>
    </vt:vector>
  </TitlesOfParts>
  <Company>Job Tracker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 Lake Association Annual Meeting 2009</dc:title>
  <dc:creator>Molly Kridel</dc:creator>
  <cp:lastModifiedBy> </cp:lastModifiedBy>
  <cp:revision>183</cp:revision>
  <cp:lastPrinted>2012-04-26T23:24:55Z</cp:lastPrinted>
  <dcterms:created xsi:type="dcterms:W3CDTF">2009-01-27T16:28:46Z</dcterms:created>
  <dcterms:modified xsi:type="dcterms:W3CDTF">2013-05-05T15:52:39Z</dcterms:modified>
</cp:coreProperties>
</file>