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10" r:id="rId1"/>
  </p:sldMasterIdLst>
  <p:notesMasterIdLst>
    <p:notesMasterId r:id="rId26"/>
  </p:notesMasterIdLst>
  <p:handoutMasterIdLst>
    <p:handoutMasterId r:id="rId27"/>
  </p:handoutMasterIdLst>
  <p:sldIdLst>
    <p:sldId id="396" r:id="rId2"/>
    <p:sldId id="482" r:id="rId3"/>
    <p:sldId id="501" r:id="rId4"/>
    <p:sldId id="514" r:id="rId5"/>
    <p:sldId id="502" r:id="rId6"/>
    <p:sldId id="506" r:id="rId7"/>
    <p:sldId id="507" r:id="rId8"/>
    <p:sldId id="508" r:id="rId9"/>
    <p:sldId id="509" r:id="rId10"/>
    <p:sldId id="510" r:id="rId11"/>
    <p:sldId id="503" r:id="rId12"/>
    <p:sldId id="504" r:id="rId13"/>
    <p:sldId id="512" r:id="rId14"/>
    <p:sldId id="511" r:id="rId15"/>
    <p:sldId id="513" r:id="rId16"/>
    <p:sldId id="505" r:id="rId17"/>
    <p:sldId id="515" r:id="rId18"/>
    <p:sldId id="516" r:id="rId19"/>
    <p:sldId id="517" r:id="rId20"/>
    <p:sldId id="518" r:id="rId21"/>
    <p:sldId id="519" r:id="rId22"/>
    <p:sldId id="520" r:id="rId23"/>
    <p:sldId id="521" r:id="rId24"/>
    <p:sldId id="4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000000"/>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873" autoAdjust="0"/>
  </p:normalViewPr>
  <p:slideViewPr>
    <p:cSldViewPr snapToGrid="0">
      <p:cViewPr varScale="1">
        <p:scale>
          <a:sx n="104" d="100"/>
          <a:sy n="104" d="100"/>
        </p:scale>
        <p:origin x="1086" y="1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8/20/2018</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8/20/2018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95935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4269519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7"/>
            <a:ext cx="9144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9"/>
            <a:ext cx="9144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12" name="Text Placeholder 10"/>
          <p:cNvSpPr>
            <a:spLocks noGrp="1"/>
          </p:cNvSpPr>
          <p:nvPr>
            <p:ph type="body" sz="quarter" idx="14" hasCustomPrompt="1"/>
          </p:nvPr>
        </p:nvSpPr>
        <p:spPr>
          <a:xfrm>
            <a:off x="2101852" y="5644884"/>
            <a:ext cx="4940300"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8/20/2018</a:t>
            </a:fld>
            <a:endParaRPr lang="en-US" dirty="0"/>
          </a:p>
        </p:txBody>
      </p:sp>
      <p:sp>
        <p:nvSpPr>
          <p:cNvPr id="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 mndot.gov/</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8"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9638" y="1842964"/>
            <a:ext cx="5324726" cy="632012"/>
          </a:xfrm>
          <a:prstGeom prst="rect">
            <a:avLst/>
          </a:prstGeom>
        </p:spPr>
      </p:pic>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9144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4262718" cy="2858714"/>
          </a:xfrm>
          <a:solidFill>
            <a:srgbClr val="003865">
              <a:alpha val="87843"/>
            </a:srgbClr>
          </a:solidFill>
        </p:spPr>
        <p:txBody>
          <a:bodyPr rIns="274320" anchor="ctr"/>
          <a:lstStyle>
            <a:lvl1pPr marL="685783" indent="-228594">
              <a:lnSpc>
                <a:spcPct val="100000"/>
              </a:lnSpc>
              <a:spcBef>
                <a:spcPts val="0"/>
              </a:spcBef>
              <a:buClr>
                <a:schemeClr val="accent2"/>
              </a:buClr>
              <a:defRPr sz="2500">
                <a:solidFill>
                  <a:schemeClr val="bg1"/>
                </a:solidFill>
              </a:defRPr>
            </a:lvl1pPr>
            <a:lvl2pPr marL="1142971" indent="-228594">
              <a:lnSpc>
                <a:spcPct val="100000"/>
              </a:lnSpc>
              <a:buClr>
                <a:schemeClr val="accent2"/>
              </a:buClr>
              <a:defRPr sz="2100">
                <a:solidFill>
                  <a:schemeClr val="bg1"/>
                </a:solidFill>
              </a:defRPr>
            </a:lvl2pPr>
            <a:lvl3pPr marL="1600160" indent="-228594">
              <a:lnSpc>
                <a:spcPct val="100000"/>
              </a:lnSpc>
              <a:buClr>
                <a:schemeClr val="accent2"/>
              </a:buClr>
              <a:defRPr sz="1700">
                <a:solidFill>
                  <a:schemeClr val="bg1"/>
                </a:solidFill>
              </a:defRPr>
            </a:lvl3pPr>
            <a:lvl4pPr marL="2057349" indent="-228594">
              <a:lnSpc>
                <a:spcPct val="100000"/>
              </a:lnSpc>
              <a:buClr>
                <a:schemeClr val="accent2"/>
              </a:buClr>
              <a:defRPr sz="1700">
                <a:solidFill>
                  <a:schemeClr val="bg1"/>
                </a:solidFill>
              </a:defRPr>
            </a:lvl4pPr>
            <a:lvl5pPr marL="2514537" indent="-228594">
              <a:lnSpc>
                <a:spcPct val="100000"/>
              </a:lnSpc>
              <a:buClr>
                <a:schemeClr val="accent2"/>
              </a:buClr>
              <a:defRPr sz="17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8/20/2018</a:t>
            </a:fld>
            <a:endParaRPr lang="en-US" dirty="0"/>
          </a:p>
        </p:txBody>
      </p:sp>
      <p:sp>
        <p:nvSpPr>
          <p:cNvPr id="13"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52400"/>
            <a:ext cx="78867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9144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4262718" cy="2858714"/>
          </a:xfrm>
          <a:solidFill>
            <a:srgbClr val="003865">
              <a:alpha val="87843"/>
            </a:srgbClr>
          </a:solidFill>
        </p:spPr>
        <p:txBody>
          <a:bodyPr rIns="274320" anchor="ctr"/>
          <a:lstStyle>
            <a:lvl1pPr marL="685783" indent="-228594">
              <a:lnSpc>
                <a:spcPct val="100000"/>
              </a:lnSpc>
              <a:spcBef>
                <a:spcPts val="0"/>
              </a:spcBef>
              <a:buClr>
                <a:schemeClr val="accent2"/>
              </a:buClr>
              <a:defRPr>
                <a:solidFill>
                  <a:schemeClr val="bg1"/>
                </a:solidFill>
              </a:defRPr>
            </a:lvl1pPr>
            <a:lvl2pPr marL="1142971" indent="-228594">
              <a:lnSpc>
                <a:spcPct val="100000"/>
              </a:lnSpc>
              <a:buClr>
                <a:schemeClr val="accent2"/>
              </a:buClr>
              <a:defRPr>
                <a:solidFill>
                  <a:schemeClr val="bg1"/>
                </a:solidFill>
              </a:defRPr>
            </a:lvl2pPr>
            <a:lvl3pPr marL="1600160" indent="-228594">
              <a:lnSpc>
                <a:spcPct val="100000"/>
              </a:lnSpc>
              <a:buClr>
                <a:schemeClr val="accent2"/>
              </a:buClr>
              <a:defRPr>
                <a:solidFill>
                  <a:schemeClr val="bg1"/>
                </a:solidFill>
              </a:defRPr>
            </a:lvl3pPr>
            <a:lvl4pPr marL="2057349" indent="-228594">
              <a:lnSpc>
                <a:spcPct val="100000"/>
              </a:lnSpc>
              <a:buClr>
                <a:schemeClr val="accent2"/>
              </a:buClr>
              <a:defRPr>
                <a:solidFill>
                  <a:schemeClr val="bg1"/>
                </a:solidFill>
              </a:defRPr>
            </a:lvl4pPr>
            <a:lvl5pPr marL="2514537" indent="-228594">
              <a:lnSpc>
                <a:spcPct val="100000"/>
              </a:lnSpc>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8/20/2018</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12"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Tree>
    <p:extLst>
      <p:ext uri="{BB962C8B-B14F-4D97-AF65-F5344CB8AC3E}">
        <p14:creationId xmlns:p14="http://schemas.microsoft.com/office/powerpoint/2010/main" val="1249488019"/>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628651" y="6356353"/>
            <a:ext cx="1018943" cy="365125"/>
          </a:xfrm>
        </p:spPr>
        <p:txBody>
          <a:bodyPr/>
          <a:lstStyle/>
          <a:p>
            <a:fld id="{66C283A4-7960-4BFD-B3A5-A2CC5BB2A473}" type="datetime1">
              <a:rPr lang="en-US" smtClean="0"/>
              <a:t>8/20/2018</a:t>
            </a:fld>
            <a:endParaRPr lang="en-US" dirty="0"/>
          </a:p>
        </p:txBody>
      </p:sp>
      <p:sp>
        <p:nvSpPr>
          <p:cNvPr id="7"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9" name="Slide Number Placeholder 6"/>
          <p:cNvSpPr>
            <a:spLocks noGrp="1"/>
          </p:cNvSpPr>
          <p:nvPr>
            <p:ph type="sldNum" sz="quarter" idx="12"/>
          </p:nvPr>
        </p:nvSpPr>
        <p:spPr>
          <a:xfrm>
            <a:off x="7418350" y="6356353"/>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F4B91AA0-3BA7-4036-A3DA-317C6C4FFA29}" type="datetime1">
              <a:rPr lang="en-US" smtClean="0"/>
              <a:t>8/20/2018</a:t>
            </a:fld>
            <a:endParaRPr lang="en-US" dirty="0"/>
          </a:p>
        </p:txBody>
      </p:sp>
      <p:sp>
        <p:nvSpPr>
          <p:cNvPr id="7"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smtClean="0"/>
              <a:t>mndot.gov</a:t>
            </a:r>
            <a:endParaRPr lang="en-US" dirty="0"/>
          </a:p>
        </p:txBody>
      </p:sp>
      <p:sp>
        <p:nvSpPr>
          <p:cNvPr id="9"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F4B91AA0-3BA7-4036-A3DA-317C6C4FFA29}" type="datetime1">
              <a:rPr lang="en-US" smtClean="0"/>
              <a:t>8/20/2018</a:t>
            </a:fld>
            <a:endParaRPr lang="en-US" dirty="0"/>
          </a:p>
        </p:txBody>
      </p:sp>
      <p:sp>
        <p:nvSpPr>
          <p:cNvPr id="7"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smtClean="0"/>
              <a:t>mndot.gov</a:t>
            </a:r>
            <a:endParaRPr lang="en-US" dirty="0"/>
          </a:p>
        </p:txBody>
      </p:sp>
      <p:sp>
        <p:nvSpPr>
          <p:cNvPr id="9"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628651" y="6356353"/>
            <a:ext cx="1018943"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8/20/2018</a:t>
            </a:fld>
            <a:endParaRPr lang="en-US" dirty="0"/>
          </a:p>
        </p:txBody>
      </p:sp>
      <p:sp>
        <p:nvSpPr>
          <p:cNvPr id="11"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10" name="Slide Number Placeholder 5"/>
          <p:cNvSpPr>
            <a:spLocks noGrp="1"/>
          </p:cNvSpPr>
          <p:nvPr>
            <p:ph type="sldNum" sz="quarter" idx="4"/>
          </p:nvPr>
        </p:nvSpPr>
        <p:spPr>
          <a:xfrm>
            <a:off x="7418350" y="6356353"/>
            <a:ext cx="1097001"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52400"/>
            <a:ext cx="78867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628651"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
          <p:cNvSpPr>
            <a:spLocks noGrp="1"/>
          </p:cNvSpPr>
          <p:nvPr>
            <p:ph type="pic" sz="quarter" idx="13"/>
          </p:nvPr>
        </p:nvSpPr>
        <p:spPr>
          <a:xfrm>
            <a:off x="5740174" y="1364826"/>
            <a:ext cx="3403826"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F4B91AA0-3BA7-4036-A3DA-317C6C4FFA29}" type="datetime1">
              <a:rPr lang="en-US" smtClean="0"/>
              <a:t>8/20/2018</a:t>
            </a:fld>
            <a:endParaRPr lang="en-US" dirty="0"/>
          </a:p>
        </p:txBody>
      </p:sp>
      <p:sp>
        <p:nvSpPr>
          <p:cNvPr id="7"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smtClean="0"/>
              <a:t>mndot.gov</a:t>
            </a:r>
            <a:endParaRPr lang="en-US" dirty="0"/>
          </a:p>
        </p:txBody>
      </p:sp>
      <p:sp>
        <p:nvSpPr>
          <p:cNvPr id="9"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628651"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sz="quarter" idx="13"/>
          </p:nvPr>
        </p:nvSpPr>
        <p:spPr>
          <a:xfrm>
            <a:off x="5740174" y="1364826"/>
            <a:ext cx="3403826"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F4B91AA0-3BA7-4036-A3DA-317C6C4FFA29}" type="datetime1">
              <a:rPr lang="en-US" smtClean="0"/>
              <a:t>8/20/2018</a:t>
            </a:fld>
            <a:endParaRPr lang="en-US" dirty="0"/>
          </a:p>
        </p:txBody>
      </p:sp>
      <p:sp>
        <p:nvSpPr>
          <p:cNvPr id="7"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smtClean="0"/>
              <a:t>mndot.gov</a:t>
            </a:r>
            <a:endParaRPr lang="en-US" dirty="0"/>
          </a:p>
        </p:txBody>
      </p:sp>
      <p:sp>
        <p:nvSpPr>
          <p:cNvPr id="9"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628651" y="1366346"/>
            <a:ext cx="4676215"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2"/>
          <p:cNvSpPr>
            <a:spLocks noGrp="1"/>
          </p:cNvSpPr>
          <p:nvPr>
            <p:ph type="pic" sz="quarter" idx="13"/>
          </p:nvPr>
        </p:nvSpPr>
        <p:spPr>
          <a:xfrm>
            <a:off x="5740174" y="1364826"/>
            <a:ext cx="3403826" cy="4538434"/>
          </a:xfrm>
        </p:spPr>
        <p:txBody>
          <a:bodyPr/>
          <a:lstStyle>
            <a:lvl1pPr>
              <a:buClr>
                <a:schemeClr val="tx1"/>
              </a:buClr>
              <a:defRPr>
                <a:solidFill>
                  <a:schemeClr val="tx1"/>
                </a:solidFill>
              </a:defRPr>
            </a:lvl1pPr>
          </a:lstStyle>
          <a:p>
            <a:r>
              <a:rPr lang="en-US" smtClean="0"/>
              <a:t>Click icon to add picture</a:t>
            </a:r>
            <a:endParaRPr lang="en-US" dirty="0"/>
          </a:p>
        </p:txBody>
      </p:sp>
      <p:sp>
        <p:nvSpPr>
          <p:cNvPr id="9" name="Date Placeholder 3"/>
          <p:cNvSpPr>
            <a:spLocks noGrp="1"/>
          </p:cNvSpPr>
          <p:nvPr>
            <p:ph type="dt" sz="half" idx="2"/>
          </p:nvPr>
        </p:nvSpPr>
        <p:spPr>
          <a:xfrm>
            <a:off x="628651" y="6356353"/>
            <a:ext cx="1018943"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8/20/2018</a:t>
            </a:fld>
            <a:endParaRPr lang="en-US" dirty="0"/>
          </a:p>
        </p:txBody>
      </p:sp>
      <p:sp>
        <p:nvSpPr>
          <p:cNvPr id="11"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10" name="Slide Number Placeholder 5"/>
          <p:cNvSpPr>
            <a:spLocks noGrp="1"/>
          </p:cNvSpPr>
          <p:nvPr>
            <p:ph type="sldNum" sz="quarter" idx="4"/>
          </p:nvPr>
        </p:nvSpPr>
        <p:spPr>
          <a:xfrm>
            <a:off x="7418350" y="6356353"/>
            <a:ext cx="1097001"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604749" y="1981899"/>
            <a:ext cx="157113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436290" y="4345147"/>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2734633"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2566173" y="4345147"/>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4864516"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4696056" y="4345147"/>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6994399"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6825939" y="4341161"/>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936DB2D6-5DF4-4264-A4A1-7D3EAF38D255}" type="datetime1">
              <a:rPr lang="en-US" smtClean="0"/>
              <a:t>8/20/2018</a:t>
            </a:fld>
            <a:endParaRPr lang="en-US" dirty="0"/>
          </a:p>
        </p:txBody>
      </p:sp>
      <p:sp>
        <p:nvSpPr>
          <p:cNvPr id="1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7"/>
            <a:ext cx="9144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9"/>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12" name="Text Placeholder 10"/>
          <p:cNvSpPr>
            <a:spLocks noGrp="1"/>
          </p:cNvSpPr>
          <p:nvPr>
            <p:ph type="body" sz="quarter" idx="14" hasCustomPrompt="1"/>
          </p:nvPr>
        </p:nvSpPr>
        <p:spPr>
          <a:xfrm>
            <a:off x="2101852" y="5644884"/>
            <a:ext cx="4940300"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8/20/2018</a:t>
            </a:fld>
            <a:endParaRPr lang="en-US" dirty="0"/>
          </a:p>
        </p:txBody>
      </p:sp>
      <p:sp>
        <p:nvSpPr>
          <p:cNvPr id="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 mndot.gov/</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0"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5233" y="2118359"/>
            <a:ext cx="5843117" cy="692362"/>
          </a:xfrm>
          <a:prstGeom prst="rect">
            <a:avLst/>
          </a:prstGeom>
        </p:spPr>
      </p:pic>
    </p:spTree>
    <p:extLst>
      <p:ext uri="{BB962C8B-B14F-4D97-AF65-F5344CB8AC3E}">
        <p14:creationId xmlns:p14="http://schemas.microsoft.com/office/powerpoint/2010/main" val="33681191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179611" y="1964392"/>
            <a:ext cx="1749143" cy="190047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101920" y="4564988"/>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18406" y="1964392"/>
            <a:ext cx="1738398" cy="190047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534177" y="4564988"/>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050663" y="1964392"/>
            <a:ext cx="1738398" cy="190047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5966435" y="4564988"/>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936DB2D6-5DF4-4264-A4A1-7D3EAF38D255}" type="datetime1">
              <a:rPr lang="en-US" smtClean="0"/>
              <a:t>8/20/2018</a:t>
            </a:fld>
            <a:endParaRPr lang="en-US" dirty="0"/>
          </a:p>
        </p:txBody>
      </p:sp>
      <p:sp>
        <p:nvSpPr>
          <p:cNvPr id="1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604749" y="1981899"/>
            <a:ext cx="157113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436290" y="4345149"/>
            <a:ext cx="1906858"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2734633" y="1967573"/>
            <a:ext cx="157113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2566173" y="4345147"/>
            <a:ext cx="1906858"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4864516" y="1967573"/>
            <a:ext cx="157113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4696056" y="4345147"/>
            <a:ext cx="1906858"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6994399" y="1967573"/>
            <a:ext cx="157113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6825939" y="4341161"/>
            <a:ext cx="1906858"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9" name="Rectangle 1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4B4EEDC6-36CA-4209-B482-2ED76AA0BF08}" type="datetime1">
              <a:rPr lang="en-US" smtClean="0"/>
              <a:t>8/20/2018</a:t>
            </a:fld>
            <a:endParaRPr lang="en-US" dirty="0"/>
          </a:p>
        </p:txBody>
      </p:sp>
      <p:sp>
        <p:nvSpPr>
          <p:cNvPr id="20"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604750" y="1674774"/>
            <a:ext cx="1394107" cy="1534851"/>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157413" y="1674775"/>
            <a:ext cx="2149746" cy="1858809"/>
          </a:xfrm>
        </p:spPr>
        <p:txBody>
          <a:bodyPr anchor="ctr">
            <a:noAutofit/>
          </a:bodyPr>
          <a:lstStyle>
            <a:lvl1pPr marL="0" indent="0">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smtClean="0"/>
              <a:t>Click to edit Master text styles</a:t>
            </a:r>
          </a:p>
        </p:txBody>
      </p:sp>
      <p:sp>
        <p:nvSpPr>
          <p:cNvPr id="23" name="Picture Placeholder 2"/>
          <p:cNvSpPr>
            <a:spLocks noGrp="1"/>
          </p:cNvSpPr>
          <p:nvPr>
            <p:ph type="pic" sz="quarter" idx="14" hasCustomPrompt="1"/>
          </p:nvPr>
        </p:nvSpPr>
        <p:spPr>
          <a:xfrm>
            <a:off x="604750" y="3939365"/>
            <a:ext cx="1394107" cy="153484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157413" y="3939364"/>
            <a:ext cx="2149746" cy="1858809"/>
          </a:xfrm>
        </p:spPr>
        <p:txBody>
          <a:bodyPr anchor="ctr">
            <a:noAutofit/>
          </a:bodyPr>
          <a:lstStyle>
            <a:lvl1pPr marL="0" indent="0">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smtClean="0"/>
              <a:t>Click to edit Master text styles</a:t>
            </a:r>
          </a:p>
        </p:txBody>
      </p:sp>
      <p:sp>
        <p:nvSpPr>
          <p:cNvPr id="25" name="Picture Placeholder 2"/>
          <p:cNvSpPr>
            <a:spLocks noGrp="1"/>
          </p:cNvSpPr>
          <p:nvPr>
            <p:ph type="pic" sz="quarter" idx="17" hasCustomPrompt="1"/>
          </p:nvPr>
        </p:nvSpPr>
        <p:spPr>
          <a:xfrm>
            <a:off x="4649855" y="1674775"/>
            <a:ext cx="1394107" cy="153485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6202517" y="1674775"/>
            <a:ext cx="2149746" cy="1858809"/>
          </a:xfrm>
        </p:spPr>
        <p:txBody>
          <a:bodyPr anchor="ctr">
            <a:noAutofit/>
          </a:bodyPr>
          <a:lstStyle>
            <a:lvl1pPr marL="0" indent="0">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smtClean="0"/>
              <a:t>Click to edit Master text styles</a:t>
            </a:r>
          </a:p>
        </p:txBody>
      </p:sp>
      <p:sp>
        <p:nvSpPr>
          <p:cNvPr id="27" name="Picture Placeholder 2"/>
          <p:cNvSpPr>
            <a:spLocks noGrp="1"/>
          </p:cNvSpPr>
          <p:nvPr>
            <p:ph type="pic" sz="quarter" idx="19" hasCustomPrompt="1"/>
          </p:nvPr>
        </p:nvSpPr>
        <p:spPr>
          <a:xfrm>
            <a:off x="4649855" y="3939365"/>
            <a:ext cx="1394107" cy="153484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6202517" y="3939363"/>
            <a:ext cx="2149746" cy="1858809"/>
          </a:xfrm>
        </p:spPr>
        <p:txBody>
          <a:bodyPr anchor="ctr">
            <a:noAutofit/>
          </a:bodyPr>
          <a:lstStyle>
            <a:lvl1pPr marL="0" indent="0">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smtClean="0"/>
              <a:t>Click to edit Master text styles</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8DC79626-CE5A-4834-975C-E7305BA2E281}" type="datetime1">
              <a:rPr lang="en-US" smtClean="0"/>
              <a:t>8/20/2018</a:t>
            </a:fld>
            <a:endParaRPr lang="en-US" dirty="0"/>
          </a:p>
        </p:txBody>
      </p:sp>
      <p:sp>
        <p:nvSpPr>
          <p:cNvPr id="2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604750" y="1674774"/>
            <a:ext cx="1394107"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157413" y="1674775"/>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smtClean="0"/>
              <a:t>Click to edit Master text styles</a:t>
            </a:r>
          </a:p>
        </p:txBody>
      </p:sp>
      <p:sp>
        <p:nvSpPr>
          <p:cNvPr id="13" name="Picture Placeholder 2"/>
          <p:cNvSpPr>
            <a:spLocks noGrp="1"/>
          </p:cNvSpPr>
          <p:nvPr>
            <p:ph type="pic" sz="quarter" idx="14" hasCustomPrompt="1"/>
          </p:nvPr>
        </p:nvSpPr>
        <p:spPr>
          <a:xfrm>
            <a:off x="604750" y="3939364"/>
            <a:ext cx="1394107"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157413" y="3939364"/>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smtClean="0"/>
              <a:t>Click to edit Master text styles</a:t>
            </a:r>
          </a:p>
        </p:txBody>
      </p:sp>
      <p:sp>
        <p:nvSpPr>
          <p:cNvPr id="16" name="Picture Placeholder 2"/>
          <p:cNvSpPr>
            <a:spLocks noGrp="1"/>
          </p:cNvSpPr>
          <p:nvPr>
            <p:ph type="pic" sz="quarter" idx="17" hasCustomPrompt="1"/>
          </p:nvPr>
        </p:nvSpPr>
        <p:spPr>
          <a:xfrm>
            <a:off x="4649855" y="1674774"/>
            <a:ext cx="1394107"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6202517" y="1674775"/>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smtClean="0"/>
              <a:t>Click to edit Master text styles</a:t>
            </a:r>
          </a:p>
        </p:txBody>
      </p:sp>
      <p:sp>
        <p:nvSpPr>
          <p:cNvPr id="18" name="Picture Placeholder 2"/>
          <p:cNvSpPr>
            <a:spLocks noGrp="1"/>
          </p:cNvSpPr>
          <p:nvPr>
            <p:ph type="pic" sz="quarter" idx="19" hasCustomPrompt="1"/>
          </p:nvPr>
        </p:nvSpPr>
        <p:spPr>
          <a:xfrm>
            <a:off x="4649855" y="3939364"/>
            <a:ext cx="1394107"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6202517" y="3939363"/>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smtClean="0"/>
              <a:t>Click to edit Master text styles</a:t>
            </a: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1815FB38-58F3-410A-8DA4-4B706967601F}" type="datetime1">
              <a:rPr lang="en-US" smtClean="0"/>
              <a:t>8/20/2018</a:t>
            </a:fld>
            <a:endParaRPr lang="en-US" dirty="0"/>
          </a:p>
        </p:txBody>
      </p:sp>
      <p:sp>
        <p:nvSpPr>
          <p:cNvPr id="20"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0693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628650" y="2571731"/>
            <a:ext cx="1528763" cy="16345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279333" y="2571731"/>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smtClean="0"/>
              <a:t>Click to edit Master text styles</a:t>
            </a:r>
          </a:p>
        </p:txBody>
      </p:sp>
      <p:sp>
        <p:nvSpPr>
          <p:cNvPr id="25" name="Picture Placeholder 2"/>
          <p:cNvSpPr>
            <a:spLocks noGrp="1"/>
          </p:cNvSpPr>
          <p:nvPr>
            <p:ph type="pic" sz="quarter" idx="17" hasCustomPrompt="1"/>
          </p:nvPr>
        </p:nvSpPr>
        <p:spPr>
          <a:xfrm>
            <a:off x="4649855" y="2571731"/>
            <a:ext cx="1552662" cy="16345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6385397" y="2571731"/>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smtClean="0"/>
              <a:t>Click to edit Master text styles</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7F519661-29C3-4FE0-9FC3-375A85A42C46}" type="datetime1">
              <a:rPr lang="en-US" smtClean="0"/>
              <a:t>8/20/2018</a:t>
            </a:fld>
            <a:endParaRPr lang="en-US" dirty="0"/>
          </a:p>
        </p:txBody>
      </p:sp>
      <p:sp>
        <p:nvSpPr>
          <p:cNvPr id="20"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a:xfrm>
            <a:off x="604750" y="2800331"/>
            <a:ext cx="1394107"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157413" y="2800331"/>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smtClean="0"/>
              <a:t>Click to edit Master text styles</a:t>
            </a:r>
          </a:p>
        </p:txBody>
      </p:sp>
      <p:sp>
        <p:nvSpPr>
          <p:cNvPr id="16" name="Picture Placeholder 2"/>
          <p:cNvSpPr>
            <a:spLocks noGrp="1"/>
          </p:cNvSpPr>
          <p:nvPr>
            <p:ph type="pic" sz="quarter" idx="17" hasCustomPrompt="1"/>
          </p:nvPr>
        </p:nvSpPr>
        <p:spPr>
          <a:xfrm>
            <a:off x="4649855" y="2800331"/>
            <a:ext cx="1394107"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6202517" y="2800331"/>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8/20/2018</a:t>
            </a:fld>
            <a:endParaRPr lang="en-US" dirty="0"/>
          </a:p>
        </p:txBody>
      </p:sp>
      <p:sp>
        <p:nvSpPr>
          <p:cNvPr id="20"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9144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4" name="Picture Placeholder 12"/>
          <p:cNvSpPr>
            <a:spLocks noGrp="1"/>
          </p:cNvSpPr>
          <p:nvPr>
            <p:ph type="pic" sz="quarter" idx="10"/>
          </p:nvPr>
        </p:nvSpPr>
        <p:spPr>
          <a:xfrm>
            <a:off x="0" y="2"/>
            <a:ext cx="9144000" cy="6857998"/>
          </a:xfrm>
        </p:spPr>
        <p:txBody>
          <a:bodyPr/>
          <a:lstStyle/>
          <a:p>
            <a:r>
              <a:rPr lang="en-US" smtClean="0"/>
              <a:t>Click icon to add picture</a:t>
            </a:r>
            <a:endParaRPr lang="en-US"/>
          </a:p>
        </p:txBody>
      </p:sp>
    </p:spTree>
    <p:extLst>
      <p:ext uri="{BB962C8B-B14F-4D97-AF65-F5344CB8AC3E}">
        <p14:creationId xmlns:p14="http://schemas.microsoft.com/office/powerpoint/2010/main" val="1045112619"/>
      </p:ext>
    </p:extLst>
  </p:cSld>
  <p:clrMapOvr>
    <a:masterClrMapping/>
  </p:clrMapOvr>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9144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4" name="Picture Placeholder 12"/>
          <p:cNvSpPr>
            <a:spLocks noGrp="1"/>
          </p:cNvSpPr>
          <p:nvPr>
            <p:ph type="pic" sz="quarter" idx="10"/>
          </p:nvPr>
        </p:nvSpPr>
        <p:spPr>
          <a:xfrm>
            <a:off x="0" y="4"/>
            <a:ext cx="9144000" cy="6857999"/>
          </a:xfrm>
        </p:spPr>
        <p:txBody>
          <a:bodyPr/>
          <a:lstStyle/>
          <a:p>
            <a:r>
              <a:rPr lang="en-US" smtClean="0"/>
              <a:t>Click icon to add picture</a:t>
            </a:r>
            <a:endParaRPr lang="en-US"/>
          </a:p>
        </p:txBody>
      </p:sp>
    </p:spTree>
    <p:extLst>
      <p:ext uri="{BB962C8B-B14F-4D97-AF65-F5344CB8AC3E}">
        <p14:creationId xmlns:p14="http://schemas.microsoft.com/office/powerpoint/2010/main" val="3297887301"/>
      </p:ext>
    </p:extLst>
  </p:cSld>
  <p:clrMapOvr>
    <a:masterClrMapping/>
  </p:clrMapOvr>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0"/>
            <a:ext cx="9144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4" name="Picture Placeholder 12"/>
          <p:cNvSpPr>
            <a:spLocks noGrp="1"/>
          </p:cNvSpPr>
          <p:nvPr>
            <p:ph type="pic" sz="quarter" idx="10"/>
          </p:nvPr>
        </p:nvSpPr>
        <p:spPr>
          <a:xfrm>
            <a:off x="0" y="4"/>
            <a:ext cx="9144000" cy="6857999"/>
          </a:xfrm>
        </p:spPr>
        <p:txBody>
          <a:bodyPr/>
          <a:lstStyle/>
          <a:p>
            <a:r>
              <a:rPr lang="en-US" smtClean="0"/>
              <a:t>Click icon to add picture</a:t>
            </a:r>
            <a:endParaRPr lang="en-US"/>
          </a:p>
        </p:txBody>
      </p:sp>
    </p:spTree>
    <p:extLst>
      <p:ext uri="{BB962C8B-B14F-4D97-AF65-F5344CB8AC3E}">
        <p14:creationId xmlns:p14="http://schemas.microsoft.com/office/powerpoint/2010/main" val="1634237328"/>
      </p:ext>
    </p:extLst>
  </p:cSld>
  <p:clrMapOvr>
    <a:masterClrMapping/>
  </p:clrMapOvr>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itle 1"/>
          <p:cNvSpPr>
            <a:spLocks noGrp="1"/>
          </p:cNvSpPr>
          <p:nvPr>
            <p:ph type="title" hasCustomPrompt="1"/>
          </p:nvPr>
        </p:nvSpPr>
        <p:spPr>
          <a:xfrm>
            <a:off x="628650" y="152400"/>
            <a:ext cx="78867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1524000" y="2233263"/>
            <a:ext cx="6096000" cy="2966751"/>
          </a:xfrm>
        </p:spPr>
        <p:txBody>
          <a:bodyPr/>
          <a:lstStyle/>
          <a:p>
            <a:r>
              <a:rPr lang="en-US" smtClean="0"/>
              <a:t>Click icon to add table</a:t>
            </a:r>
            <a:endParaRPr lang="en-US"/>
          </a:p>
        </p:txBody>
      </p:sp>
    </p:spTree>
    <p:extLst>
      <p:ext uri="{BB962C8B-B14F-4D97-AF65-F5344CB8AC3E}">
        <p14:creationId xmlns:p14="http://schemas.microsoft.com/office/powerpoint/2010/main" val="2549061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9144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22"/>
            <a:ext cx="9144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12" name="Text Placeholder 10"/>
          <p:cNvSpPr>
            <a:spLocks noGrp="1"/>
          </p:cNvSpPr>
          <p:nvPr>
            <p:ph type="body" sz="quarter" idx="14" hasCustomPrompt="1"/>
          </p:nvPr>
        </p:nvSpPr>
        <p:spPr>
          <a:xfrm>
            <a:off x="2101852" y="5041204"/>
            <a:ext cx="4940300"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9" name="Footer Placeholder 4"/>
          <p:cNvSpPr>
            <a:spLocks noGrp="1"/>
          </p:cNvSpPr>
          <p:nvPr>
            <p:ph type="ftr" sz="quarter" idx="3"/>
          </p:nvPr>
        </p:nvSpPr>
        <p:spPr>
          <a:xfrm>
            <a:off x="4690172" y="6138335"/>
            <a:ext cx="4190735" cy="365125"/>
          </a:xfrm>
          <a:prstGeom prst="rect">
            <a:avLst/>
          </a:prstGeom>
        </p:spPr>
        <p:txBody>
          <a:bodyPr anchor="b"/>
          <a:lstStyle>
            <a:lvl1pPr algn="r">
              <a:defRPr sz="1200">
                <a:solidFill>
                  <a:schemeClr val="tx2"/>
                </a:solidFill>
              </a:defRPr>
            </a:lvl1pPr>
          </a:lstStyle>
          <a:p>
            <a:r>
              <a:rPr lang="en-US" dirty="0" smtClean="0"/>
              <a:t>mndot.gov/</a:t>
            </a:r>
            <a:endParaRPr lang="en-US" dirty="0"/>
          </a:p>
        </p:txBody>
      </p:sp>
      <p:sp>
        <p:nvSpPr>
          <p:cNvPr id="6" name="Picture Placeholder 5"/>
          <p:cNvSpPr>
            <a:spLocks noGrp="1"/>
          </p:cNvSpPr>
          <p:nvPr>
            <p:ph type="pic" sz="quarter" idx="17"/>
          </p:nvPr>
        </p:nvSpPr>
        <p:spPr>
          <a:xfrm>
            <a:off x="0" y="0"/>
            <a:ext cx="9144000" cy="3380732"/>
          </a:xfrm>
        </p:spPr>
        <p:txBody>
          <a:bodyPr/>
          <a:lstStyle/>
          <a:p>
            <a:r>
              <a:rPr lang="en-US" smtClean="0"/>
              <a:t>Click icon to add picture</a:t>
            </a:r>
            <a:endParaRPr lang="en-US" dirty="0"/>
          </a:p>
        </p:txBody>
      </p:sp>
      <p:pic>
        <p:nvPicPr>
          <p:cNvPr id="8"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8553" y="6089345"/>
            <a:ext cx="3109319" cy="368429"/>
          </a:xfrm>
          <a:prstGeom prst="rect">
            <a:avLst/>
          </a:prstGeom>
        </p:spPr>
      </p:pic>
    </p:spTree>
    <p:extLst>
      <p:ext uri="{BB962C8B-B14F-4D97-AF65-F5344CB8AC3E}">
        <p14:creationId xmlns:p14="http://schemas.microsoft.com/office/powerpoint/2010/main" val="17888243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628650" y="152400"/>
            <a:ext cx="78867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1524000" y="2233263"/>
            <a:ext cx="6096000" cy="2966751"/>
          </a:xfrm>
        </p:spPr>
        <p:txBody>
          <a:bodyPr/>
          <a:lstStyle>
            <a:lvl1pPr>
              <a:buClr>
                <a:schemeClr val="accent2"/>
              </a:buClr>
              <a:defRPr>
                <a:solidFill>
                  <a:schemeClr val="bg1"/>
                </a:solidFill>
              </a:defRPr>
            </a:lvl1pPr>
          </a:lstStyle>
          <a:p>
            <a:r>
              <a:rPr lang="en-US" smtClean="0"/>
              <a:t>Click icon to add table</a:t>
            </a:r>
            <a:endParaRPr lang="en-US" dirty="0"/>
          </a:p>
        </p:txBody>
      </p:sp>
      <p:sp>
        <p:nvSpPr>
          <p:cNvPr id="8"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F4B91AA0-3BA7-4036-A3DA-317C6C4FFA29}" type="datetime1">
              <a:rPr lang="en-US" smtClean="0"/>
              <a:t>8/20/2018</a:t>
            </a:fld>
            <a:endParaRPr lang="en-US" dirty="0"/>
          </a:p>
        </p:txBody>
      </p:sp>
      <p:sp>
        <p:nvSpPr>
          <p:cNvPr id="7"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smtClean="0"/>
              <a:t>mndot.gov</a:t>
            </a:r>
            <a:endParaRPr lang="en-US" dirty="0"/>
          </a:p>
        </p:txBody>
      </p:sp>
      <p:sp>
        <p:nvSpPr>
          <p:cNvPr id="9"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4" y="287066"/>
            <a:ext cx="2641445"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611983" y="3211516"/>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2590" y="504859"/>
            <a:ext cx="5127715" cy="3847686"/>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3340608" y="1043181"/>
            <a:ext cx="5519698" cy="4223763"/>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F4B91AA0-3BA7-4036-A3DA-317C6C4FFA29}" type="datetime1">
              <a:rPr lang="en-US" smtClean="0"/>
              <a:t>8/20/2018</a:t>
            </a:fld>
            <a:endParaRPr lang="en-US" dirty="0"/>
          </a:p>
        </p:txBody>
      </p:sp>
      <p:sp>
        <p:nvSpPr>
          <p:cNvPr id="7"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smtClean="0"/>
              <a:t>mndot.gov</a:t>
            </a:r>
            <a:endParaRPr lang="en-US" dirty="0"/>
          </a:p>
        </p:txBody>
      </p:sp>
      <p:sp>
        <p:nvSpPr>
          <p:cNvPr id="9"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52400"/>
            <a:ext cx="78867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4" y="1574940"/>
            <a:ext cx="7040603"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030094" y="1735810"/>
            <a:ext cx="6965427"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63991594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11924" y="287066"/>
            <a:ext cx="2641445"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611983" y="3211516"/>
            <a:ext cx="2641387"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8"/>
            <a:ext cx="721419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3732592" y="1067565"/>
            <a:ext cx="7137161"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628651" y="6356353"/>
            <a:ext cx="1018943" cy="365125"/>
          </a:xfrm>
        </p:spPr>
        <p:txBody>
          <a:bodyPr/>
          <a:lstStyle/>
          <a:p>
            <a:fld id="{5D76A200-3168-4D33-A718-3974884CE863}" type="datetime1">
              <a:rPr lang="en-US" smtClean="0"/>
              <a:t>8/20/2018</a:t>
            </a:fld>
            <a:endParaRPr lang="en-US" dirty="0"/>
          </a:p>
        </p:txBody>
      </p:sp>
      <p:sp>
        <p:nvSpPr>
          <p:cNvPr id="7"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11" name="Slide Number Placeholder 6"/>
          <p:cNvSpPr>
            <a:spLocks noGrp="1"/>
          </p:cNvSpPr>
          <p:nvPr>
            <p:ph type="sldNum" sz="quarter" idx="13"/>
          </p:nvPr>
        </p:nvSpPr>
        <p:spPr>
          <a:xfrm>
            <a:off x="7418350" y="6356353"/>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52400"/>
            <a:ext cx="78867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611921" y="1365206"/>
            <a:ext cx="7916772"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4" y="3222702"/>
            <a:ext cx="7040603"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030094" y="3771874"/>
            <a:ext cx="6965427"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894290563"/>
      </p:ext>
    </p:extLst>
  </p:cSld>
  <p:clrMapOvr>
    <a:masterClrMapping/>
  </p:clrMapOvr>
  <p:timing>
    <p:tnLst>
      <p:par>
        <p:cTn id="1" dur="indefinite" restart="never" nodeType="tmRoot"/>
      </p:par>
    </p:tn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4" y="287066"/>
            <a:ext cx="2641445"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611983" y="3211516"/>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4639" y="434837"/>
            <a:ext cx="5121496"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3732592" y="691885"/>
            <a:ext cx="4725590"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276FB33B-BCEE-4E25-B97B-A564B0E1024B}" type="datetime1">
              <a:rPr lang="en-US" smtClean="0"/>
              <a:t>8/20/2018</a:t>
            </a:fld>
            <a:endParaRPr lang="en-US" dirty="0"/>
          </a:p>
        </p:txBody>
      </p:sp>
      <p:sp>
        <p:nvSpPr>
          <p:cNvPr id="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smtClean="0"/>
              <a:t>mndot.gov</a:t>
            </a:r>
            <a:endParaRPr lang="en-US" dirty="0"/>
          </a:p>
        </p:txBody>
      </p:sp>
      <p:sp>
        <p:nvSpPr>
          <p:cNvPr id="11"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4" y="287066"/>
            <a:ext cx="2641445"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611983" y="3211516"/>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8"/>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3732592" y="1067565"/>
            <a:ext cx="7137161"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276FB33B-BCEE-4E25-B97B-A564B0E1024B}" type="datetime1">
              <a:rPr lang="en-US" smtClean="0"/>
              <a:t>8/20/2018</a:t>
            </a:fld>
            <a:endParaRPr lang="en-US" dirty="0"/>
          </a:p>
        </p:txBody>
      </p:sp>
      <p:sp>
        <p:nvSpPr>
          <p:cNvPr id="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smtClean="0"/>
              <a:t>mndot.gov</a:t>
            </a:r>
            <a:endParaRPr lang="en-US" dirty="0"/>
          </a:p>
        </p:txBody>
      </p:sp>
      <p:sp>
        <p:nvSpPr>
          <p:cNvPr id="11"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28650" y="152400"/>
            <a:ext cx="78867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611921" y="1365206"/>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4" y="3222702"/>
            <a:ext cx="7040603"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030094" y="3771874"/>
            <a:ext cx="6965427"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403402845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itle 1"/>
          <p:cNvSpPr>
            <a:spLocks noGrp="1"/>
          </p:cNvSpPr>
          <p:nvPr>
            <p:ph type="title" hasCustomPrompt="1"/>
          </p:nvPr>
        </p:nvSpPr>
        <p:spPr>
          <a:xfrm>
            <a:off x="1040802" y="1438510"/>
            <a:ext cx="7116184" cy="2219093"/>
          </a:xfrm>
        </p:spPr>
        <p:txBody>
          <a:bodyPr>
            <a:noAutofit/>
          </a:bodyPr>
          <a:lstStyle>
            <a:lvl1pPr algn="ctr">
              <a:tabLst>
                <a:tab pos="3770219"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040802" y="4126419"/>
            <a:ext cx="7116184"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276FB33B-BCEE-4E25-B97B-A564B0E1024B}" type="datetime1">
              <a:rPr lang="en-US" smtClean="0"/>
              <a:t>8/20/2018</a:t>
            </a:fld>
            <a:endParaRPr lang="en-US" dirty="0"/>
          </a:p>
        </p:txBody>
      </p:sp>
      <p:sp>
        <p:nvSpPr>
          <p:cNvPr id="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smtClean="0"/>
              <a:t>mndot.gov</a:t>
            </a:r>
            <a:endParaRPr lang="en-US" dirty="0"/>
          </a:p>
        </p:txBody>
      </p:sp>
      <p:sp>
        <p:nvSpPr>
          <p:cNvPr id="11"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itle 1"/>
          <p:cNvSpPr>
            <a:spLocks noGrp="1"/>
          </p:cNvSpPr>
          <p:nvPr>
            <p:ph type="title" hasCustomPrompt="1"/>
          </p:nvPr>
        </p:nvSpPr>
        <p:spPr>
          <a:xfrm>
            <a:off x="1040802" y="1438510"/>
            <a:ext cx="7116184" cy="2219093"/>
          </a:xfrm>
        </p:spPr>
        <p:txBody>
          <a:bodyPr>
            <a:noAutofit/>
          </a:bodyPr>
          <a:lstStyle>
            <a:lvl1pPr algn="ctr">
              <a:tabLst>
                <a:tab pos="3770219"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040802" y="4126419"/>
            <a:ext cx="7116184"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276FB33B-BCEE-4E25-B97B-A564B0E1024B}" type="datetime1">
              <a:rPr lang="en-US" smtClean="0"/>
              <a:t>8/20/2018</a:t>
            </a:fld>
            <a:endParaRPr lang="en-US" dirty="0"/>
          </a:p>
        </p:txBody>
      </p:sp>
      <p:sp>
        <p:nvSpPr>
          <p:cNvPr id="18"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smtClean="0"/>
              <a:t>mndot.gov</a:t>
            </a:r>
            <a:endParaRPr lang="en-US" dirty="0"/>
          </a:p>
        </p:txBody>
      </p:sp>
      <p:sp>
        <p:nvSpPr>
          <p:cNvPr id="19"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628650" y="1335089"/>
            <a:ext cx="7886700" cy="4841875"/>
          </a:xfrm>
        </p:spPr>
        <p:txBody>
          <a:bodyPr/>
          <a:lstStyle/>
          <a:p>
            <a:r>
              <a:rPr lang="en-US" smtClean="0"/>
              <a:t>Click icon to add table</a:t>
            </a:r>
            <a:endParaRPr lang="en-US"/>
          </a:p>
        </p:txBody>
      </p:sp>
      <p:sp>
        <p:nvSpPr>
          <p:cNvPr id="4" name="Date Placeholder 3"/>
          <p:cNvSpPr>
            <a:spLocks noGrp="1"/>
          </p:cNvSpPr>
          <p:nvPr>
            <p:ph type="dt" sz="half" idx="10"/>
          </p:nvPr>
        </p:nvSpPr>
        <p:spPr/>
        <p:txBody>
          <a:bodyPr/>
          <a:lstStyle/>
          <a:p>
            <a:fld id="{9A198C9B-0587-4A1E-9E03-E4C9FE222F08}" type="datetime1">
              <a:rPr lang="en-US" smtClean="0"/>
              <a:t>8/20/2018</a:t>
            </a:fld>
            <a:endParaRPr lang="en-US" dirty="0"/>
          </a:p>
        </p:txBody>
      </p:sp>
      <p:sp>
        <p:nvSpPr>
          <p:cNvPr id="11"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r>
              <a:rPr lang="en-US" dirty="0" smtClean="0"/>
              <a:t>Click icon to add picture</a:t>
            </a:r>
            <a:endParaRPr lang="en-US" dirty="0"/>
          </a:p>
        </p:txBody>
      </p:sp>
      <p:sp>
        <p:nvSpPr>
          <p:cNvPr id="2" name="Title 1"/>
          <p:cNvSpPr>
            <a:spLocks noGrp="1"/>
          </p:cNvSpPr>
          <p:nvPr>
            <p:ph type="title" hasCustomPrompt="1"/>
          </p:nvPr>
        </p:nvSpPr>
        <p:spPr>
          <a:xfrm>
            <a:off x="4609968" y="685800"/>
            <a:ext cx="4114800" cy="3959352"/>
          </a:xfrm>
          <a:prstGeom prst="ellipse">
            <a:avLst/>
          </a:prstGeom>
          <a:solidFill>
            <a:srgbClr val="003865">
              <a:alpha val="87843"/>
            </a:srgbClr>
          </a:solidFill>
        </p:spPr>
        <p:txBody>
          <a:bodyPr>
            <a:noAutofit/>
          </a:bodyPr>
          <a:lstStyle>
            <a:lvl1pPr algn="ctr">
              <a:tabLst>
                <a:tab pos="2341504" algn="l"/>
                <a:tab pos="3770219" algn="l"/>
              </a:tabLst>
              <a:defRPr sz="5500"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8/20/2018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mndot.gov</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timing>
    <p:tnLst>
      <p:par>
        <p:cTn id="1" dur="indefinite" restart="never" nodeType="tmRoot"/>
      </p:par>
    </p:tnLst>
  </p:timing>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9144000" cy="6858000"/>
          </a:xfrm>
        </p:spPr>
        <p:txBody>
          <a:bodyPr/>
          <a:lstStyle/>
          <a:p>
            <a:r>
              <a:rPr lang="en-US" dirty="0" smtClean="0"/>
              <a:t>Click icon to add picture</a:t>
            </a:r>
            <a:endParaRPr lang="en-US" dirty="0"/>
          </a:p>
        </p:txBody>
      </p:sp>
      <p:sp>
        <p:nvSpPr>
          <p:cNvPr id="2" name="Title 1"/>
          <p:cNvSpPr>
            <a:spLocks noGrp="1"/>
          </p:cNvSpPr>
          <p:nvPr>
            <p:ph type="title" hasCustomPrompt="1"/>
          </p:nvPr>
        </p:nvSpPr>
        <p:spPr>
          <a:xfrm>
            <a:off x="4267199" y="912530"/>
            <a:ext cx="3519141" cy="3403438"/>
          </a:xfrm>
          <a:prstGeom prst="ellipse">
            <a:avLst/>
          </a:prstGeom>
          <a:solidFill>
            <a:srgbClr val="003865">
              <a:alpha val="87843"/>
            </a:srgbClr>
          </a:solidFill>
        </p:spPr>
        <p:txBody>
          <a:bodyPr>
            <a:noAutofit/>
          </a:bodyPr>
          <a:lstStyle>
            <a:lvl1pPr algn="ctr">
              <a:tabLst>
                <a:tab pos="3770219"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7158613" y="524007"/>
            <a:ext cx="1616475" cy="1521646"/>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6667369" y="3298351"/>
            <a:ext cx="1978484" cy="1916747"/>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8/20/2018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mndot.gov</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timing>
    <p:tnLst>
      <p:par>
        <p:cTn id="1" dur="indefinite" restart="never" nodeType="tmRoot"/>
      </p:par>
    </p:tnLst>
  </p:timing>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r>
              <a:rPr lang="en-US" dirty="0" smtClean="0"/>
              <a:t>Click icon to add picture</a:t>
            </a:r>
            <a:endParaRPr lang="en-US" dirty="0"/>
          </a:p>
        </p:txBody>
      </p:sp>
      <p:sp>
        <p:nvSpPr>
          <p:cNvPr id="2" name="Title 1"/>
          <p:cNvSpPr>
            <a:spLocks noGrp="1"/>
          </p:cNvSpPr>
          <p:nvPr>
            <p:ph type="title" hasCustomPrompt="1"/>
          </p:nvPr>
        </p:nvSpPr>
        <p:spPr>
          <a:xfrm>
            <a:off x="1724608" y="1609867"/>
            <a:ext cx="5694788" cy="3638266"/>
          </a:xfrm>
          <a:solidFill>
            <a:srgbClr val="003865">
              <a:alpha val="87843"/>
            </a:srgbClr>
          </a:solidFill>
        </p:spPr>
        <p:txBody>
          <a:bodyPr>
            <a:noAutofit/>
          </a:bodyPr>
          <a:lstStyle>
            <a:lvl1pPr algn="ctr">
              <a:spcAft>
                <a:spcPts val="1000"/>
              </a:spcAft>
              <a:tabLst>
                <a:tab pos="3770219"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8/20/2018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mndot.gov</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timing>
    <p:tnLst>
      <p:par>
        <p:cTn id="1" dur="indefinite" restart="never" nodeType="tmRoot"/>
      </p:par>
    </p:tn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389686"/>
            <a:ext cx="7886700" cy="1340989"/>
          </a:xfrm>
        </p:spPr>
        <p:txBody>
          <a:bodyPr>
            <a:noAutofit/>
          </a:bodyPr>
          <a:lstStyle>
            <a:lvl1pPr algn="ctr">
              <a:tabLst>
                <a:tab pos="3770219"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628650" y="2925702"/>
            <a:ext cx="78867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8/20/2018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mndot.gov</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6"/>
            <a:ext cx="9144000" cy="1340989"/>
          </a:xfrm>
          <a:solidFill>
            <a:schemeClr val="tx1"/>
          </a:solidFill>
        </p:spPr>
        <p:txBody>
          <a:bodyPr>
            <a:noAutofit/>
          </a:bodyPr>
          <a:lstStyle>
            <a:lvl1pPr algn="ctr">
              <a:tabLst>
                <a:tab pos="3770219"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628650" y="2925702"/>
            <a:ext cx="78867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fld id="{466A75E6-E45B-4C5D-981E-7C8ED0C72F5D}" type="datetime1">
              <a:rPr lang="en-US" smtClean="0"/>
              <a:t>8/20/2018</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dirty="0" smtClean="0"/>
              <a:t>mndot.gov</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9144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628650" y="1389686"/>
            <a:ext cx="7886700" cy="1340989"/>
          </a:xfrm>
        </p:spPr>
        <p:txBody>
          <a:bodyPr>
            <a:noAutofit/>
          </a:bodyPr>
          <a:lstStyle>
            <a:lvl1pPr algn="ctr">
              <a:tabLst>
                <a:tab pos="3770219"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628650" y="2925702"/>
            <a:ext cx="78867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8/20/2018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mndot.gov</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timing>
    <p:tnLst>
      <p:par>
        <p:cTn id="1" dur="indefinite" restart="never" nodeType="tmRoot"/>
      </p:par>
    </p:tn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9144000" cy="6858000"/>
          </a:xfrm>
        </p:spPr>
        <p:txBody>
          <a:bodyPr/>
          <a:lstStyle/>
          <a:p>
            <a:r>
              <a:rPr lang="en-US" dirty="0" smtClean="0"/>
              <a:t>Click icon to add picture</a:t>
            </a:r>
            <a:endParaRPr lang="en-US" dirty="0"/>
          </a:p>
        </p:txBody>
      </p:sp>
      <p:sp>
        <p:nvSpPr>
          <p:cNvPr id="2" name="Title 1"/>
          <p:cNvSpPr>
            <a:spLocks noGrp="1"/>
          </p:cNvSpPr>
          <p:nvPr>
            <p:ph type="title" hasCustomPrompt="1"/>
          </p:nvPr>
        </p:nvSpPr>
        <p:spPr>
          <a:xfrm>
            <a:off x="4068104" y="624469"/>
            <a:ext cx="3898746" cy="4008491"/>
          </a:xfrm>
          <a:prstGeom prst="ellipse">
            <a:avLst/>
          </a:prstGeom>
          <a:solidFill>
            <a:schemeClr val="bg1"/>
          </a:solidFill>
        </p:spPr>
        <p:txBody>
          <a:bodyPr>
            <a:noAutofit/>
          </a:bodyPr>
          <a:lstStyle>
            <a:lvl1pPr algn="ctr">
              <a:tabLst>
                <a:tab pos="3770219"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754100" y="0"/>
            <a:ext cx="2989660" cy="5086350"/>
          </a:xfrm>
        </p:spPr>
        <p:txBody>
          <a:bodyPr>
            <a:noAutofit/>
          </a:bodyPr>
          <a:lstStyle>
            <a:lvl1pPr marL="0" indent="0" algn="ctr">
              <a:spcBef>
                <a:spcPts val="0"/>
              </a:spcBef>
              <a:spcAft>
                <a:spcPts val="0"/>
              </a:spcAft>
              <a:buNone/>
              <a:defRPr sz="39999" i="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8/20/2018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mndot.gov</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timing>
    <p:tnLst>
      <p:par>
        <p:cT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27409" y="1090051"/>
            <a:ext cx="3898746" cy="3996299"/>
          </a:xfrm>
          <a:prstGeom prst="ellipse">
            <a:avLst/>
          </a:prstGeom>
          <a:solidFill>
            <a:schemeClr val="bg1"/>
          </a:solidFill>
        </p:spPr>
        <p:txBody>
          <a:bodyPr>
            <a:noAutofit/>
          </a:bodyPr>
          <a:lstStyle>
            <a:lvl1pPr algn="ctr">
              <a:tabLst>
                <a:tab pos="3770219"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754100" y="0"/>
            <a:ext cx="2989660" cy="5086350"/>
          </a:xfrm>
        </p:spPr>
        <p:txBody>
          <a:bodyPr>
            <a:noAutofit/>
          </a:bodyPr>
          <a:lstStyle>
            <a:lvl1pPr marL="0" indent="0" algn="ctr">
              <a:spcBef>
                <a:spcPts val="0"/>
              </a:spcBef>
              <a:spcAft>
                <a:spcPts val="0"/>
              </a:spcAft>
              <a:buNone/>
              <a:defRPr sz="39999" i="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8/20/2018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mndot.gov</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8650" y="2212736"/>
            <a:ext cx="7886700" cy="1472163"/>
          </a:xfrm>
        </p:spPr>
        <p:txBody>
          <a:bodyPr>
            <a:noAutofit/>
          </a:bodyPr>
          <a:lstStyle>
            <a:lvl1pPr algn="ctr">
              <a:tabLst>
                <a:tab pos="3770219"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628650"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8/20/2018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mndot.gov</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42754" y="825690"/>
            <a:ext cx="3858492" cy="457200"/>
          </a:xfrm>
          <a:prstGeom prst="rect">
            <a:avLst/>
          </a:prstGeom>
        </p:spPr>
      </p:pic>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9144000" cy="1733266"/>
          </a:xfrm>
          <a:solidFill>
            <a:schemeClr val="tx1"/>
          </a:solidFill>
        </p:spPr>
        <p:txBody>
          <a:bodyPr>
            <a:noAutofit/>
          </a:bodyPr>
          <a:lstStyle>
            <a:lvl1pPr algn="ctr">
              <a:tabLst>
                <a:tab pos="3770219"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628650" y="3521123"/>
            <a:ext cx="78867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8/20/2018</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dirty="0" smtClean="0">
                <a:solidFill>
                  <a:schemeClr val="tx2"/>
                </a:solidFill>
              </a:rPr>
              <a:t>mndot.gov</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42754" y="704087"/>
            <a:ext cx="3858492" cy="457200"/>
          </a:xfrm>
          <a:prstGeom prst="rect">
            <a:avLst/>
          </a:prstGeom>
        </p:spPr>
      </p:pic>
    </p:spTree>
    <p:extLst>
      <p:ext uri="{BB962C8B-B14F-4D97-AF65-F5344CB8AC3E}">
        <p14:creationId xmlns:p14="http://schemas.microsoft.com/office/powerpoint/2010/main" val="2290897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7"/>
            <a:ext cx="9144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9"/>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12" name="Text Placeholder 10"/>
          <p:cNvSpPr>
            <a:spLocks noGrp="1"/>
          </p:cNvSpPr>
          <p:nvPr>
            <p:ph type="body" sz="quarter" idx="14" hasCustomPrompt="1"/>
          </p:nvPr>
        </p:nvSpPr>
        <p:spPr>
          <a:xfrm>
            <a:off x="2101852" y="5644884"/>
            <a:ext cx="4940300"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9144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A8CA1A9B-139F-4606-AD0A-F3253110DAE5}" type="datetime1">
              <a:rPr lang="en-US" smtClean="0"/>
              <a:t>8/20/2018</a:t>
            </a:fld>
            <a:endParaRPr lang="en-US" dirty="0"/>
          </a:p>
        </p:txBody>
      </p:sp>
      <p:sp>
        <p:nvSpPr>
          <p:cNvPr id="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8938" y="812678"/>
            <a:ext cx="3109319" cy="368429"/>
          </a:xfrm>
          <a:prstGeom prst="rect">
            <a:avLst/>
          </a:prstGeom>
        </p:spPr>
      </p:pic>
    </p:spTree>
    <p:extLst>
      <p:ext uri="{BB962C8B-B14F-4D97-AF65-F5344CB8AC3E}">
        <p14:creationId xmlns:p14="http://schemas.microsoft.com/office/powerpoint/2010/main" val="2082250229"/>
      </p:ext>
    </p:extLst>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8/20/2018</a:t>
            </a:fld>
            <a:endParaRPr lang="en-US" dirty="0"/>
          </a:p>
        </p:txBody>
      </p:sp>
      <p:sp>
        <p:nvSpPr>
          <p:cNvPr id="10"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628650" y="1594627"/>
            <a:ext cx="3736086"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9536" y="1594627"/>
            <a:ext cx="3845814"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8/20/2018</a:t>
            </a:fld>
            <a:endParaRPr lang="en-US" dirty="0"/>
          </a:p>
        </p:txBody>
      </p:sp>
      <p:sp>
        <p:nvSpPr>
          <p:cNvPr id="11"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628650" y="1335281"/>
            <a:ext cx="7886700" cy="4841682"/>
          </a:xfrm>
          <a:solidFill>
            <a:schemeClr val="bg1"/>
          </a:solidFill>
        </p:spPr>
        <p:txBody>
          <a:bodyPr lIns="228600" tIns="548640" rIns="274320"/>
          <a:lstStyle>
            <a:lvl1pPr marL="342891" indent="-342891">
              <a:lnSpc>
                <a:spcPct val="100000"/>
              </a:lnSpc>
              <a:spcAft>
                <a:spcPts val="1000"/>
              </a:spcAft>
              <a:buClr>
                <a:schemeClr val="accent1"/>
              </a:buClr>
              <a:buFont typeface="Arial" panose="020B0604020202020204" pitchFamily="34" charset="0"/>
              <a:buChar char="•"/>
              <a:defRPr sz="2500"/>
            </a:lvl1pPr>
            <a:lvl2pPr marL="800080" indent="-342891">
              <a:lnSpc>
                <a:spcPct val="100000"/>
              </a:lnSpc>
              <a:spcAft>
                <a:spcPts val="1000"/>
              </a:spcAft>
              <a:buClr>
                <a:schemeClr val="accent1"/>
              </a:buClr>
              <a:buFont typeface="Arial" panose="020B0604020202020204" pitchFamily="34" charset="0"/>
              <a:buChar char="•"/>
              <a:defRPr sz="2100"/>
            </a:lvl2pPr>
            <a:lvl3pPr marL="1200121" indent="-285744">
              <a:lnSpc>
                <a:spcPct val="100000"/>
              </a:lnSpc>
              <a:spcAft>
                <a:spcPts val="1000"/>
              </a:spcAft>
              <a:buClr>
                <a:schemeClr val="accent1"/>
              </a:buClr>
              <a:buFont typeface="Arial" panose="020B0604020202020204" pitchFamily="34" charset="0"/>
              <a:buChar char="•"/>
              <a:defRPr sz="1700"/>
            </a:lvl3pPr>
            <a:lvl4pPr marL="1657309" indent="-285744">
              <a:lnSpc>
                <a:spcPct val="100000"/>
              </a:lnSpc>
              <a:spcAft>
                <a:spcPts val="1000"/>
              </a:spcAft>
              <a:buClr>
                <a:schemeClr val="accent1"/>
              </a:buClr>
              <a:buFont typeface="Arial" panose="020B0604020202020204" pitchFamily="34" charset="0"/>
              <a:buChar char="•"/>
              <a:defRPr sz="1700"/>
            </a:lvl4pPr>
            <a:lvl5pPr marL="2114498" indent="-285744">
              <a:lnSpc>
                <a:spcPct val="100000"/>
              </a:lnSpc>
              <a:spcAft>
                <a:spcPts val="1000"/>
              </a:spcAft>
              <a:buClr>
                <a:schemeClr val="accent1"/>
              </a:buClr>
              <a:buFont typeface="Arial" panose="020B0604020202020204" pitchFamily="34" charset="0"/>
              <a:buChar cha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8/20/2018</a:t>
            </a:fld>
            <a:endParaRPr lang="en-US" dirty="0"/>
          </a:p>
        </p:txBody>
      </p:sp>
      <p:sp>
        <p:nvSpPr>
          <p:cNvPr id="11"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628650" y="1594627"/>
            <a:ext cx="3886200"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94627"/>
            <a:ext cx="3886200"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8/20/2018</a:t>
            </a:fld>
            <a:endParaRPr lang="en-US" dirty="0"/>
          </a:p>
        </p:txBody>
      </p:sp>
      <p:sp>
        <p:nvSpPr>
          <p:cNvPr id="11"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1" y="6356353"/>
            <a:ext cx="1018943"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8/20/2018</a:t>
            </a:fld>
            <a:endParaRPr lang="en-US" dirty="0"/>
          </a:p>
        </p:txBody>
      </p:sp>
      <p:sp>
        <p:nvSpPr>
          <p:cNvPr id="12"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6" name="Slide Number Placeholder 5"/>
          <p:cNvSpPr>
            <a:spLocks noGrp="1"/>
          </p:cNvSpPr>
          <p:nvPr>
            <p:ph type="sldNum" sz="quarter" idx="4"/>
          </p:nvPr>
        </p:nvSpPr>
        <p:spPr>
          <a:xfrm>
            <a:off x="7418350" y="6356353"/>
            <a:ext cx="1097001"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timing>
    <p:tnLst>
      <p:par>
        <p:cTn id="1" dur="indefinite" restart="never" nodeType="tmRoot"/>
      </p:par>
    </p:tnLst>
  </p:timing>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hyperlink" Target="http://www.dot.state.mn.us/environment/nois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dot.state.mn.us/environment/noise" TargetMode="External"/><Relationship Id="rId2" Type="http://schemas.openxmlformats.org/officeDocument/2006/relationships/hyperlink" Target="https://www.youtube.com/watch?v=b9Cl6BYE6qg"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dot.state.mn.us/environment/noise" TargetMode="External"/><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www.dot.state.mn.us/environment/noise"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dot.state.mn.us/environment/noise"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hyperlink" Target="http://www.dot.state.mn.us/environment/nois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dot.state.mn.us/environment/noise" TargetMode="External"/><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www.dot.state.mn.us/environment/noise"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dot.state.mn.us/environment/noise" TargetMode="External"/><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www.dot.state.mn.us/environment/noise"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dot.state.mn.us/environment/noise" TargetMode="External"/><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www.dot.state.mn.us/environment/noise"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www.dot.state.mn.us/environment/noise"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www.dot.state.mn.us/environment/noise"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dot.state.mn.us/environment/noise" TargetMode="External"/><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hyperlink" Target="http://www.dot.state.mn.us/environment/noise"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dot.state.mn.us/environment/noise" TargetMode="External"/><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dot.state.mn.us/environment/noise"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dot.state.mn.us/environment/noise"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hyperlink" Target="http://www.dot.state.mn.us/environment/noise"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dot.state.mn.us/environment/noise"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www.dot.state.mn.us/environment/noise"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hise picture illustrates what a concrete noise wall looks like." title="Title Page Picture"/>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tretch>
            <a:fillRect/>
          </a:stretch>
        </p:blipFill>
        <p:spPr>
          <a:xfrm>
            <a:off x="1154100" y="0"/>
            <a:ext cx="6954120" cy="3850838"/>
          </a:xfrm>
        </p:spPr>
      </p:pic>
      <p:sp>
        <p:nvSpPr>
          <p:cNvPr id="4" name="Title 3"/>
          <p:cNvSpPr>
            <a:spLocks noGrp="1"/>
          </p:cNvSpPr>
          <p:nvPr>
            <p:ph type="ctrTitle"/>
          </p:nvPr>
        </p:nvSpPr>
        <p:spPr>
          <a:xfrm>
            <a:off x="0" y="3464350"/>
            <a:ext cx="9144000" cy="1295183"/>
          </a:xfrm>
        </p:spPr>
        <p:txBody>
          <a:bodyPr>
            <a:normAutofit fontScale="90000"/>
          </a:bodyPr>
          <a:lstStyle/>
          <a:p>
            <a:r>
              <a:rPr lang="en-US" sz="4000" dirty="0" smtClean="0"/>
              <a:t>I-94 Maple Grove to Rogers</a:t>
            </a:r>
            <a:br>
              <a:rPr lang="en-US" sz="4000" dirty="0" smtClean="0"/>
            </a:br>
            <a:r>
              <a:rPr lang="en-US" sz="4000" dirty="0" smtClean="0"/>
              <a:t>Community Noise Engagement Meeting #1</a:t>
            </a:r>
            <a:endParaRPr lang="en-US" sz="2800" dirty="0"/>
          </a:p>
        </p:txBody>
      </p:sp>
      <p:sp>
        <p:nvSpPr>
          <p:cNvPr id="3" name="Text Placeholder 2"/>
          <p:cNvSpPr>
            <a:spLocks noGrp="1"/>
          </p:cNvSpPr>
          <p:nvPr>
            <p:ph type="body" sz="quarter" idx="14"/>
          </p:nvPr>
        </p:nvSpPr>
        <p:spPr/>
        <p:txBody>
          <a:bodyPr>
            <a:normAutofit/>
          </a:bodyPr>
          <a:lstStyle/>
          <a:p>
            <a:r>
              <a:rPr lang="en-US" dirty="0"/>
              <a:t>Natalie Ries</a:t>
            </a:r>
            <a:r>
              <a:rPr lang="en-US" dirty="0">
                <a:solidFill>
                  <a:schemeClr val="accent1"/>
                </a:solidFill>
              </a:rPr>
              <a:t>|</a:t>
            </a:r>
            <a:r>
              <a:rPr lang="en-US" dirty="0"/>
              <a:t> MnDOT Metro Noise/Air </a:t>
            </a:r>
            <a:r>
              <a:rPr lang="en-US" dirty="0" smtClean="0"/>
              <a:t>Supervisor</a:t>
            </a:r>
          </a:p>
          <a:p>
            <a:r>
              <a:rPr lang="en-US" dirty="0" smtClean="0"/>
              <a:t>July 31, 2018, 6:00 PM</a:t>
            </a:r>
          </a:p>
        </p:txBody>
      </p:sp>
      <p:sp>
        <p:nvSpPr>
          <p:cNvPr id="7" name="Footer Placeholder 6"/>
          <p:cNvSpPr>
            <a:spLocks noGrp="1"/>
          </p:cNvSpPr>
          <p:nvPr>
            <p:ph type="ftr" sz="quarter" idx="3"/>
          </p:nvPr>
        </p:nvSpPr>
        <p:spPr/>
        <p:txBody>
          <a:bodyPr/>
          <a:lstStyle/>
          <a:p>
            <a:r>
              <a:rPr lang="en-US" dirty="0" smtClean="0"/>
              <a:t>mndot.gov</a:t>
            </a:r>
            <a:endParaRPr lang="en-US" dirty="0"/>
          </a:p>
        </p:txBody>
      </p:sp>
    </p:spTree>
    <p:extLst>
      <p:ext uri="{BB962C8B-B14F-4D97-AF65-F5344CB8AC3E}">
        <p14:creationId xmlns:p14="http://schemas.microsoft.com/office/powerpoint/2010/main" val="1665486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mtClean="0"/>
              <a:t>10</a:t>
            </a:fld>
            <a:endParaRPr lang="en-US" dirty="0"/>
          </a:p>
        </p:txBody>
      </p:sp>
      <p:sp>
        <p:nvSpPr>
          <p:cNvPr id="2" name="Title 1"/>
          <p:cNvSpPr>
            <a:spLocks noGrp="1"/>
          </p:cNvSpPr>
          <p:nvPr>
            <p:ph type="title"/>
          </p:nvPr>
        </p:nvSpPr>
        <p:spPr/>
        <p:txBody>
          <a:bodyPr/>
          <a:lstStyle/>
          <a:p>
            <a:r>
              <a:rPr lang="en-US" dirty="0" smtClean="0"/>
              <a:t>How do Noise Barriers Work?</a:t>
            </a:r>
            <a:endParaRPr lang="en-US" dirty="0"/>
          </a:p>
        </p:txBody>
      </p:sp>
      <p:sp>
        <p:nvSpPr>
          <p:cNvPr id="9" name="Content Placeholder 2" descr="This diagram shows how noise begins at a source point and transmits as a straight path and a diffracted path that travels over a noise barrier. The diffracted path still reaches the receiver (e.g. a person) because it kinks over the top of the barrier at the same angle path that the source transmitted. In between the straight path and the ground behind the barrier is the shadow zone." title="Barrier Diffraction"/>
          <p:cNvSpPr txBox="1">
            <a:spLocks/>
          </p:cNvSpPr>
          <p:nvPr/>
        </p:nvSpPr>
        <p:spPr>
          <a:xfrm>
            <a:off x="285750" y="1530070"/>
            <a:ext cx="8469832" cy="3834950"/>
          </a:xfrm>
          <a:prstGeom prst="rect">
            <a:avLst/>
          </a:prstGeom>
        </p:spPr>
        <p:txBody>
          <a:bodyPr vert="horz" lIns="0" tIns="0" rIns="0" bIns="0" rtlCol="0">
            <a:normAutofit/>
          </a:bodyPr>
          <a:lstStyle>
            <a:lvl1pPr marL="228594" indent="-228594" algn="l" defTabSz="914377"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nSpc>
                <a:spcPct val="120000"/>
              </a:lnSpc>
              <a:spcAft>
                <a:spcPts val="0"/>
              </a:spcAft>
            </a:pPr>
            <a:r>
              <a:rPr lang="en-US" altLang="en-US" sz="1600" dirty="0" smtClean="0"/>
              <a:t>Block the direct path of sound waves from the highway (source) to adjacent residences (receptor)</a:t>
            </a:r>
          </a:p>
          <a:p>
            <a:pPr marL="228600" indent="-228600">
              <a:lnSpc>
                <a:spcPct val="120000"/>
              </a:lnSpc>
              <a:spcAft>
                <a:spcPts val="0"/>
              </a:spcAft>
            </a:pPr>
            <a:r>
              <a:rPr lang="en-US" altLang="en-US" sz="1600" dirty="0" smtClean="0"/>
              <a:t>Tall and long enough to block line of sight between the highway and residences</a:t>
            </a:r>
          </a:p>
          <a:p>
            <a:pPr marL="228600" indent="-228600">
              <a:lnSpc>
                <a:spcPct val="120000"/>
              </a:lnSpc>
              <a:spcAft>
                <a:spcPts val="0"/>
              </a:spcAft>
            </a:pPr>
            <a:r>
              <a:rPr lang="en-US" altLang="en-US" sz="1600" dirty="0" smtClean="0"/>
              <a:t>Will not block or eliminate all noise</a:t>
            </a:r>
          </a:p>
          <a:p>
            <a:pPr marL="228600" indent="-228600">
              <a:lnSpc>
                <a:spcPct val="120000"/>
              </a:lnSpc>
              <a:spcAft>
                <a:spcPts val="0"/>
              </a:spcAft>
            </a:pPr>
            <a:r>
              <a:rPr lang="en-US" altLang="en-US" sz="1600" dirty="0" smtClean="0"/>
              <a:t>Noise barrier effectiveness considerations:</a:t>
            </a:r>
          </a:p>
          <a:p>
            <a:pPr marL="685789" lvl="1" indent="-228600">
              <a:lnSpc>
                <a:spcPct val="120000"/>
              </a:lnSpc>
              <a:spcAft>
                <a:spcPts val="0"/>
              </a:spcAft>
            </a:pPr>
            <a:r>
              <a:rPr lang="en-US" altLang="en-US" sz="1600" dirty="0" smtClean="0"/>
              <a:t>Distance between the source and the receptors.  Noise barriers are most effective for the first and second rows of residents (~300-400 feet from barrier)</a:t>
            </a:r>
          </a:p>
          <a:p>
            <a:pPr marL="685789" lvl="1" indent="-228600">
              <a:lnSpc>
                <a:spcPct val="120000"/>
              </a:lnSpc>
              <a:spcAft>
                <a:spcPts val="0"/>
              </a:spcAft>
            </a:pPr>
            <a:r>
              <a:rPr lang="en-US" altLang="en-US" sz="1600" dirty="0" smtClean="0"/>
              <a:t>Topography</a:t>
            </a:r>
          </a:p>
          <a:p>
            <a:pPr marL="685789" lvl="1" indent="-228600">
              <a:lnSpc>
                <a:spcPct val="120000"/>
              </a:lnSpc>
              <a:spcAft>
                <a:spcPts val="0"/>
              </a:spcAft>
            </a:pPr>
            <a:r>
              <a:rPr lang="en-US" altLang="en-US" sz="1600" dirty="0" smtClean="0"/>
              <a:t>Intervening features such as buildings or </a:t>
            </a:r>
            <a:br>
              <a:rPr lang="en-US" altLang="en-US" sz="1600" dirty="0" smtClean="0"/>
            </a:br>
            <a:r>
              <a:rPr lang="en-US" altLang="en-US" sz="1600" dirty="0" smtClean="0"/>
              <a:t>earthen berms</a:t>
            </a:r>
          </a:p>
        </p:txBody>
      </p:sp>
      <p:pic>
        <p:nvPicPr>
          <p:cNvPr id="10" name="Picture 3" descr="This image shows how a barrier blocks the line of sight; this if the line of visibility between the noise source and the person receiving the noise." title="Line of Sigh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685" y="4871405"/>
            <a:ext cx="5488848" cy="141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Image result for noise wall shadow eff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878" y="3468991"/>
            <a:ext cx="4143122" cy="198596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
          <p:cNvSpPr txBox="1">
            <a:spLocks noChangeArrowheads="1"/>
          </p:cNvSpPr>
          <p:nvPr/>
        </p:nvSpPr>
        <p:spPr bwMode="auto">
          <a:xfrm>
            <a:off x="5496513" y="5659221"/>
            <a:ext cx="35378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600" dirty="0">
                <a:latin typeface="Calibri" panose="020F0502020204030204" pitchFamily="34" charset="0"/>
              </a:rPr>
              <a:t>Source: </a:t>
            </a:r>
            <a:r>
              <a:rPr lang="en-US" altLang="en-US" sz="1600" dirty="0" smtClean="0">
                <a:latin typeface="Calibri" panose="020F0502020204030204" pitchFamily="34" charset="0"/>
              </a:rPr>
              <a:t>Federal Highway Administration</a:t>
            </a:r>
            <a:endParaRPr lang="en-US" altLang="en-US" sz="1600" i="1" dirty="0">
              <a:latin typeface="Calibri" panose="020F0502020204030204" pitchFamily="34" charset="0"/>
            </a:endParaRPr>
          </a:p>
        </p:txBody>
      </p:sp>
      <p:sp>
        <p:nvSpPr>
          <p:cNvPr id="14" name="Footer Placeholder 4"/>
          <p:cNvSpPr txBox="1">
            <a:spLocks/>
          </p:cNvSpPr>
          <p:nvPr/>
        </p:nvSpPr>
        <p:spPr>
          <a:xfrm>
            <a:off x="56685" y="6418493"/>
            <a:ext cx="4190735" cy="365125"/>
          </a:xfrm>
          <a:prstGeom prst="rect">
            <a:avLst/>
          </a:prstGeom>
        </p:spPr>
        <p:txBody>
          <a:bodyPr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err="1">
                <a:hlinkClick r:id="rId4"/>
              </a:rPr>
              <a:t>MnDOT's</a:t>
            </a:r>
            <a:r>
              <a:rPr lang="en-US" dirty="0">
                <a:hlinkClick r:id="rId4"/>
              </a:rPr>
              <a:t> Noise Analysis Webpage</a:t>
            </a:r>
            <a:endParaRPr lang="en-US" dirty="0"/>
          </a:p>
        </p:txBody>
      </p:sp>
    </p:spTree>
    <p:extLst>
      <p:ext uri="{BB962C8B-B14F-4D97-AF65-F5344CB8AC3E}">
        <p14:creationId xmlns:p14="http://schemas.microsoft.com/office/powerpoint/2010/main" val="1151134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mtClean="0"/>
              <a:t>11</a:t>
            </a:fld>
            <a:endParaRPr lang="en-US" dirty="0"/>
          </a:p>
        </p:txBody>
      </p:sp>
      <p:sp>
        <p:nvSpPr>
          <p:cNvPr id="2" name="Title 1"/>
          <p:cNvSpPr>
            <a:spLocks noGrp="1"/>
          </p:cNvSpPr>
          <p:nvPr>
            <p:ph type="title"/>
          </p:nvPr>
        </p:nvSpPr>
        <p:spPr/>
        <p:txBody>
          <a:bodyPr/>
          <a:lstStyle/>
          <a:p>
            <a:r>
              <a:rPr lang="en-US" dirty="0" smtClean="0"/>
              <a:t>Video</a:t>
            </a:r>
            <a:endParaRPr lang="en-US" dirty="0"/>
          </a:p>
        </p:txBody>
      </p:sp>
      <p:sp>
        <p:nvSpPr>
          <p:cNvPr id="8" name="TextBox 3"/>
          <p:cNvSpPr txBox="1">
            <a:spLocks noChangeArrowheads="1"/>
          </p:cNvSpPr>
          <p:nvPr/>
        </p:nvSpPr>
        <p:spPr bwMode="auto">
          <a:xfrm>
            <a:off x="628649" y="1637480"/>
            <a:ext cx="44450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600" dirty="0" smtClean="0">
                <a:latin typeface="Calibri" panose="020F0502020204030204" pitchFamily="34" charset="0"/>
                <a:hlinkClick r:id="rId2"/>
              </a:rPr>
              <a:t>MnDOT - 2015 Noise Wall Master Video</a:t>
            </a:r>
            <a:r>
              <a:rPr lang="en-US" altLang="en-US" sz="1600" dirty="0" smtClean="0">
                <a:latin typeface="Calibri" panose="020F0502020204030204" pitchFamily="34" charset="0"/>
              </a:rPr>
              <a:t> </a:t>
            </a:r>
            <a:endParaRPr lang="en-US" altLang="en-US" sz="1600" i="1" dirty="0">
              <a:latin typeface="Calibri" panose="020F0502020204030204" pitchFamily="34" charset="0"/>
            </a:endParaRPr>
          </a:p>
        </p:txBody>
      </p:sp>
      <p:sp>
        <p:nvSpPr>
          <p:cNvPr id="7" name="Footer Placeholder 4"/>
          <p:cNvSpPr>
            <a:spLocks noGrp="1"/>
          </p:cNvSpPr>
          <p:nvPr>
            <p:ph type="ftr" sz="quarter" idx="3"/>
          </p:nvPr>
        </p:nvSpPr>
        <p:spPr>
          <a:xfrm>
            <a:off x="712570" y="6360458"/>
            <a:ext cx="4190735" cy="365125"/>
          </a:xfrm>
        </p:spPr>
        <p:txBody>
          <a:bodyPr/>
          <a:lstStyle/>
          <a:p>
            <a:pPr algn="l"/>
            <a:r>
              <a:rPr lang="en-US" dirty="0" err="1">
                <a:hlinkClick r:id="rId3"/>
              </a:rPr>
              <a:t>MnDOT's</a:t>
            </a:r>
            <a:r>
              <a:rPr lang="en-US" dirty="0">
                <a:hlinkClick r:id="rId3"/>
              </a:rPr>
              <a:t> Noise Analysis Webpage</a:t>
            </a:r>
            <a:endParaRPr lang="en-US" dirty="0"/>
          </a:p>
        </p:txBody>
      </p:sp>
    </p:spTree>
    <p:extLst>
      <p:ext uri="{BB962C8B-B14F-4D97-AF65-F5344CB8AC3E}">
        <p14:creationId xmlns:p14="http://schemas.microsoft.com/office/powerpoint/2010/main" val="3775173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mtClean="0"/>
              <a:t>12</a:t>
            </a:fld>
            <a:endParaRPr lang="en-US" dirty="0"/>
          </a:p>
        </p:txBody>
      </p:sp>
      <p:sp>
        <p:nvSpPr>
          <p:cNvPr id="2" name="Title 1"/>
          <p:cNvSpPr>
            <a:spLocks noGrp="1"/>
          </p:cNvSpPr>
          <p:nvPr>
            <p:ph type="title"/>
          </p:nvPr>
        </p:nvSpPr>
        <p:spPr/>
        <p:txBody>
          <a:bodyPr>
            <a:normAutofit/>
          </a:bodyPr>
          <a:lstStyle/>
          <a:p>
            <a:r>
              <a:rPr lang="en-US" dirty="0" smtClean="0"/>
              <a:t>Traffic Noise Analysis I</a:t>
            </a:r>
            <a:endParaRPr lang="en-US" dirty="0"/>
          </a:p>
        </p:txBody>
      </p:sp>
      <p:sp>
        <p:nvSpPr>
          <p:cNvPr id="8" name="Content Placeholder 2"/>
          <p:cNvSpPr txBox="1">
            <a:spLocks/>
          </p:cNvSpPr>
          <p:nvPr/>
        </p:nvSpPr>
        <p:spPr>
          <a:xfrm>
            <a:off x="435377" y="1708094"/>
            <a:ext cx="8229600" cy="3834950"/>
          </a:xfrm>
          <a:prstGeom prst="rect">
            <a:avLst/>
          </a:prstGeom>
        </p:spPr>
        <p:txBody>
          <a:bodyPr vert="horz" lIns="0" tIns="0" rIns="0" bIns="0" rtlCol="0">
            <a:normAutofit/>
          </a:bodyPr>
          <a:lstStyle>
            <a:lvl1pPr marL="228594" indent="-228594" algn="l" defTabSz="914377"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nSpc>
                <a:spcPct val="120000"/>
              </a:lnSpc>
              <a:spcAft>
                <a:spcPts val="0"/>
              </a:spcAft>
            </a:pPr>
            <a:r>
              <a:rPr lang="en-US" altLang="en-US" dirty="0"/>
              <a:t>Noise Monitoring</a:t>
            </a:r>
          </a:p>
          <a:p>
            <a:pPr marL="517525" lvl="1" indent="-288925">
              <a:lnSpc>
                <a:spcPct val="120000"/>
              </a:lnSpc>
              <a:spcBef>
                <a:spcPts val="600"/>
              </a:spcBef>
              <a:spcAft>
                <a:spcPts val="0"/>
              </a:spcAft>
            </a:pPr>
            <a:r>
              <a:rPr lang="en-US" altLang="en-US" sz="2400" dirty="0"/>
              <a:t>Document existing noise </a:t>
            </a:r>
            <a:r>
              <a:rPr lang="en-US" altLang="en-US" sz="2400" dirty="0" smtClean="0"/>
              <a:t>levels in the field at representative sites</a:t>
            </a:r>
            <a:endParaRPr lang="en-US" altLang="en-US" sz="2400" dirty="0"/>
          </a:p>
          <a:p>
            <a:pPr marL="517525" lvl="1" indent="-288925">
              <a:lnSpc>
                <a:spcPct val="120000"/>
              </a:lnSpc>
              <a:spcBef>
                <a:spcPts val="600"/>
              </a:spcBef>
              <a:spcAft>
                <a:spcPts val="0"/>
              </a:spcAft>
            </a:pPr>
            <a:r>
              <a:rPr lang="en-US" altLang="en-US" sz="2400" dirty="0"/>
              <a:t>Noise </a:t>
            </a:r>
            <a:r>
              <a:rPr lang="en-US" altLang="en-US" sz="2400" dirty="0" smtClean="0"/>
              <a:t>model </a:t>
            </a:r>
            <a:r>
              <a:rPr lang="en-US" altLang="en-US" sz="2400" dirty="0"/>
              <a:t>v</a:t>
            </a:r>
            <a:r>
              <a:rPr lang="en-US" altLang="en-US" sz="2400" dirty="0" smtClean="0"/>
              <a:t>alidation (+/- 3 dBA)</a:t>
            </a:r>
            <a:endParaRPr lang="en-US" altLang="en-US" dirty="0"/>
          </a:p>
          <a:p>
            <a:pPr marL="517525" lvl="1" indent="-288925">
              <a:lnSpc>
                <a:spcPct val="120000"/>
              </a:lnSpc>
              <a:spcBef>
                <a:spcPts val="600"/>
              </a:spcBef>
              <a:spcAft>
                <a:spcPts val="0"/>
              </a:spcAft>
            </a:pPr>
            <a:endParaRPr lang="en-US" altLang="en-US" sz="2400" dirty="0"/>
          </a:p>
          <a:p>
            <a:pPr marL="917575" lvl="2" indent="-288925">
              <a:lnSpc>
                <a:spcPct val="120000"/>
              </a:lnSpc>
              <a:spcBef>
                <a:spcPts val="600"/>
              </a:spcBef>
              <a:spcAft>
                <a:spcPts val="0"/>
              </a:spcAft>
            </a:pPr>
            <a:endParaRPr lang="en-US" altLang="en-US" sz="2000" dirty="0"/>
          </a:p>
        </p:txBody>
      </p:sp>
      <p:pic>
        <p:nvPicPr>
          <p:cNvPr id="9" name="Picture 8" descr="This image shows a noise technician standing by the instrument we use to measure highway noise. It is known as a sound level meter." title="Sound Level Me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3568" y="4136992"/>
            <a:ext cx="3471409" cy="1960416"/>
          </a:xfrm>
          <a:prstGeom prst="rect">
            <a:avLst/>
          </a:prstGeom>
        </p:spPr>
      </p:pic>
      <p:sp>
        <p:nvSpPr>
          <p:cNvPr id="7" name="Footer Placeholder 4"/>
          <p:cNvSpPr>
            <a:spLocks noGrp="1"/>
          </p:cNvSpPr>
          <p:nvPr>
            <p:ph type="ftr" sz="quarter" idx="3"/>
          </p:nvPr>
        </p:nvSpPr>
        <p:spPr>
          <a:xfrm>
            <a:off x="712570" y="6360458"/>
            <a:ext cx="4190735" cy="365125"/>
          </a:xfrm>
        </p:spPr>
        <p:txBody>
          <a:bodyPr/>
          <a:lstStyle/>
          <a:p>
            <a:pPr algn="l"/>
            <a:r>
              <a:rPr lang="en-US" dirty="0" err="1">
                <a:hlinkClick r:id="rId3"/>
              </a:rPr>
              <a:t>MnDOT's</a:t>
            </a:r>
            <a:r>
              <a:rPr lang="en-US" dirty="0">
                <a:hlinkClick r:id="rId3"/>
              </a:rPr>
              <a:t> Noise Analysis Webpage</a:t>
            </a:r>
            <a:endParaRPr lang="en-US" dirty="0"/>
          </a:p>
        </p:txBody>
      </p:sp>
    </p:spTree>
    <p:extLst>
      <p:ext uri="{BB962C8B-B14F-4D97-AF65-F5344CB8AC3E}">
        <p14:creationId xmlns:p14="http://schemas.microsoft.com/office/powerpoint/2010/main" val="2165282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mtClean="0"/>
              <a:t>13</a:t>
            </a:fld>
            <a:endParaRPr lang="en-US" dirty="0"/>
          </a:p>
        </p:txBody>
      </p:sp>
      <p:sp>
        <p:nvSpPr>
          <p:cNvPr id="2" name="Title 1"/>
          <p:cNvSpPr>
            <a:spLocks noGrp="1"/>
          </p:cNvSpPr>
          <p:nvPr>
            <p:ph type="title"/>
          </p:nvPr>
        </p:nvSpPr>
        <p:spPr/>
        <p:txBody>
          <a:bodyPr/>
          <a:lstStyle/>
          <a:p>
            <a:r>
              <a:rPr lang="en-US" dirty="0" smtClean="0"/>
              <a:t>Traffic Noise Analysis II</a:t>
            </a:r>
            <a:endParaRPr lang="en-US" dirty="0"/>
          </a:p>
        </p:txBody>
      </p:sp>
      <p:sp>
        <p:nvSpPr>
          <p:cNvPr id="7" name="Content Placeholder 2"/>
          <p:cNvSpPr txBox="1">
            <a:spLocks/>
          </p:cNvSpPr>
          <p:nvPr/>
        </p:nvSpPr>
        <p:spPr>
          <a:xfrm>
            <a:off x="435377" y="1708093"/>
            <a:ext cx="8229600" cy="4490405"/>
          </a:xfrm>
          <a:prstGeom prst="rect">
            <a:avLst/>
          </a:prstGeom>
        </p:spPr>
        <p:txBody>
          <a:bodyPr vert="horz" lIns="0" tIns="0" rIns="0" bIns="0" rtlCol="0">
            <a:normAutofit fontScale="62500" lnSpcReduction="20000"/>
          </a:bodyPr>
          <a:lstStyle>
            <a:lvl1pPr marL="228594" indent="-228594" algn="l" defTabSz="914377"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nSpc>
                <a:spcPct val="120000"/>
              </a:lnSpc>
              <a:spcAft>
                <a:spcPts val="0"/>
              </a:spcAft>
            </a:pPr>
            <a:r>
              <a:rPr lang="en-US" altLang="en-US" dirty="0" smtClean="0"/>
              <a:t>Noise Level Modeling</a:t>
            </a:r>
          </a:p>
          <a:p>
            <a:pPr marL="517525" lvl="1" indent="-288925">
              <a:lnSpc>
                <a:spcPct val="120000"/>
              </a:lnSpc>
              <a:spcBef>
                <a:spcPts val="600"/>
              </a:spcBef>
              <a:spcAft>
                <a:spcPts val="0"/>
              </a:spcAft>
            </a:pPr>
            <a:r>
              <a:rPr lang="en-US" altLang="en-US" sz="2400" dirty="0" smtClean="0"/>
              <a:t>Characteristics of roadway (horizontal and vertical alignments)</a:t>
            </a:r>
          </a:p>
          <a:p>
            <a:pPr marL="517525" lvl="1" indent="-288925">
              <a:lnSpc>
                <a:spcPct val="120000"/>
              </a:lnSpc>
              <a:spcBef>
                <a:spcPts val="600"/>
              </a:spcBef>
              <a:spcAft>
                <a:spcPts val="0"/>
              </a:spcAft>
            </a:pPr>
            <a:r>
              <a:rPr lang="en-US" altLang="en-US" sz="2400" dirty="0" smtClean="0"/>
              <a:t>Receptor sites (represent residences, businesses, trails, parks, etc.)</a:t>
            </a:r>
          </a:p>
          <a:p>
            <a:pPr marL="974713" lvl="2" indent="-288925">
              <a:lnSpc>
                <a:spcPct val="120000"/>
              </a:lnSpc>
              <a:spcBef>
                <a:spcPts val="600"/>
              </a:spcBef>
              <a:spcAft>
                <a:spcPts val="0"/>
              </a:spcAft>
            </a:pPr>
            <a:r>
              <a:rPr lang="en-US" altLang="en-US" sz="2000" dirty="0" smtClean="0"/>
              <a:t>Outdoor place where frequent human use occurs </a:t>
            </a:r>
          </a:p>
          <a:p>
            <a:pPr marL="974713" lvl="2" indent="-288925">
              <a:lnSpc>
                <a:spcPct val="120000"/>
              </a:lnSpc>
              <a:spcBef>
                <a:spcPts val="600"/>
              </a:spcBef>
              <a:spcAft>
                <a:spcPts val="0"/>
              </a:spcAft>
            </a:pPr>
            <a:r>
              <a:rPr lang="en-US" altLang="en-US" sz="2000" dirty="0" smtClean="0"/>
              <a:t>Typically within 500 feet of the project corridor</a:t>
            </a:r>
          </a:p>
          <a:p>
            <a:pPr marL="974713" lvl="2" indent="-288925">
              <a:lnSpc>
                <a:spcPct val="120000"/>
              </a:lnSpc>
              <a:spcBef>
                <a:spcPts val="600"/>
              </a:spcBef>
              <a:spcAft>
                <a:spcPts val="0"/>
              </a:spcAft>
            </a:pPr>
            <a:r>
              <a:rPr lang="en-US" altLang="en-US" sz="2000" dirty="0" smtClean="0"/>
              <a:t>Noise Abatement Criteria is defined by land use</a:t>
            </a:r>
          </a:p>
          <a:p>
            <a:pPr marL="517525" lvl="1" indent="-288925">
              <a:lnSpc>
                <a:spcPct val="120000"/>
              </a:lnSpc>
              <a:spcBef>
                <a:spcPts val="600"/>
              </a:spcBef>
              <a:spcAft>
                <a:spcPts val="0"/>
              </a:spcAft>
            </a:pPr>
            <a:r>
              <a:rPr lang="en-US" altLang="en-US" sz="2400" dirty="0" smtClean="0"/>
              <a:t>Loudest Hour</a:t>
            </a:r>
          </a:p>
          <a:p>
            <a:pPr marL="974713" lvl="2" indent="-288925">
              <a:lnSpc>
                <a:spcPct val="120000"/>
              </a:lnSpc>
              <a:spcBef>
                <a:spcPts val="600"/>
              </a:spcBef>
              <a:spcAft>
                <a:spcPts val="0"/>
              </a:spcAft>
            </a:pPr>
            <a:r>
              <a:rPr lang="en-US" altLang="en-US" sz="2000" dirty="0" smtClean="0"/>
              <a:t>Traffic volumes and speeds</a:t>
            </a:r>
          </a:p>
          <a:p>
            <a:pPr marL="974713" lvl="2" indent="-288925">
              <a:lnSpc>
                <a:spcPct val="120000"/>
              </a:lnSpc>
              <a:spcBef>
                <a:spcPts val="600"/>
              </a:spcBef>
              <a:spcAft>
                <a:spcPts val="0"/>
              </a:spcAft>
            </a:pPr>
            <a:r>
              <a:rPr lang="en-US" altLang="en-US" sz="2000" dirty="0" smtClean="0"/>
              <a:t>Vehicle types (cars, medium trucks, heavy trucks, buses, motorcycles)</a:t>
            </a:r>
            <a:endParaRPr lang="en-US" altLang="en-US" sz="2400" dirty="0" smtClean="0"/>
          </a:p>
          <a:p>
            <a:pPr marL="517525" lvl="1" indent="-288925">
              <a:lnSpc>
                <a:spcPct val="120000"/>
              </a:lnSpc>
              <a:spcBef>
                <a:spcPts val="600"/>
              </a:spcBef>
              <a:spcAft>
                <a:spcPts val="0"/>
              </a:spcAft>
            </a:pPr>
            <a:r>
              <a:rPr lang="en-US" altLang="en-US" sz="2400" dirty="0" smtClean="0"/>
              <a:t>Topography (ground lines, buildings, existing noise barriers or berms)</a:t>
            </a:r>
          </a:p>
          <a:p>
            <a:pPr marL="517525" lvl="1" indent="-288925">
              <a:lnSpc>
                <a:spcPct val="120000"/>
              </a:lnSpc>
              <a:spcBef>
                <a:spcPts val="600"/>
              </a:spcBef>
              <a:spcAft>
                <a:spcPts val="0"/>
              </a:spcAft>
            </a:pPr>
            <a:r>
              <a:rPr lang="en-US" altLang="en-US" sz="2400" dirty="0" smtClean="0"/>
              <a:t>Existing conditions, Future No-Build, and Build conditions (generally a 20-year traffic projection)</a:t>
            </a:r>
          </a:p>
          <a:p>
            <a:pPr marL="517525" lvl="1" indent="-288925">
              <a:lnSpc>
                <a:spcPct val="120000"/>
              </a:lnSpc>
              <a:spcBef>
                <a:spcPts val="600"/>
              </a:spcBef>
              <a:spcAft>
                <a:spcPts val="0"/>
              </a:spcAft>
            </a:pPr>
            <a:r>
              <a:rPr lang="en-US" altLang="en-US" sz="2400" dirty="0" smtClean="0"/>
              <a:t>Not modeled:   </a:t>
            </a:r>
          </a:p>
          <a:p>
            <a:pPr marL="974713" lvl="2" indent="-288925">
              <a:lnSpc>
                <a:spcPct val="120000"/>
              </a:lnSpc>
              <a:spcBef>
                <a:spcPts val="600"/>
              </a:spcBef>
              <a:spcAft>
                <a:spcPts val="0"/>
              </a:spcAft>
            </a:pPr>
            <a:r>
              <a:rPr lang="en-US" altLang="en-US" sz="2000" dirty="0" smtClean="0"/>
              <a:t>Weather conditions </a:t>
            </a:r>
          </a:p>
          <a:p>
            <a:pPr marL="974713" lvl="2" indent="-288925">
              <a:lnSpc>
                <a:spcPct val="120000"/>
              </a:lnSpc>
              <a:spcBef>
                <a:spcPts val="600"/>
              </a:spcBef>
              <a:spcAft>
                <a:spcPts val="0"/>
              </a:spcAft>
            </a:pPr>
            <a:r>
              <a:rPr lang="en-US" altLang="en-US" sz="2000" dirty="0" smtClean="0"/>
              <a:t>Surface type</a:t>
            </a:r>
            <a:endParaRPr lang="en-US" altLang="en-US" sz="2400" dirty="0"/>
          </a:p>
          <a:p>
            <a:pPr marL="917575" lvl="2" indent="-288925">
              <a:lnSpc>
                <a:spcPct val="120000"/>
              </a:lnSpc>
              <a:spcBef>
                <a:spcPts val="600"/>
              </a:spcBef>
              <a:spcAft>
                <a:spcPts val="0"/>
              </a:spcAft>
            </a:pPr>
            <a:endParaRPr lang="en-US" altLang="en-US" sz="2000" dirty="0"/>
          </a:p>
        </p:txBody>
      </p:sp>
      <p:sp>
        <p:nvSpPr>
          <p:cNvPr id="8" name="Footer Placeholder 4"/>
          <p:cNvSpPr txBox="1">
            <a:spLocks/>
          </p:cNvSpPr>
          <p:nvPr/>
        </p:nvSpPr>
        <p:spPr>
          <a:xfrm>
            <a:off x="288784" y="6323984"/>
            <a:ext cx="4190735" cy="365125"/>
          </a:xfrm>
          <a:prstGeom prst="rect">
            <a:avLst/>
          </a:prstGeom>
        </p:spPr>
        <p:txBody>
          <a:bodyPr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err="1">
                <a:hlinkClick r:id="rId2"/>
              </a:rPr>
              <a:t>MnDOT's</a:t>
            </a:r>
            <a:r>
              <a:rPr lang="en-US" dirty="0">
                <a:hlinkClick r:id="rId2"/>
              </a:rPr>
              <a:t> Noise Analysis Webpage</a:t>
            </a:r>
            <a:endParaRPr lang="en-US" dirty="0"/>
          </a:p>
        </p:txBody>
      </p:sp>
    </p:spTree>
    <p:extLst>
      <p:ext uri="{BB962C8B-B14F-4D97-AF65-F5344CB8AC3E}">
        <p14:creationId xmlns:p14="http://schemas.microsoft.com/office/powerpoint/2010/main" val="1350391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mtClean="0"/>
              <a:t>14</a:t>
            </a:fld>
            <a:endParaRPr lang="en-US" dirty="0"/>
          </a:p>
        </p:txBody>
      </p:sp>
      <p:sp>
        <p:nvSpPr>
          <p:cNvPr id="2" name="Title 1"/>
          <p:cNvSpPr>
            <a:spLocks noGrp="1"/>
          </p:cNvSpPr>
          <p:nvPr>
            <p:ph type="title"/>
          </p:nvPr>
        </p:nvSpPr>
        <p:spPr/>
        <p:txBody>
          <a:bodyPr/>
          <a:lstStyle/>
          <a:p>
            <a:r>
              <a:rPr lang="en-US" dirty="0" smtClean="0"/>
              <a:t>Traffic Noise Analysis III</a:t>
            </a:r>
            <a:endParaRPr lang="en-US" dirty="0"/>
          </a:p>
        </p:txBody>
      </p:sp>
      <p:pic>
        <p:nvPicPr>
          <p:cNvPr id="7" name="Picture 2" descr="This is what TNM 2.5 plan view looks like. This is the program that is used for noise modeling." title="TNM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00" y="1404938"/>
            <a:ext cx="8963315" cy="46310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TextBox 3"/>
          <p:cNvSpPr txBox="1">
            <a:spLocks noChangeArrowheads="1"/>
          </p:cNvSpPr>
          <p:nvPr/>
        </p:nvSpPr>
        <p:spPr bwMode="auto">
          <a:xfrm>
            <a:off x="664472" y="6018214"/>
            <a:ext cx="1812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600" dirty="0">
                <a:latin typeface="Calibri" panose="020F0502020204030204" pitchFamily="34" charset="0"/>
              </a:rPr>
              <a:t>Source: </a:t>
            </a:r>
            <a:r>
              <a:rPr lang="en-US" altLang="en-US" sz="1600" dirty="0" smtClean="0">
                <a:latin typeface="Calibri" panose="020F0502020204030204" pitchFamily="34" charset="0"/>
              </a:rPr>
              <a:t>TNM 2.5</a:t>
            </a:r>
            <a:endParaRPr lang="en-US" altLang="en-US" sz="1600" i="1" dirty="0">
              <a:latin typeface="Calibri" panose="020F0502020204030204" pitchFamily="34" charset="0"/>
            </a:endParaRPr>
          </a:p>
        </p:txBody>
      </p:sp>
      <p:sp>
        <p:nvSpPr>
          <p:cNvPr id="10" name="Footer Placeholder 4"/>
          <p:cNvSpPr txBox="1">
            <a:spLocks/>
          </p:cNvSpPr>
          <p:nvPr/>
        </p:nvSpPr>
        <p:spPr>
          <a:xfrm>
            <a:off x="264508" y="6374122"/>
            <a:ext cx="4190735" cy="365125"/>
          </a:xfrm>
          <a:prstGeom prst="rect">
            <a:avLst/>
          </a:prstGeom>
        </p:spPr>
        <p:txBody>
          <a:bodyPr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err="1">
                <a:hlinkClick r:id="rId3"/>
              </a:rPr>
              <a:t>MnDOT's</a:t>
            </a:r>
            <a:r>
              <a:rPr lang="en-US" dirty="0">
                <a:hlinkClick r:id="rId3"/>
              </a:rPr>
              <a:t> Noise Analysis Webpage</a:t>
            </a:r>
            <a:endParaRPr lang="en-US" dirty="0"/>
          </a:p>
        </p:txBody>
      </p:sp>
    </p:spTree>
    <p:extLst>
      <p:ext uri="{BB962C8B-B14F-4D97-AF65-F5344CB8AC3E}">
        <p14:creationId xmlns:p14="http://schemas.microsoft.com/office/powerpoint/2010/main" val="2973851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mtClean="0"/>
              <a:t>15</a:t>
            </a:fld>
            <a:endParaRPr lang="en-US" dirty="0"/>
          </a:p>
        </p:txBody>
      </p:sp>
      <p:sp>
        <p:nvSpPr>
          <p:cNvPr id="2" name="Title 1"/>
          <p:cNvSpPr>
            <a:spLocks noGrp="1"/>
          </p:cNvSpPr>
          <p:nvPr>
            <p:ph type="title"/>
          </p:nvPr>
        </p:nvSpPr>
        <p:spPr>
          <a:xfrm>
            <a:off x="628651" y="141454"/>
            <a:ext cx="7886700" cy="914400"/>
          </a:xfrm>
        </p:spPr>
        <p:txBody>
          <a:bodyPr/>
          <a:lstStyle/>
          <a:p>
            <a:r>
              <a:rPr lang="en-US" dirty="0" smtClean="0"/>
              <a:t>Traffic Noise Analysis IV</a:t>
            </a:r>
            <a:endParaRPr lang="en-US" dirty="0"/>
          </a:p>
        </p:txBody>
      </p:sp>
      <p:sp>
        <p:nvSpPr>
          <p:cNvPr id="7" name="Content Placeholder 2"/>
          <p:cNvSpPr txBox="1">
            <a:spLocks/>
          </p:cNvSpPr>
          <p:nvPr/>
        </p:nvSpPr>
        <p:spPr>
          <a:xfrm>
            <a:off x="206018" y="1517989"/>
            <a:ext cx="4440403" cy="4838364"/>
          </a:xfrm>
          <a:prstGeom prst="rect">
            <a:avLst/>
          </a:prstGeom>
        </p:spPr>
        <p:txBody>
          <a:bodyPr vert="horz" lIns="0" tIns="0" rIns="0" bIns="0" rtlCol="0">
            <a:normAutofit/>
          </a:bodyPr>
          <a:lstStyle>
            <a:lvl1pPr marL="228594" indent="-228594" algn="l" defTabSz="914377"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nSpc>
                <a:spcPct val="120000"/>
              </a:lnSpc>
              <a:spcAft>
                <a:spcPts val="0"/>
              </a:spcAft>
            </a:pPr>
            <a:r>
              <a:rPr lang="en-US" altLang="en-US" dirty="0"/>
              <a:t>Noise </a:t>
            </a:r>
            <a:r>
              <a:rPr lang="en-US" altLang="en-US" dirty="0" smtClean="0"/>
              <a:t>Mitigation Modeling</a:t>
            </a:r>
          </a:p>
          <a:p>
            <a:pPr marL="685789" lvl="1" indent="-228600">
              <a:lnSpc>
                <a:spcPct val="120000"/>
              </a:lnSpc>
              <a:spcAft>
                <a:spcPts val="0"/>
              </a:spcAft>
            </a:pPr>
            <a:r>
              <a:rPr lang="en-US" altLang="en-US" sz="1800" dirty="0" smtClean="0"/>
              <a:t>Consideration of noise mitigation measures for areas where noise level impacts are predicted (e.g., noise barriers)</a:t>
            </a:r>
          </a:p>
          <a:p>
            <a:pPr marL="685789" lvl="1" indent="-228600">
              <a:lnSpc>
                <a:spcPct val="120000"/>
              </a:lnSpc>
              <a:spcAft>
                <a:spcPts val="0"/>
              </a:spcAft>
            </a:pPr>
            <a:r>
              <a:rPr lang="en-US" altLang="en-US" sz="1800" dirty="0" smtClean="0"/>
              <a:t>Model variety of lengths, heights, and locations as necessary</a:t>
            </a:r>
          </a:p>
          <a:p>
            <a:pPr marL="685789" lvl="1" indent="-228600">
              <a:lnSpc>
                <a:spcPct val="120000"/>
              </a:lnSpc>
              <a:spcAft>
                <a:spcPts val="0"/>
              </a:spcAft>
            </a:pPr>
            <a:r>
              <a:rPr lang="en-US" altLang="en-US" sz="1800" dirty="0" smtClean="0"/>
              <a:t>Determine noise insertion loss for each barrier (i.e., noise level without barrier </a:t>
            </a:r>
            <a:br>
              <a:rPr lang="en-US" altLang="en-US" sz="1800" dirty="0" smtClean="0"/>
            </a:br>
            <a:r>
              <a:rPr lang="en-US" altLang="en-US" sz="1800" dirty="0" smtClean="0"/>
              <a:t>vs. noise level with barrier)</a:t>
            </a:r>
          </a:p>
          <a:p>
            <a:pPr marL="685789" lvl="1" indent="-228600">
              <a:lnSpc>
                <a:spcPct val="120000"/>
              </a:lnSpc>
              <a:spcAft>
                <a:spcPts val="0"/>
              </a:spcAft>
            </a:pPr>
            <a:r>
              <a:rPr lang="en-US" altLang="en-US" sz="1800" dirty="0" smtClean="0"/>
              <a:t>Decisions about where noise barriers are proposed are based on feasibility and reasonableness</a:t>
            </a:r>
            <a:endParaRPr lang="en-US" altLang="en-US" sz="1800" dirty="0"/>
          </a:p>
          <a:p>
            <a:pPr marL="917575" lvl="2" indent="-288925">
              <a:lnSpc>
                <a:spcPct val="120000"/>
              </a:lnSpc>
              <a:spcBef>
                <a:spcPts val="600"/>
              </a:spcBef>
              <a:spcAft>
                <a:spcPts val="0"/>
              </a:spcAft>
            </a:pPr>
            <a:endParaRPr lang="en-US" altLang="en-US" sz="2000" dirty="0"/>
          </a:p>
        </p:txBody>
      </p:sp>
      <p:pic>
        <p:nvPicPr>
          <p:cNvPr id="9" name="Picture 8" descr="This screenshot shows a measurement of 300 ft from the roadway. In this example, there are 5 houses that fit into this distance. " title="Google Maps screenshot"/>
          <p:cNvPicPr>
            <a:picLocks noChangeAspect="1"/>
          </p:cNvPicPr>
          <p:nvPr/>
        </p:nvPicPr>
        <p:blipFill>
          <a:blip r:embed="rId2"/>
          <a:stretch>
            <a:fillRect/>
          </a:stretch>
        </p:blipFill>
        <p:spPr>
          <a:xfrm>
            <a:off x="4712796" y="1514041"/>
            <a:ext cx="4211080" cy="1997815"/>
          </a:xfrm>
          <a:prstGeom prst="rect">
            <a:avLst/>
          </a:prstGeom>
        </p:spPr>
      </p:pic>
      <p:pic>
        <p:nvPicPr>
          <p:cNvPr id="8" name="Picture 4" descr="This shows the &quot;skew view&quot; of a model made with TNM 2.5." title="TNM 2.5 cross section 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6421" y="3848273"/>
            <a:ext cx="4343830" cy="2506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 name="Footer Placeholder 4"/>
          <p:cNvSpPr txBox="1">
            <a:spLocks/>
          </p:cNvSpPr>
          <p:nvPr/>
        </p:nvSpPr>
        <p:spPr>
          <a:xfrm>
            <a:off x="330851" y="6356353"/>
            <a:ext cx="4190735" cy="365125"/>
          </a:xfrm>
          <a:prstGeom prst="rect">
            <a:avLst/>
          </a:prstGeom>
        </p:spPr>
        <p:txBody>
          <a:bodyPr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err="1">
                <a:hlinkClick r:id="rId4"/>
              </a:rPr>
              <a:t>MnDOT's</a:t>
            </a:r>
            <a:r>
              <a:rPr lang="en-US" dirty="0">
                <a:hlinkClick r:id="rId4"/>
              </a:rPr>
              <a:t> Noise Analysis Webpage</a:t>
            </a:r>
            <a:endParaRPr lang="en-US" dirty="0"/>
          </a:p>
        </p:txBody>
      </p:sp>
    </p:spTree>
    <p:extLst>
      <p:ext uri="{BB962C8B-B14F-4D97-AF65-F5344CB8AC3E}">
        <p14:creationId xmlns:p14="http://schemas.microsoft.com/office/powerpoint/2010/main" val="2694946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mtClean="0"/>
              <a:t>16</a:t>
            </a:fld>
            <a:endParaRPr lang="en-US" dirty="0"/>
          </a:p>
        </p:txBody>
      </p:sp>
      <p:sp>
        <p:nvSpPr>
          <p:cNvPr id="2" name="Title 1"/>
          <p:cNvSpPr>
            <a:spLocks noGrp="1"/>
          </p:cNvSpPr>
          <p:nvPr>
            <p:ph type="title"/>
          </p:nvPr>
        </p:nvSpPr>
        <p:spPr/>
        <p:txBody>
          <a:bodyPr/>
          <a:lstStyle/>
          <a:p>
            <a:r>
              <a:rPr lang="en-US" dirty="0" smtClean="0"/>
              <a:t>MnDOT Noise Requirements I</a:t>
            </a:r>
            <a:endParaRPr lang="en-US" dirty="0"/>
          </a:p>
        </p:txBody>
      </p:sp>
      <p:sp>
        <p:nvSpPr>
          <p:cNvPr id="8" name="Content Placeholder 2"/>
          <p:cNvSpPr txBox="1">
            <a:spLocks/>
          </p:cNvSpPr>
          <p:nvPr/>
        </p:nvSpPr>
        <p:spPr>
          <a:xfrm>
            <a:off x="285750" y="1445145"/>
            <a:ext cx="8229600" cy="3834950"/>
          </a:xfrm>
          <a:prstGeom prst="rect">
            <a:avLst/>
          </a:prstGeom>
        </p:spPr>
        <p:txBody>
          <a:bodyPr vert="horz" lIns="0" tIns="0" rIns="0" bIns="0" rtlCol="0">
            <a:normAutofit lnSpcReduction="10000"/>
          </a:bodyPr>
          <a:lstStyle>
            <a:lvl1pPr marL="228594" indent="-228594" algn="l" defTabSz="914377"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nSpc>
                <a:spcPct val="120000"/>
              </a:lnSpc>
              <a:spcAft>
                <a:spcPts val="0"/>
              </a:spcAft>
            </a:pPr>
            <a:r>
              <a:rPr lang="en-US" altLang="en-US" dirty="0" smtClean="0"/>
              <a:t>Provides guidance for how noise analyses should be completed for MnDOT projects and other Type I projects in Minnesota</a:t>
            </a:r>
          </a:p>
          <a:p>
            <a:pPr marL="228600" indent="-228600">
              <a:lnSpc>
                <a:spcPct val="120000"/>
              </a:lnSpc>
              <a:spcAft>
                <a:spcPts val="0"/>
              </a:spcAft>
            </a:pPr>
            <a:r>
              <a:rPr lang="en-US" altLang="en-US" dirty="0" smtClean="0"/>
              <a:t>Developed in conjunction with MPCA and FHWA</a:t>
            </a:r>
          </a:p>
          <a:p>
            <a:pPr marL="228600" indent="-228600">
              <a:lnSpc>
                <a:spcPct val="120000"/>
              </a:lnSpc>
              <a:spcAft>
                <a:spcPts val="0"/>
              </a:spcAft>
            </a:pPr>
            <a:r>
              <a:rPr lang="en-US" altLang="en-US" dirty="0" smtClean="0"/>
              <a:t>Updated in July 2017</a:t>
            </a:r>
          </a:p>
          <a:p>
            <a:pPr marL="228600" indent="-228600">
              <a:lnSpc>
                <a:spcPct val="120000"/>
              </a:lnSpc>
              <a:spcAft>
                <a:spcPts val="0"/>
              </a:spcAft>
            </a:pPr>
            <a:r>
              <a:rPr lang="en-US" altLang="en-US" dirty="0" smtClean="0"/>
              <a:t>Defines MnDOT’s thresholds for </a:t>
            </a:r>
            <a:br>
              <a:rPr lang="en-US" altLang="en-US" dirty="0" smtClean="0"/>
            </a:br>
            <a:r>
              <a:rPr lang="en-US" altLang="en-US" dirty="0" smtClean="0"/>
              <a:t>feasibility and reasonableness of </a:t>
            </a:r>
            <a:br>
              <a:rPr lang="en-US" altLang="en-US" dirty="0" smtClean="0"/>
            </a:br>
            <a:r>
              <a:rPr lang="en-US" altLang="en-US" dirty="0" smtClean="0"/>
              <a:t>noise barriers</a:t>
            </a:r>
          </a:p>
        </p:txBody>
      </p:sp>
      <p:pic>
        <p:nvPicPr>
          <p:cNvPr id="9" name="Picture 8" descr="Image of the Title page for MnDOT's 2017 Noise Requirements document" title="Title page of MnDOT Noise Requirements"/>
          <p:cNvPicPr>
            <a:picLocks noChangeAspect="1"/>
          </p:cNvPicPr>
          <p:nvPr/>
        </p:nvPicPr>
        <p:blipFill>
          <a:blip r:embed="rId2"/>
          <a:stretch>
            <a:fillRect/>
          </a:stretch>
        </p:blipFill>
        <p:spPr>
          <a:xfrm>
            <a:off x="5231503" y="3362620"/>
            <a:ext cx="2427850" cy="3208113"/>
          </a:xfrm>
          <a:prstGeom prst="rect">
            <a:avLst/>
          </a:prstGeom>
        </p:spPr>
      </p:pic>
      <p:sp>
        <p:nvSpPr>
          <p:cNvPr id="7" name="Footer Placeholder 4"/>
          <p:cNvSpPr>
            <a:spLocks noGrp="1"/>
          </p:cNvSpPr>
          <p:nvPr>
            <p:ph type="ftr" sz="quarter" idx="3"/>
          </p:nvPr>
        </p:nvSpPr>
        <p:spPr>
          <a:xfrm>
            <a:off x="712570" y="6360458"/>
            <a:ext cx="4190735" cy="365125"/>
          </a:xfrm>
        </p:spPr>
        <p:txBody>
          <a:bodyPr/>
          <a:lstStyle/>
          <a:p>
            <a:pPr algn="l"/>
            <a:r>
              <a:rPr lang="en-US" dirty="0" err="1">
                <a:hlinkClick r:id="rId3"/>
              </a:rPr>
              <a:t>MnDOT's</a:t>
            </a:r>
            <a:r>
              <a:rPr lang="en-US" dirty="0">
                <a:hlinkClick r:id="rId3"/>
              </a:rPr>
              <a:t> Noise Analysis Webpage</a:t>
            </a:r>
            <a:endParaRPr lang="en-US" dirty="0"/>
          </a:p>
        </p:txBody>
      </p:sp>
    </p:spTree>
    <p:extLst>
      <p:ext uri="{BB962C8B-B14F-4D97-AF65-F5344CB8AC3E}">
        <p14:creationId xmlns:p14="http://schemas.microsoft.com/office/powerpoint/2010/main" val="1972762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mtClean="0"/>
              <a:t>17</a:t>
            </a:fld>
            <a:endParaRPr lang="en-US" dirty="0"/>
          </a:p>
        </p:txBody>
      </p:sp>
      <p:sp>
        <p:nvSpPr>
          <p:cNvPr id="2" name="Title 1"/>
          <p:cNvSpPr>
            <a:spLocks noGrp="1"/>
          </p:cNvSpPr>
          <p:nvPr>
            <p:ph type="title"/>
          </p:nvPr>
        </p:nvSpPr>
        <p:spPr/>
        <p:txBody>
          <a:bodyPr/>
          <a:lstStyle/>
          <a:p>
            <a:r>
              <a:rPr lang="en-US" dirty="0" smtClean="0"/>
              <a:t>MnDOT Noise Requirements II</a:t>
            </a:r>
            <a:endParaRPr lang="en-US" dirty="0"/>
          </a:p>
        </p:txBody>
      </p:sp>
      <p:sp>
        <p:nvSpPr>
          <p:cNvPr id="7" name="Content Placeholder 2"/>
          <p:cNvSpPr txBox="1">
            <a:spLocks/>
          </p:cNvSpPr>
          <p:nvPr/>
        </p:nvSpPr>
        <p:spPr>
          <a:xfrm>
            <a:off x="435377" y="1708094"/>
            <a:ext cx="8229600" cy="3834950"/>
          </a:xfrm>
          <a:prstGeom prst="rect">
            <a:avLst/>
          </a:prstGeom>
        </p:spPr>
        <p:txBody>
          <a:bodyPr vert="horz" lIns="0" tIns="0" rIns="0" bIns="0" rtlCol="0">
            <a:normAutofit fontScale="92500" lnSpcReduction="10000"/>
          </a:bodyPr>
          <a:lstStyle>
            <a:lvl1pPr marL="228594" indent="-228594" algn="l" defTabSz="914377"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nSpc>
                <a:spcPct val="120000"/>
              </a:lnSpc>
              <a:spcAft>
                <a:spcPts val="0"/>
              </a:spcAft>
            </a:pPr>
            <a:r>
              <a:rPr lang="en-US" altLang="en-US" dirty="0" smtClean="0"/>
              <a:t>How does MnDOT determine where noise barriers will be constructed?</a:t>
            </a:r>
          </a:p>
          <a:p>
            <a:pPr marL="685789" lvl="1" indent="-228600">
              <a:lnSpc>
                <a:spcPct val="120000"/>
              </a:lnSpc>
              <a:spcAft>
                <a:spcPts val="0"/>
              </a:spcAft>
            </a:pPr>
            <a:r>
              <a:rPr lang="en-US" altLang="en-US" dirty="0" smtClean="0"/>
              <a:t>Is loud enough?  (Impact, Noise Abatement Criteria)</a:t>
            </a:r>
          </a:p>
          <a:p>
            <a:pPr marL="685789" lvl="1" indent="-228600">
              <a:lnSpc>
                <a:spcPct val="120000"/>
              </a:lnSpc>
              <a:spcAft>
                <a:spcPts val="0"/>
              </a:spcAft>
            </a:pPr>
            <a:r>
              <a:rPr lang="en-US" altLang="en-US" dirty="0" smtClean="0"/>
              <a:t>Can a barrier be engineered at this location that effectively blocks noise? (Feasibility)</a:t>
            </a:r>
          </a:p>
          <a:p>
            <a:pPr marL="685789" lvl="1" indent="-228600">
              <a:lnSpc>
                <a:spcPct val="120000"/>
              </a:lnSpc>
              <a:spcAft>
                <a:spcPts val="0"/>
              </a:spcAft>
            </a:pPr>
            <a:r>
              <a:rPr lang="en-US" altLang="en-US" dirty="0" smtClean="0"/>
              <a:t>Does a barrier provide noticeable levels of noise reduction? (Reasonableness – Noise Reduction Design Goal)</a:t>
            </a:r>
          </a:p>
          <a:p>
            <a:pPr marL="685789" lvl="1" indent="-228600">
              <a:lnSpc>
                <a:spcPct val="120000"/>
              </a:lnSpc>
              <a:spcAft>
                <a:spcPts val="0"/>
              </a:spcAft>
            </a:pPr>
            <a:r>
              <a:rPr lang="en-US" altLang="en-US" dirty="0" smtClean="0"/>
              <a:t>Does the barrier provide noticeable levels of noise reduction for enough people to justify the cost? (Reasonableness – Cost Effectiveness)</a:t>
            </a:r>
          </a:p>
          <a:p>
            <a:pPr marL="685789" lvl="1" indent="-228600">
              <a:lnSpc>
                <a:spcPct val="120000"/>
              </a:lnSpc>
              <a:spcAft>
                <a:spcPts val="0"/>
              </a:spcAft>
            </a:pPr>
            <a:r>
              <a:rPr lang="en-US" altLang="en-US" dirty="0" smtClean="0"/>
              <a:t>Do people want a noise barrier?  (Noise Barrier Voting Process)</a:t>
            </a:r>
          </a:p>
        </p:txBody>
      </p:sp>
      <p:sp>
        <p:nvSpPr>
          <p:cNvPr id="8" name="Footer Placeholder 4"/>
          <p:cNvSpPr txBox="1">
            <a:spLocks/>
          </p:cNvSpPr>
          <p:nvPr/>
        </p:nvSpPr>
        <p:spPr>
          <a:xfrm>
            <a:off x="280693" y="6356353"/>
            <a:ext cx="4190735" cy="365125"/>
          </a:xfrm>
          <a:prstGeom prst="rect">
            <a:avLst/>
          </a:prstGeom>
        </p:spPr>
        <p:txBody>
          <a:bodyPr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err="1">
                <a:hlinkClick r:id="rId2"/>
              </a:rPr>
              <a:t>MnDOT's</a:t>
            </a:r>
            <a:r>
              <a:rPr lang="en-US" dirty="0">
                <a:hlinkClick r:id="rId2"/>
              </a:rPr>
              <a:t> Noise Analysis Webpage</a:t>
            </a:r>
            <a:endParaRPr lang="en-US" dirty="0"/>
          </a:p>
        </p:txBody>
      </p:sp>
    </p:spTree>
    <p:extLst>
      <p:ext uri="{BB962C8B-B14F-4D97-AF65-F5344CB8AC3E}">
        <p14:creationId xmlns:p14="http://schemas.microsoft.com/office/powerpoint/2010/main" val="409460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mtClean="0"/>
              <a:t>18</a:t>
            </a:fld>
            <a:endParaRPr lang="en-US" dirty="0"/>
          </a:p>
        </p:txBody>
      </p:sp>
      <p:sp>
        <p:nvSpPr>
          <p:cNvPr id="2" name="Title 1"/>
          <p:cNvSpPr>
            <a:spLocks noGrp="1"/>
          </p:cNvSpPr>
          <p:nvPr>
            <p:ph type="title"/>
          </p:nvPr>
        </p:nvSpPr>
        <p:spPr/>
        <p:txBody>
          <a:bodyPr/>
          <a:lstStyle/>
          <a:p>
            <a:r>
              <a:rPr lang="en-US" dirty="0" smtClean="0"/>
              <a:t>Noise Abatement Criteria</a:t>
            </a:r>
            <a:endParaRPr lang="en-US" dirty="0"/>
          </a:p>
        </p:txBody>
      </p:sp>
      <p:sp>
        <p:nvSpPr>
          <p:cNvPr id="9" name="Content Placeholder 2"/>
          <p:cNvSpPr txBox="1">
            <a:spLocks/>
          </p:cNvSpPr>
          <p:nvPr/>
        </p:nvSpPr>
        <p:spPr>
          <a:xfrm>
            <a:off x="55428" y="1708094"/>
            <a:ext cx="3901577" cy="3834950"/>
          </a:xfrm>
          <a:prstGeom prst="rect">
            <a:avLst/>
          </a:prstGeom>
        </p:spPr>
        <p:txBody>
          <a:bodyPr vert="horz" lIns="0" tIns="0" rIns="0" bIns="0" rtlCol="0">
            <a:normAutofit fontScale="92500" lnSpcReduction="20000"/>
          </a:bodyPr>
          <a:lstStyle>
            <a:lvl1pPr marL="228594" indent="-228594" algn="l" defTabSz="914377"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nSpc>
                <a:spcPct val="120000"/>
              </a:lnSpc>
              <a:spcAft>
                <a:spcPts val="0"/>
              </a:spcAft>
            </a:pPr>
            <a:r>
              <a:rPr lang="en-US" altLang="en-US" dirty="0" smtClean="0"/>
              <a:t>Traffic Noise Impact</a:t>
            </a:r>
          </a:p>
          <a:p>
            <a:pPr marL="685789" lvl="1" indent="-228600">
              <a:lnSpc>
                <a:spcPct val="120000"/>
              </a:lnSpc>
              <a:spcAft>
                <a:spcPts val="0"/>
              </a:spcAft>
            </a:pPr>
            <a:r>
              <a:rPr lang="en-US" altLang="en-US" dirty="0" smtClean="0"/>
              <a:t>Noise levels are approaching or exceeding the NAC.  </a:t>
            </a:r>
          </a:p>
          <a:p>
            <a:pPr marL="1142977" lvl="2" indent="-228600">
              <a:lnSpc>
                <a:spcPct val="120000"/>
              </a:lnSpc>
              <a:spcAft>
                <a:spcPts val="0"/>
              </a:spcAft>
            </a:pPr>
            <a:r>
              <a:rPr lang="en-US" altLang="en-US" dirty="0" smtClean="0"/>
              <a:t>Approaching is defined as within 1 dBA.</a:t>
            </a:r>
          </a:p>
          <a:p>
            <a:pPr marL="1142977" lvl="2" indent="-228600">
              <a:lnSpc>
                <a:spcPct val="120000"/>
              </a:lnSpc>
              <a:spcAft>
                <a:spcPts val="0"/>
              </a:spcAft>
            </a:pPr>
            <a:r>
              <a:rPr lang="en-US" altLang="en-US" dirty="0" smtClean="0"/>
              <a:t>Typically looking at future Build noise levels</a:t>
            </a:r>
          </a:p>
          <a:p>
            <a:pPr marL="1142977" lvl="2" indent="-228600">
              <a:lnSpc>
                <a:spcPct val="120000"/>
              </a:lnSpc>
              <a:spcAft>
                <a:spcPts val="0"/>
              </a:spcAft>
            </a:pPr>
            <a:r>
              <a:rPr lang="en-US" altLang="en-US" dirty="0"/>
              <a:t>E.g., 66 dBA (Leq) for residential land </a:t>
            </a:r>
            <a:r>
              <a:rPr lang="en-US" altLang="en-US" dirty="0" smtClean="0"/>
              <a:t>uses</a:t>
            </a:r>
          </a:p>
          <a:p>
            <a:pPr marL="685789" lvl="1" indent="-228600">
              <a:lnSpc>
                <a:spcPct val="120000"/>
              </a:lnSpc>
              <a:spcAft>
                <a:spcPts val="0"/>
              </a:spcAft>
            </a:pPr>
            <a:r>
              <a:rPr lang="en-US" altLang="en-US" dirty="0" smtClean="0"/>
              <a:t>Substantial noise increase</a:t>
            </a:r>
          </a:p>
          <a:p>
            <a:pPr marL="1142977" lvl="2" indent="-228600">
              <a:lnSpc>
                <a:spcPct val="120000"/>
              </a:lnSpc>
              <a:spcAft>
                <a:spcPts val="0"/>
              </a:spcAft>
            </a:pPr>
            <a:r>
              <a:rPr lang="en-US" altLang="en-US" dirty="0" smtClean="0"/>
              <a:t>5 dBA or more increase between existing noise level and future Build noise level</a:t>
            </a:r>
          </a:p>
        </p:txBody>
      </p:sp>
      <p:pic>
        <p:nvPicPr>
          <p:cNvPr id="3" name="Picture 2" descr="This table shows the Activity Categories and dBA level that all receptors are grouped into with a description for each. Categories are A-G and the Criteria in dBA ranges from 52 interior to 72 exterior. " title="FHWA Noise Abatement Criteria"/>
          <p:cNvPicPr>
            <a:picLocks noChangeAspect="1"/>
          </p:cNvPicPr>
          <p:nvPr/>
        </p:nvPicPr>
        <p:blipFill>
          <a:blip r:embed="rId2"/>
          <a:stretch>
            <a:fillRect/>
          </a:stretch>
        </p:blipFill>
        <p:spPr>
          <a:xfrm>
            <a:off x="4054109" y="1565377"/>
            <a:ext cx="4990817" cy="4872518"/>
          </a:xfrm>
          <a:prstGeom prst="rect">
            <a:avLst/>
          </a:prstGeom>
        </p:spPr>
      </p:pic>
      <p:sp>
        <p:nvSpPr>
          <p:cNvPr id="8" name="Footer Placeholder 4"/>
          <p:cNvSpPr txBox="1">
            <a:spLocks/>
          </p:cNvSpPr>
          <p:nvPr/>
        </p:nvSpPr>
        <p:spPr>
          <a:xfrm>
            <a:off x="280693" y="6356353"/>
            <a:ext cx="4190735" cy="365125"/>
          </a:xfrm>
          <a:prstGeom prst="rect">
            <a:avLst/>
          </a:prstGeom>
        </p:spPr>
        <p:txBody>
          <a:bodyPr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err="1">
                <a:hlinkClick r:id="rId3"/>
              </a:rPr>
              <a:t>MnDOT's</a:t>
            </a:r>
            <a:r>
              <a:rPr lang="en-US" dirty="0">
                <a:hlinkClick r:id="rId3"/>
              </a:rPr>
              <a:t> Noise Analysis Webpage</a:t>
            </a:r>
            <a:endParaRPr lang="en-US" dirty="0"/>
          </a:p>
        </p:txBody>
      </p:sp>
    </p:spTree>
    <p:extLst>
      <p:ext uri="{BB962C8B-B14F-4D97-AF65-F5344CB8AC3E}">
        <p14:creationId xmlns:p14="http://schemas.microsoft.com/office/powerpoint/2010/main" val="3646825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mtClean="0"/>
              <a:t>19</a:t>
            </a:fld>
            <a:endParaRPr lang="en-US" dirty="0"/>
          </a:p>
        </p:txBody>
      </p:sp>
      <p:sp>
        <p:nvSpPr>
          <p:cNvPr id="2" name="Title 1"/>
          <p:cNvSpPr>
            <a:spLocks noGrp="1"/>
          </p:cNvSpPr>
          <p:nvPr>
            <p:ph type="title"/>
          </p:nvPr>
        </p:nvSpPr>
        <p:spPr/>
        <p:txBody>
          <a:bodyPr/>
          <a:lstStyle/>
          <a:p>
            <a:r>
              <a:rPr lang="en-US" dirty="0" smtClean="0"/>
              <a:t>Feasibility</a:t>
            </a:r>
            <a:endParaRPr lang="en-US" dirty="0"/>
          </a:p>
        </p:txBody>
      </p:sp>
      <p:sp>
        <p:nvSpPr>
          <p:cNvPr id="7" name="Content Placeholder 2"/>
          <p:cNvSpPr txBox="1">
            <a:spLocks/>
          </p:cNvSpPr>
          <p:nvPr/>
        </p:nvSpPr>
        <p:spPr>
          <a:xfrm>
            <a:off x="435377" y="1708093"/>
            <a:ext cx="8229600" cy="4530865"/>
          </a:xfrm>
          <a:prstGeom prst="rect">
            <a:avLst/>
          </a:prstGeom>
        </p:spPr>
        <p:txBody>
          <a:bodyPr vert="horz" lIns="0" tIns="0" rIns="0" bIns="0" rtlCol="0">
            <a:normAutofit fontScale="77500" lnSpcReduction="20000"/>
          </a:bodyPr>
          <a:lstStyle>
            <a:lvl1pPr marL="228594" indent="-228594" algn="l" defTabSz="914377"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Acoustic feasibility </a:t>
            </a:r>
            <a:r>
              <a:rPr lang="en-US" sz="2600" dirty="0" smtClean="0"/>
              <a:t>- 5 </a:t>
            </a:r>
            <a:r>
              <a:rPr lang="en-US" sz="2600" dirty="0"/>
              <a:t>dBA reduction at impacted receptors for them to be considered benefited</a:t>
            </a:r>
            <a:r>
              <a:rPr lang="en-US" sz="2600" dirty="0" smtClean="0"/>
              <a:t>)</a:t>
            </a:r>
            <a:endParaRPr lang="en-US" altLang="en-US" sz="2600" dirty="0" smtClean="0"/>
          </a:p>
          <a:p>
            <a:r>
              <a:rPr lang="en-US" altLang="en-US" sz="2600" dirty="0" smtClean="0"/>
              <a:t>Engineering feasibility </a:t>
            </a:r>
            <a:r>
              <a:rPr lang="en-US" altLang="en-US" sz="2600" dirty="0"/>
              <a:t>is determined by physical and/or engineering constraints (i.e., could a noise barrier feasibly be constructed on the </a:t>
            </a:r>
            <a:r>
              <a:rPr lang="en-US" altLang="en-US" sz="2600" dirty="0" smtClean="0"/>
              <a:t>site?)</a:t>
            </a:r>
          </a:p>
          <a:p>
            <a:r>
              <a:rPr lang="en-US" altLang="en-US" sz="2600" dirty="0" smtClean="0"/>
              <a:t>20 foot maximum height for MnDOT noise barriers</a:t>
            </a:r>
            <a:endParaRPr lang="en-US" altLang="en-US" sz="2600" dirty="0"/>
          </a:p>
          <a:p>
            <a:r>
              <a:rPr lang="en-US" altLang="en-US" sz="2600" dirty="0" smtClean="0"/>
              <a:t>Considerations:</a:t>
            </a:r>
          </a:p>
          <a:p>
            <a:pPr lvl="1"/>
            <a:r>
              <a:rPr lang="en-US" altLang="en-US" dirty="0"/>
              <a:t>Does </a:t>
            </a:r>
            <a:r>
              <a:rPr lang="en-US" altLang="en-US" dirty="0" smtClean="0"/>
              <a:t>MnDOT </a:t>
            </a:r>
            <a:r>
              <a:rPr lang="en-US" altLang="en-US" dirty="0"/>
              <a:t>have the required right of </a:t>
            </a:r>
            <a:r>
              <a:rPr lang="en-US" altLang="en-US" dirty="0" smtClean="0"/>
              <a:t>way to </a:t>
            </a:r>
            <a:r>
              <a:rPr lang="en-US" altLang="en-US" dirty="0"/>
              <a:t>construct the </a:t>
            </a:r>
            <a:r>
              <a:rPr lang="en-US" altLang="en-US" dirty="0" smtClean="0"/>
              <a:t>barrier?</a:t>
            </a:r>
            <a:endParaRPr lang="en-US" altLang="en-US" dirty="0"/>
          </a:p>
          <a:p>
            <a:pPr lvl="1"/>
            <a:r>
              <a:rPr lang="en-US" altLang="en-US" dirty="0"/>
              <a:t>Safety concerns such as sight distances and clear zones</a:t>
            </a:r>
          </a:p>
          <a:p>
            <a:pPr lvl="1"/>
            <a:r>
              <a:rPr lang="en-US" altLang="en-US" dirty="0"/>
              <a:t>Buried utilities or utility relocation needs</a:t>
            </a:r>
          </a:p>
          <a:p>
            <a:pPr lvl="1"/>
            <a:r>
              <a:rPr lang="en-US" altLang="en-US" dirty="0"/>
              <a:t>Impacts to drainage or drainage features within right of way</a:t>
            </a:r>
          </a:p>
          <a:p>
            <a:pPr lvl="1"/>
            <a:r>
              <a:rPr lang="en-US" altLang="en-US" dirty="0"/>
              <a:t>Soil types or wetland </a:t>
            </a:r>
            <a:r>
              <a:rPr lang="en-US" altLang="en-US" dirty="0" smtClean="0"/>
              <a:t>areas</a:t>
            </a:r>
            <a:endParaRPr lang="en-US" altLang="en-US" dirty="0"/>
          </a:p>
        </p:txBody>
      </p:sp>
      <p:sp>
        <p:nvSpPr>
          <p:cNvPr id="8" name="Footer Placeholder 4"/>
          <p:cNvSpPr txBox="1">
            <a:spLocks/>
          </p:cNvSpPr>
          <p:nvPr/>
        </p:nvSpPr>
        <p:spPr>
          <a:xfrm>
            <a:off x="280693" y="6356353"/>
            <a:ext cx="4190735" cy="365125"/>
          </a:xfrm>
          <a:prstGeom prst="rect">
            <a:avLst/>
          </a:prstGeom>
        </p:spPr>
        <p:txBody>
          <a:bodyPr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err="1">
                <a:hlinkClick r:id="rId2"/>
              </a:rPr>
              <a:t>MnDOT's</a:t>
            </a:r>
            <a:r>
              <a:rPr lang="en-US" dirty="0">
                <a:hlinkClick r:id="rId2"/>
              </a:rPr>
              <a:t> Noise Analysis Webpage</a:t>
            </a:r>
            <a:endParaRPr lang="en-US" dirty="0"/>
          </a:p>
        </p:txBody>
      </p:sp>
    </p:spTree>
    <p:extLst>
      <p:ext uri="{BB962C8B-B14F-4D97-AF65-F5344CB8AC3E}">
        <p14:creationId xmlns:p14="http://schemas.microsoft.com/office/powerpoint/2010/main" val="3762779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822444" y="6356353"/>
            <a:ext cx="1097001" cy="365125"/>
          </a:xfrm>
        </p:spPr>
        <p:txBody>
          <a:bodyPr/>
          <a:lstStyle/>
          <a:p>
            <a:fld id="{48F63A3B-78C7-47BE-AE5E-E10140E04643}" type="slidenum">
              <a:rPr lang="en-US" smtClean="0"/>
              <a:t>2</a:t>
            </a:fld>
            <a:endParaRPr lang="en-US" dirty="0"/>
          </a:p>
        </p:txBody>
      </p:sp>
      <p:sp>
        <p:nvSpPr>
          <p:cNvPr id="2" name="Title 1"/>
          <p:cNvSpPr>
            <a:spLocks noGrp="1"/>
          </p:cNvSpPr>
          <p:nvPr>
            <p:ph type="title"/>
          </p:nvPr>
        </p:nvSpPr>
        <p:spPr/>
        <p:txBody>
          <a:bodyPr>
            <a:normAutofit/>
          </a:bodyPr>
          <a:lstStyle/>
          <a:p>
            <a:r>
              <a:rPr lang="en-US" dirty="0" smtClean="0"/>
              <a:t>Agenda</a:t>
            </a:r>
            <a:endParaRPr lang="en-US" dirty="0"/>
          </a:p>
        </p:txBody>
      </p:sp>
      <p:sp>
        <p:nvSpPr>
          <p:cNvPr id="3" name="Content Placeholder 2"/>
          <p:cNvSpPr>
            <a:spLocks noGrp="1"/>
          </p:cNvSpPr>
          <p:nvPr>
            <p:ph sz="quarter" idx="4294967295"/>
          </p:nvPr>
        </p:nvSpPr>
        <p:spPr>
          <a:xfrm>
            <a:off x="307683" y="1452567"/>
            <a:ext cx="7330300" cy="5268911"/>
          </a:xfrm>
        </p:spPr>
        <p:txBody>
          <a:bodyPr>
            <a:normAutofit lnSpcReduction="10000"/>
          </a:bodyPr>
          <a:lstStyle/>
          <a:p>
            <a:pPr lvl="0">
              <a:lnSpc>
                <a:spcPct val="120000"/>
              </a:lnSpc>
              <a:spcBef>
                <a:spcPts val="0"/>
              </a:spcBef>
              <a:spcAft>
                <a:spcPts val="600"/>
              </a:spcAft>
            </a:pPr>
            <a:r>
              <a:rPr lang="en-US" sz="2800" dirty="0" smtClean="0"/>
              <a:t>Community Noise Engagement </a:t>
            </a:r>
            <a:br>
              <a:rPr lang="en-US" sz="2800" dirty="0" smtClean="0"/>
            </a:br>
            <a:r>
              <a:rPr lang="en-US" sz="2800" dirty="0" smtClean="0"/>
              <a:t>Objectives</a:t>
            </a:r>
          </a:p>
          <a:p>
            <a:pPr>
              <a:lnSpc>
                <a:spcPct val="120000"/>
              </a:lnSpc>
              <a:spcBef>
                <a:spcPts val="0"/>
              </a:spcBef>
              <a:spcAft>
                <a:spcPts val="600"/>
              </a:spcAft>
            </a:pPr>
            <a:r>
              <a:rPr lang="en-US" sz="2800" dirty="0" smtClean="0"/>
              <a:t>I-94 Project Noise Overview</a:t>
            </a:r>
            <a:endParaRPr lang="en-US" sz="2800" dirty="0"/>
          </a:p>
          <a:p>
            <a:pPr lvl="0">
              <a:lnSpc>
                <a:spcPct val="120000"/>
              </a:lnSpc>
              <a:spcBef>
                <a:spcPts val="0"/>
              </a:spcBef>
              <a:spcAft>
                <a:spcPts val="600"/>
              </a:spcAft>
            </a:pPr>
            <a:r>
              <a:rPr lang="en-US" sz="2800" dirty="0" smtClean="0"/>
              <a:t>Traffic Noise Basics</a:t>
            </a:r>
          </a:p>
          <a:p>
            <a:pPr lvl="0">
              <a:lnSpc>
                <a:spcPct val="120000"/>
              </a:lnSpc>
              <a:spcBef>
                <a:spcPts val="0"/>
              </a:spcBef>
              <a:spcAft>
                <a:spcPts val="600"/>
              </a:spcAft>
            </a:pPr>
            <a:r>
              <a:rPr lang="en-US" sz="2800" dirty="0" smtClean="0"/>
              <a:t>Video</a:t>
            </a:r>
          </a:p>
          <a:p>
            <a:pPr lvl="0">
              <a:lnSpc>
                <a:spcPct val="120000"/>
              </a:lnSpc>
              <a:spcBef>
                <a:spcPts val="0"/>
              </a:spcBef>
              <a:spcAft>
                <a:spcPts val="600"/>
              </a:spcAft>
            </a:pPr>
            <a:r>
              <a:rPr lang="en-US" sz="2800" dirty="0" smtClean="0"/>
              <a:t>Traffic Noise Analysis</a:t>
            </a:r>
          </a:p>
          <a:p>
            <a:pPr lvl="0">
              <a:lnSpc>
                <a:spcPct val="120000"/>
              </a:lnSpc>
              <a:spcBef>
                <a:spcPts val="0"/>
              </a:spcBef>
              <a:spcAft>
                <a:spcPts val="600"/>
              </a:spcAft>
            </a:pPr>
            <a:r>
              <a:rPr lang="en-US" sz="2800" dirty="0" smtClean="0"/>
              <a:t>MnDOT Noise Requirements</a:t>
            </a:r>
            <a:endParaRPr lang="en-US" sz="1800" dirty="0"/>
          </a:p>
          <a:p>
            <a:pPr lvl="0">
              <a:lnSpc>
                <a:spcPct val="120000"/>
              </a:lnSpc>
              <a:spcBef>
                <a:spcPts val="0"/>
              </a:spcBef>
              <a:spcAft>
                <a:spcPts val="600"/>
              </a:spcAft>
            </a:pPr>
            <a:r>
              <a:rPr lang="en-US" sz="2800" dirty="0" smtClean="0"/>
              <a:t>Noise Barrier Voting</a:t>
            </a:r>
          </a:p>
          <a:p>
            <a:pPr lvl="0">
              <a:lnSpc>
                <a:spcPct val="120000"/>
              </a:lnSpc>
              <a:spcBef>
                <a:spcPts val="0"/>
              </a:spcBef>
              <a:spcAft>
                <a:spcPts val="600"/>
              </a:spcAft>
            </a:pPr>
            <a:r>
              <a:rPr lang="en-US" sz="2800" dirty="0" smtClean="0"/>
              <a:t>Next Steps</a:t>
            </a:r>
            <a:endParaRPr lang="en-US" sz="1800" dirty="0"/>
          </a:p>
          <a:p>
            <a:pPr>
              <a:lnSpc>
                <a:spcPct val="120000"/>
              </a:lnSpc>
              <a:spcBef>
                <a:spcPts val="0"/>
              </a:spcBef>
              <a:spcAft>
                <a:spcPts val="600"/>
              </a:spcAft>
            </a:pPr>
            <a:endParaRPr lang="en-US" dirty="0" smtClean="0"/>
          </a:p>
          <a:p>
            <a:pPr>
              <a:lnSpc>
                <a:spcPct val="120000"/>
              </a:lnSpc>
              <a:spcBef>
                <a:spcPts val="0"/>
              </a:spcBef>
              <a:spcAft>
                <a:spcPts val="600"/>
              </a:spcAft>
            </a:pPr>
            <a:endParaRPr lang="en-US" dirty="0" smtClean="0"/>
          </a:p>
          <a:p>
            <a:pPr marL="0" indent="0">
              <a:lnSpc>
                <a:spcPct val="120000"/>
              </a:lnSpc>
              <a:spcBef>
                <a:spcPts val="0"/>
              </a:spcBef>
              <a:spcAft>
                <a:spcPts val="600"/>
              </a:spcAft>
              <a:buNone/>
            </a:pPr>
            <a:endParaRPr lang="en-US" dirty="0" smtClean="0"/>
          </a:p>
        </p:txBody>
      </p:sp>
      <p:pic>
        <p:nvPicPr>
          <p:cNvPr id="9" name="Picture 8" descr="Here is a range of different type of noise walls in Minnesota. They range from wood to concrete with unique aesthetics. " title="Variety of Noise Wall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4022" y="1326621"/>
            <a:ext cx="3739978" cy="5520799"/>
          </a:xfrm>
          <a:prstGeom prst="rect">
            <a:avLst/>
          </a:prstGeom>
        </p:spPr>
      </p:pic>
    </p:spTree>
    <p:extLst>
      <p:ext uri="{BB962C8B-B14F-4D97-AF65-F5344CB8AC3E}">
        <p14:creationId xmlns:p14="http://schemas.microsoft.com/office/powerpoint/2010/main" val="1782693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mtClean="0"/>
              <a:t>20</a:t>
            </a:fld>
            <a:endParaRPr lang="en-US" dirty="0"/>
          </a:p>
        </p:txBody>
      </p:sp>
      <p:sp>
        <p:nvSpPr>
          <p:cNvPr id="2" name="Title 1"/>
          <p:cNvSpPr>
            <a:spLocks noGrp="1"/>
          </p:cNvSpPr>
          <p:nvPr>
            <p:ph type="title"/>
          </p:nvPr>
        </p:nvSpPr>
        <p:spPr/>
        <p:txBody>
          <a:bodyPr>
            <a:normAutofit/>
          </a:bodyPr>
          <a:lstStyle/>
          <a:p>
            <a:r>
              <a:rPr lang="en-US" sz="2800" dirty="0" smtClean="0"/>
              <a:t>Reasonableness – Noise Reduction Design Goal</a:t>
            </a:r>
            <a:endParaRPr lang="en-US" sz="2800" dirty="0"/>
          </a:p>
        </p:txBody>
      </p:sp>
      <p:sp>
        <p:nvSpPr>
          <p:cNvPr id="7" name="Content Placeholder 2"/>
          <p:cNvSpPr txBox="1">
            <a:spLocks/>
          </p:cNvSpPr>
          <p:nvPr/>
        </p:nvSpPr>
        <p:spPr>
          <a:xfrm>
            <a:off x="435377" y="1708094"/>
            <a:ext cx="8229600" cy="3834950"/>
          </a:xfrm>
          <a:prstGeom prst="rect">
            <a:avLst/>
          </a:prstGeom>
        </p:spPr>
        <p:txBody>
          <a:bodyPr vert="horz" lIns="0" tIns="0" rIns="0" bIns="0" rtlCol="0">
            <a:normAutofit/>
          </a:bodyPr>
          <a:lstStyle>
            <a:lvl1pPr marL="228594" indent="-228594" algn="l" defTabSz="914377"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600" dirty="0" smtClean="0"/>
              <a:t>Noise Reduction Design Goal - </a:t>
            </a:r>
            <a:r>
              <a:rPr lang="en-US" altLang="en-US" sz="2600" dirty="0"/>
              <a:t>A noise reduction of at least 7 dBA must be achieved at a minimum of one benefited receptor for each proposed noise abatement measure</a:t>
            </a:r>
          </a:p>
          <a:p>
            <a:endParaRPr lang="en-US" altLang="en-US" dirty="0"/>
          </a:p>
        </p:txBody>
      </p:sp>
      <p:pic>
        <p:nvPicPr>
          <p:cNvPr id="10" name="Picture 9" descr="This image shows a wood noise wall that is shielding a residential intersection from a highway." title="Photo of Noise Barrier"/>
          <p:cNvPicPr>
            <a:picLocks noChangeAspect="1"/>
          </p:cNvPicPr>
          <p:nvPr/>
        </p:nvPicPr>
        <p:blipFill rotWithShape="1">
          <a:blip r:embed="rId2"/>
          <a:srcRect l="-6199" t="16918" r="6199" b="4103"/>
          <a:stretch/>
        </p:blipFill>
        <p:spPr>
          <a:xfrm>
            <a:off x="435377" y="3120524"/>
            <a:ext cx="8039739" cy="3063814"/>
          </a:xfrm>
          <a:prstGeom prst="rect">
            <a:avLst/>
          </a:prstGeom>
        </p:spPr>
      </p:pic>
      <p:sp>
        <p:nvSpPr>
          <p:cNvPr id="11" name="Footer Placeholder 4"/>
          <p:cNvSpPr txBox="1">
            <a:spLocks/>
          </p:cNvSpPr>
          <p:nvPr/>
        </p:nvSpPr>
        <p:spPr>
          <a:xfrm>
            <a:off x="280693" y="6356353"/>
            <a:ext cx="4190735" cy="365125"/>
          </a:xfrm>
          <a:prstGeom prst="rect">
            <a:avLst/>
          </a:prstGeom>
        </p:spPr>
        <p:txBody>
          <a:bodyPr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err="1">
                <a:hlinkClick r:id="rId3"/>
              </a:rPr>
              <a:t>MnDOT's</a:t>
            </a:r>
            <a:r>
              <a:rPr lang="en-US" dirty="0">
                <a:hlinkClick r:id="rId3"/>
              </a:rPr>
              <a:t> Noise Analysis Webpage</a:t>
            </a:r>
            <a:endParaRPr lang="en-US" dirty="0"/>
          </a:p>
        </p:txBody>
      </p:sp>
    </p:spTree>
    <p:extLst>
      <p:ext uri="{BB962C8B-B14F-4D97-AF65-F5344CB8AC3E}">
        <p14:creationId xmlns:p14="http://schemas.microsoft.com/office/powerpoint/2010/main" val="391195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mtClean="0"/>
              <a:t>21</a:t>
            </a:fld>
            <a:endParaRPr lang="en-US" dirty="0"/>
          </a:p>
        </p:txBody>
      </p:sp>
      <p:sp>
        <p:nvSpPr>
          <p:cNvPr id="2" name="Title 1"/>
          <p:cNvSpPr>
            <a:spLocks noGrp="1"/>
          </p:cNvSpPr>
          <p:nvPr>
            <p:ph type="title"/>
          </p:nvPr>
        </p:nvSpPr>
        <p:spPr/>
        <p:txBody>
          <a:bodyPr>
            <a:normAutofit/>
          </a:bodyPr>
          <a:lstStyle/>
          <a:p>
            <a:r>
              <a:rPr lang="en-US" dirty="0" smtClean="0"/>
              <a:t>Reasonableness – Cost Effectiveness</a:t>
            </a:r>
            <a:endParaRPr lang="en-US" dirty="0"/>
          </a:p>
        </p:txBody>
      </p:sp>
      <p:sp>
        <p:nvSpPr>
          <p:cNvPr id="7" name="Content Placeholder 2"/>
          <p:cNvSpPr txBox="1">
            <a:spLocks/>
          </p:cNvSpPr>
          <p:nvPr/>
        </p:nvSpPr>
        <p:spPr>
          <a:xfrm>
            <a:off x="435377" y="1708094"/>
            <a:ext cx="8229600" cy="3834950"/>
          </a:xfrm>
          <a:prstGeom prst="rect">
            <a:avLst/>
          </a:prstGeom>
        </p:spPr>
        <p:txBody>
          <a:bodyPr vert="horz" lIns="0" tIns="0" rIns="0" bIns="0" rtlCol="0">
            <a:normAutofit lnSpcReduction="10000"/>
          </a:bodyPr>
          <a:lstStyle>
            <a:lvl1pPr marL="228594" indent="-228594" algn="l" defTabSz="914377"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r>
              <a:rPr lang="en-US" altLang="en-US" sz="2400" dirty="0"/>
              <a:t>Cost effectiveness:</a:t>
            </a:r>
          </a:p>
          <a:p>
            <a:pPr marL="517525" lvl="1" indent="-288925">
              <a:spcBef>
                <a:spcPts val="600"/>
              </a:spcBef>
            </a:pPr>
            <a:r>
              <a:rPr lang="en-US" altLang="en-US" sz="2400" dirty="0" smtClean="0"/>
              <a:t>Does the barrier </a:t>
            </a:r>
            <a:r>
              <a:rPr lang="en-US" altLang="en-US" sz="2400" dirty="0"/>
              <a:t>meet a cost effectiveness value of </a:t>
            </a:r>
            <a:r>
              <a:rPr lang="en-US" altLang="en-US" sz="2400" dirty="0" smtClean="0"/>
              <a:t>$78,500 </a:t>
            </a:r>
            <a:r>
              <a:rPr lang="en-US" altLang="en-US" sz="2400" dirty="0"/>
              <a:t>per </a:t>
            </a:r>
            <a:r>
              <a:rPr lang="en-US" altLang="en-US" sz="2400" dirty="0" smtClean="0"/>
              <a:t>benefited receptor</a:t>
            </a:r>
          </a:p>
          <a:p>
            <a:pPr marL="517525" lvl="1" indent="-288925">
              <a:spcBef>
                <a:spcPts val="600"/>
              </a:spcBef>
            </a:pPr>
            <a:r>
              <a:rPr lang="en-US" altLang="en-US" sz="2400" dirty="0" smtClean="0"/>
              <a:t>Benefited Receptor = receptor that experiences a 5 dBA or greater level of noise reduction from the barrier</a:t>
            </a:r>
            <a:endParaRPr lang="en-US" altLang="en-US" sz="2400" dirty="0"/>
          </a:p>
          <a:p>
            <a:pPr marL="517525" lvl="1" indent="-288925">
              <a:spcBef>
                <a:spcPts val="600"/>
              </a:spcBef>
            </a:pPr>
            <a:r>
              <a:rPr lang="en-US" altLang="en-US" sz="2400" dirty="0"/>
              <a:t>Based on </a:t>
            </a:r>
            <a:r>
              <a:rPr lang="en-US" altLang="en-US" sz="2400" dirty="0" smtClean="0"/>
              <a:t>barrier </a:t>
            </a:r>
            <a:r>
              <a:rPr lang="en-US" altLang="en-US" sz="2400" dirty="0"/>
              <a:t>costs of </a:t>
            </a:r>
            <a:r>
              <a:rPr lang="en-US" altLang="en-US" sz="2400" dirty="0" smtClean="0"/>
              <a:t>$36/sq ft (~$3.8 million per mile)</a:t>
            </a:r>
            <a:endParaRPr lang="en-US" altLang="en-US" sz="2400" dirty="0"/>
          </a:p>
          <a:p>
            <a:pPr marL="517525" lvl="1" indent="-288925">
              <a:spcBef>
                <a:spcPts val="600"/>
              </a:spcBef>
            </a:pPr>
            <a:r>
              <a:rPr lang="en-US" altLang="en-US" sz="2400" dirty="0"/>
              <a:t>Consideration of other costs such as guard rail, rub rail, utility relocation, </a:t>
            </a:r>
            <a:r>
              <a:rPr lang="en-US" altLang="en-US" sz="2400" dirty="0" smtClean="0"/>
              <a:t>etc. shall </a:t>
            </a:r>
            <a:r>
              <a:rPr lang="en-US" altLang="en-US" sz="2400" dirty="0"/>
              <a:t>be added to the baseline unit costs</a:t>
            </a:r>
          </a:p>
          <a:p>
            <a:endParaRPr lang="en-US" altLang="en-US" dirty="0"/>
          </a:p>
        </p:txBody>
      </p:sp>
      <p:sp>
        <p:nvSpPr>
          <p:cNvPr id="9" name="Footer Placeholder 4"/>
          <p:cNvSpPr txBox="1">
            <a:spLocks/>
          </p:cNvSpPr>
          <p:nvPr/>
        </p:nvSpPr>
        <p:spPr>
          <a:xfrm>
            <a:off x="280693" y="6356353"/>
            <a:ext cx="4190735" cy="365125"/>
          </a:xfrm>
          <a:prstGeom prst="rect">
            <a:avLst/>
          </a:prstGeom>
        </p:spPr>
        <p:txBody>
          <a:bodyPr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err="1">
                <a:hlinkClick r:id="rId2"/>
              </a:rPr>
              <a:t>MnDOT's</a:t>
            </a:r>
            <a:r>
              <a:rPr lang="en-US" dirty="0">
                <a:hlinkClick r:id="rId2"/>
              </a:rPr>
              <a:t> Noise Analysis Webpage</a:t>
            </a:r>
            <a:endParaRPr lang="en-US" dirty="0"/>
          </a:p>
        </p:txBody>
      </p:sp>
    </p:spTree>
    <p:extLst>
      <p:ext uri="{BB962C8B-B14F-4D97-AF65-F5344CB8AC3E}">
        <p14:creationId xmlns:p14="http://schemas.microsoft.com/office/powerpoint/2010/main" val="434359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mtClean="0"/>
              <a:t>22</a:t>
            </a:fld>
            <a:endParaRPr lang="en-US" dirty="0"/>
          </a:p>
        </p:txBody>
      </p:sp>
      <p:sp>
        <p:nvSpPr>
          <p:cNvPr id="2" name="Title 1"/>
          <p:cNvSpPr>
            <a:spLocks noGrp="1"/>
          </p:cNvSpPr>
          <p:nvPr>
            <p:ph type="title"/>
          </p:nvPr>
        </p:nvSpPr>
        <p:spPr/>
        <p:txBody>
          <a:bodyPr/>
          <a:lstStyle/>
          <a:p>
            <a:r>
              <a:rPr lang="en-US" dirty="0" smtClean="0"/>
              <a:t>Reasonableness – Noise Barrier Voting</a:t>
            </a:r>
            <a:endParaRPr lang="en-US" dirty="0"/>
          </a:p>
        </p:txBody>
      </p:sp>
      <p:sp>
        <p:nvSpPr>
          <p:cNvPr id="7" name="Content Placeholder 2"/>
          <p:cNvSpPr txBox="1">
            <a:spLocks/>
          </p:cNvSpPr>
          <p:nvPr/>
        </p:nvSpPr>
        <p:spPr>
          <a:xfrm>
            <a:off x="435377" y="1708094"/>
            <a:ext cx="8229600" cy="3834950"/>
          </a:xfrm>
          <a:prstGeom prst="rect">
            <a:avLst/>
          </a:prstGeom>
        </p:spPr>
        <p:txBody>
          <a:bodyPr vert="horz" lIns="0" tIns="0" rIns="0" bIns="0" rtlCol="0">
            <a:normAutofit lnSpcReduction="10000"/>
          </a:bodyPr>
          <a:lstStyle>
            <a:lvl1pPr marL="228594" indent="-228594" algn="l" defTabSz="914377"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r>
              <a:rPr lang="en-US" altLang="en-US" sz="2400" dirty="0"/>
              <a:t>If a noise barrier meets the </a:t>
            </a:r>
            <a:r>
              <a:rPr lang="en-US" altLang="en-US" sz="2400" dirty="0" smtClean="0"/>
              <a:t>MnDOT the feasibility and reasonableness criteria, </a:t>
            </a:r>
            <a:r>
              <a:rPr lang="en-US" altLang="en-US" sz="2400" dirty="0"/>
              <a:t>then the viewpoints of the benefited residents and owners need to be </a:t>
            </a:r>
            <a:r>
              <a:rPr lang="en-US" altLang="en-US" sz="2400" dirty="0" smtClean="0"/>
              <a:t>solicited through a voting process.</a:t>
            </a:r>
          </a:p>
          <a:p>
            <a:pPr marL="685789" lvl="1" indent="-228600"/>
            <a:r>
              <a:rPr lang="en-US" altLang="en-US" sz="2000" dirty="0" smtClean="0"/>
              <a:t>30 day voting period, mailers and public meeting</a:t>
            </a:r>
          </a:p>
          <a:p>
            <a:pPr marL="685789" lvl="1" indent="-228600"/>
            <a:r>
              <a:rPr lang="en-US" altLang="en-US" sz="2000" dirty="0" smtClean="0"/>
              <a:t>Points system with weighted vote (1</a:t>
            </a:r>
            <a:r>
              <a:rPr lang="en-US" altLang="en-US" sz="2000" baseline="30000" dirty="0" smtClean="0"/>
              <a:t>st</a:t>
            </a:r>
            <a:r>
              <a:rPr lang="en-US" altLang="en-US" sz="2000" dirty="0" smtClean="0"/>
              <a:t> row vs. 2</a:t>
            </a:r>
            <a:r>
              <a:rPr lang="en-US" altLang="en-US" sz="2000" baseline="30000" dirty="0" smtClean="0"/>
              <a:t>nd</a:t>
            </a:r>
            <a:r>
              <a:rPr lang="en-US" altLang="en-US" sz="2000" dirty="0" smtClean="0"/>
              <a:t> row; owner vs. resident)</a:t>
            </a:r>
          </a:p>
          <a:p>
            <a:pPr marL="685789" lvl="1" indent="-228600"/>
            <a:r>
              <a:rPr lang="en-US" altLang="en-US" sz="2000" dirty="0" smtClean="0"/>
              <a:t>Aim to achieve 50% response rate based on points</a:t>
            </a:r>
          </a:p>
          <a:p>
            <a:pPr marL="685789" lvl="1" indent="-228600"/>
            <a:r>
              <a:rPr lang="en-US" altLang="en-US" sz="2000" dirty="0" smtClean="0"/>
              <a:t>Majority of points received determines outcome of barrier</a:t>
            </a:r>
            <a:endParaRPr lang="en-US" altLang="en-US" sz="2000" dirty="0"/>
          </a:p>
          <a:p>
            <a:endParaRPr lang="en-US" altLang="en-US" dirty="0"/>
          </a:p>
        </p:txBody>
      </p:sp>
      <p:sp>
        <p:nvSpPr>
          <p:cNvPr id="8" name="Footer Placeholder 4"/>
          <p:cNvSpPr txBox="1">
            <a:spLocks/>
          </p:cNvSpPr>
          <p:nvPr/>
        </p:nvSpPr>
        <p:spPr>
          <a:xfrm>
            <a:off x="280693" y="6356353"/>
            <a:ext cx="4190735" cy="365125"/>
          </a:xfrm>
          <a:prstGeom prst="rect">
            <a:avLst/>
          </a:prstGeom>
        </p:spPr>
        <p:txBody>
          <a:bodyPr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err="1">
                <a:hlinkClick r:id="rId2"/>
              </a:rPr>
              <a:t>MnDOT's</a:t>
            </a:r>
            <a:r>
              <a:rPr lang="en-US" dirty="0">
                <a:hlinkClick r:id="rId2"/>
              </a:rPr>
              <a:t> Noise Analysis Webpage</a:t>
            </a:r>
            <a:endParaRPr lang="en-US" dirty="0"/>
          </a:p>
        </p:txBody>
      </p:sp>
    </p:spTree>
    <p:extLst>
      <p:ext uri="{BB962C8B-B14F-4D97-AF65-F5344CB8AC3E}">
        <p14:creationId xmlns:p14="http://schemas.microsoft.com/office/powerpoint/2010/main" val="1543481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mtClean="0"/>
              <a:t>23</a:t>
            </a:fld>
            <a:endParaRPr lang="en-US" dirty="0"/>
          </a:p>
        </p:txBody>
      </p:sp>
      <p:sp>
        <p:nvSpPr>
          <p:cNvPr id="2" name="Title 1"/>
          <p:cNvSpPr>
            <a:spLocks noGrp="1"/>
          </p:cNvSpPr>
          <p:nvPr>
            <p:ph type="title"/>
          </p:nvPr>
        </p:nvSpPr>
        <p:spPr/>
        <p:txBody>
          <a:bodyPr/>
          <a:lstStyle/>
          <a:p>
            <a:r>
              <a:rPr lang="en-US" dirty="0" smtClean="0"/>
              <a:t>Next Steps</a:t>
            </a:r>
            <a:endParaRPr lang="en-US" dirty="0"/>
          </a:p>
        </p:txBody>
      </p:sp>
      <p:sp>
        <p:nvSpPr>
          <p:cNvPr id="8" name="Footer Placeholder 4"/>
          <p:cNvSpPr txBox="1">
            <a:spLocks/>
          </p:cNvSpPr>
          <p:nvPr/>
        </p:nvSpPr>
        <p:spPr>
          <a:xfrm>
            <a:off x="280693" y="6356353"/>
            <a:ext cx="4190735" cy="365125"/>
          </a:xfrm>
          <a:prstGeom prst="rect">
            <a:avLst/>
          </a:prstGeom>
        </p:spPr>
        <p:txBody>
          <a:bodyPr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err="1">
                <a:hlinkClick r:id="rId2"/>
              </a:rPr>
              <a:t>MnDOT's</a:t>
            </a:r>
            <a:r>
              <a:rPr lang="en-US" dirty="0">
                <a:hlinkClick r:id="rId2"/>
              </a:rPr>
              <a:t> Noise Analysis Webpage</a:t>
            </a:r>
            <a:endParaRPr lang="en-US" dirty="0"/>
          </a:p>
        </p:txBody>
      </p:sp>
      <p:sp>
        <p:nvSpPr>
          <p:cNvPr id="7" name="Content Placeholder 2"/>
          <p:cNvSpPr txBox="1">
            <a:spLocks/>
          </p:cNvSpPr>
          <p:nvPr/>
        </p:nvSpPr>
        <p:spPr>
          <a:xfrm>
            <a:off x="435377" y="1708094"/>
            <a:ext cx="8229600" cy="3834950"/>
          </a:xfrm>
          <a:prstGeom prst="rect">
            <a:avLst/>
          </a:prstGeom>
        </p:spPr>
        <p:txBody>
          <a:bodyPr vert="horz" lIns="0" tIns="0" rIns="0" bIns="0" rtlCol="0">
            <a:normAutofit/>
          </a:bodyPr>
          <a:lstStyle>
            <a:lvl1pPr marL="228594" indent="-228594" algn="l" defTabSz="914377"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r>
              <a:rPr lang="en-US" altLang="en-US" sz="2400" dirty="0" smtClean="0"/>
              <a:t>Volunteers for Community Noise Engagement Group?</a:t>
            </a:r>
          </a:p>
          <a:p>
            <a:pPr marL="228600" indent="-228600"/>
            <a:r>
              <a:rPr lang="en-US" altLang="en-US" sz="2400" dirty="0" smtClean="0"/>
              <a:t>CNE Group Meeting #2 – August/September 2018</a:t>
            </a:r>
          </a:p>
          <a:p>
            <a:pPr marL="228600" indent="-228600"/>
            <a:r>
              <a:rPr lang="en-US" altLang="en-US" sz="2400" dirty="0" smtClean="0"/>
              <a:t>CNE Group Meeting #3 – October 2018</a:t>
            </a:r>
          </a:p>
          <a:p>
            <a:pPr marL="228600" indent="-228600"/>
            <a:r>
              <a:rPr lang="en-US" altLang="en-US" sz="2400" dirty="0" smtClean="0"/>
              <a:t>Noise Barrier Voting – December 2018 (30 days)</a:t>
            </a:r>
          </a:p>
          <a:p>
            <a:pPr marL="228600" indent="-228600"/>
            <a:r>
              <a:rPr lang="en-US" altLang="en-US" sz="2400" dirty="0" smtClean="0"/>
              <a:t>Noise Barrier Voting Public Meeting – December 2018</a:t>
            </a:r>
          </a:p>
          <a:p>
            <a:pPr marL="228600" indent="-228600"/>
            <a:r>
              <a:rPr lang="en-US" altLang="en-US" sz="2400" dirty="0" smtClean="0"/>
              <a:t>Noise Barrier Construction – with project in 2020</a:t>
            </a:r>
            <a:endParaRPr lang="en-US" altLang="en-US" sz="2400" dirty="0"/>
          </a:p>
          <a:p>
            <a:endParaRPr lang="en-US" altLang="en-US" dirty="0"/>
          </a:p>
        </p:txBody>
      </p:sp>
    </p:spTree>
    <p:extLst>
      <p:ext uri="{BB962C8B-B14F-4D97-AF65-F5344CB8AC3E}">
        <p14:creationId xmlns:p14="http://schemas.microsoft.com/office/powerpoint/2010/main" val="9374380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48F63A3B-78C7-47BE-AE5E-E10140E04643}" type="slidenum">
              <a:rPr lang="en-US" smtClean="0"/>
              <a:pPr/>
              <a:t>24</a:t>
            </a:fld>
            <a:endParaRPr lang="en-US" dirty="0"/>
          </a:p>
        </p:txBody>
      </p:sp>
      <p:sp>
        <p:nvSpPr>
          <p:cNvPr id="11" name="Title 6"/>
          <p:cNvSpPr>
            <a:spLocks noGrp="1"/>
          </p:cNvSpPr>
          <p:nvPr>
            <p:ph type="title"/>
          </p:nvPr>
        </p:nvSpPr>
        <p:spPr>
          <a:xfrm>
            <a:off x="0" y="1651381"/>
            <a:ext cx="9144000" cy="1733267"/>
          </a:xfrm>
        </p:spPr>
        <p:txBody>
          <a:bodyPr/>
          <a:lstStyle/>
          <a:p>
            <a:r>
              <a:rPr lang="en-US" sz="6000" dirty="0" smtClean="0"/>
              <a:t>Thank you! </a:t>
            </a:r>
            <a:endParaRPr lang="en-US" sz="6000" dirty="0"/>
          </a:p>
        </p:txBody>
      </p:sp>
      <p:sp>
        <p:nvSpPr>
          <p:cNvPr id="12" name="Text Placeholder 7"/>
          <p:cNvSpPr>
            <a:spLocks noGrp="1"/>
          </p:cNvSpPr>
          <p:nvPr>
            <p:ph type="body" sz="quarter" idx="13"/>
          </p:nvPr>
        </p:nvSpPr>
        <p:spPr>
          <a:xfrm>
            <a:off x="-685800" y="3521124"/>
            <a:ext cx="10515600" cy="2681375"/>
          </a:xfrm>
        </p:spPr>
        <p:txBody>
          <a:bodyPr/>
          <a:lstStyle/>
          <a:p>
            <a:r>
              <a:rPr lang="en-US" sz="2700" b="1" dirty="0" smtClean="0"/>
              <a:t>Natalie Ries</a:t>
            </a:r>
            <a:endParaRPr lang="en-US" sz="2700" b="1" dirty="0"/>
          </a:p>
          <a:p>
            <a:r>
              <a:rPr lang="en-US" sz="2200" i="1" dirty="0" smtClean="0"/>
              <a:t>Natalie.Ries@state.mn.us</a:t>
            </a:r>
            <a:endParaRPr lang="en-US" sz="2200" i="1" dirty="0"/>
          </a:p>
          <a:p>
            <a:r>
              <a:rPr lang="en-US" sz="2200" dirty="0" smtClean="0"/>
              <a:t>651-234-7681</a:t>
            </a:r>
            <a:endParaRPr lang="en-US" sz="2200" dirty="0"/>
          </a:p>
        </p:txBody>
      </p:sp>
      <p:sp>
        <p:nvSpPr>
          <p:cNvPr id="8" name="Footer Placeholder 4"/>
          <p:cNvSpPr>
            <a:spLocks noGrp="1"/>
          </p:cNvSpPr>
          <p:nvPr>
            <p:ph type="ftr" sz="quarter" idx="4294967295"/>
          </p:nvPr>
        </p:nvSpPr>
        <p:spPr>
          <a:xfrm>
            <a:off x="381265" y="6202499"/>
            <a:ext cx="4190735" cy="365125"/>
          </a:xfrm>
          <a:prstGeom prst="rect">
            <a:avLst/>
          </a:prstGeom>
        </p:spPr>
        <p:txBody>
          <a:bodyPr/>
          <a:lstStyle/>
          <a:p>
            <a:pPr algn="l"/>
            <a:r>
              <a:rPr lang="en-US" dirty="0" err="1">
                <a:hlinkClick r:id="rId3"/>
              </a:rPr>
              <a:t>MnDOT's</a:t>
            </a:r>
            <a:r>
              <a:rPr lang="en-US" dirty="0">
                <a:hlinkClick r:id="rId3"/>
              </a:rPr>
              <a:t> Noise Analysis Webpage</a:t>
            </a:r>
            <a:endParaRPr lang="en-US" dirty="0"/>
          </a:p>
        </p:txBody>
      </p:sp>
    </p:spTree>
    <p:extLst>
      <p:ext uri="{BB962C8B-B14F-4D97-AF65-F5344CB8AC3E}">
        <p14:creationId xmlns:p14="http://schemas.microsoft.com/office/powerpoint/2010/main" val="2561138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mtClean="0"/>
              <a:t>3</a:t>
            </a:fld>
            <a:endParaRPr lang="en-US" dirty="0"/>
          </a:p>
        </p:txBody>
      </p:sp>
      <p:sp>
        <p:nvSpPr>
          <p:cNvPr id="2" name="Title 1"/>
          <p:cNvSpPr>
            <a:spLocks noGrp="1"/>
          </p:cNvSpPr>
          <p:nvPr>
            <p:ph type="title"/>
          </p:nvPr>
        </p:nvSpPr>
        <p:spPr/>
        <p:txBody>
          <a:bodyPr>
            <a:normAutofit fontScale="90000"/>
          </a:bodyPr>
          <a:lstStyle/>
          <a:p>
            <a:r>
              <a:rPr lang="en-US" dirty="0" smtClean="0"/>
              <a:t>Community Noise Engagement Objectives</a:t>
            </a:r>
            <a:endParaRPr lang="en-US" dirty="0"/>
          </a:p>
        </p:txBody>
      </p:sp>
      <p:sp>
        <p:nvSpPr>
          <p:cNvPr id="8" name="Content Placeholder 2"/>
          <p:cNvSpPr txBox="1">
            <a:spLocks/>
          </p:cNvSpPr>
          <p:nvPr/>
        </p:nvSpPr>
        <p:spPr>
          <a:xfrm>
            <a:off x="323867" y="1326622"/>
            <a:ext cx="8528820" cy="4831418"/>
          </a:xfrm>
          <a:prstGeom prst="rect">
            <a:avLst/>
          </a:prstGeom>
        </p:spPr>
        <p:txBody>
          <a:bodyPr vert="horz" lIns="91440" tIns="45720" rIns="91440" bIns="45720" rtlCol="0">
            <a:normAutofit fontScale="85000" lnSpcReduction="10000"/>
          </a:bodyPr>
          <a:lstStyle>
            <a:lvl1pPr marL="228594" indent="-228594" algn="l" defTabSz="914377"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600"/>
              </a:spcAft>
            </a:pPr>
            <a:r>
              <a:rPr lang="en-US" sz="2800" dirty="0" smtClean="0"/>
              <a:t>Inform residents when MnDOT is conducting a noise </a:t>
            </a:r>
            <a:r>
              <a:rPr lang="en-US" sz="2800" dirty="0"/>
              <a:t>a</a:t>
            </a:r>
            <a:r>
              <a:rPr lang="en-US" sz="2800" dirty="0" smtClean="0"/>
              <a:t>nalysis in their community</a:t>
            </a:r>
            <a:endParaRPr lang="en-US" sz="1800" dirty="0" smtClean="0"/>
          </a:p>
          <a:p>
            <a:pPr>
              <a:lnSpc>
                <a:spcPct val="120000"/>
              </a:lnSpc>
              <a:spcBef>
                <a:spcPts val="0"/>
              </a:spcBef>
              <a:spcAft>
                <a:spcPts val="600"/>
              </a:spcAft>
            </a:pPr>
            <a:r>
              <a:rPr lang="en-US" sz="2800" dirty="0" smtClean="0"/>
              <a:t>Provide greater understanding of MnDOT’s noise analysis process</a:t>
            </a:r>
          </a:p>
          <a:p>
            <a:pPr>
              <a:lnSpc>
                <a:spcPct val="120000"/>
              </a:lnSpc>
              <a:spcBef>
                <a:spcPts val="0"/>
              </a:spcBef>
              <a:spcAft>
                <a:spcPts val="600"/>
              </a:spcAft>
            </a:pPr>
            <a:r>
              <a:rPr lang="en-US" sz="2800" dirty="0"/>
              <a:t>Inform residents about the noise </a:t>
            </a:r>
            <a:r>
              <a:rPr lang="en-US" sz="2800" dirty="0" smtClean="0"/>
              <a:t>barrier </a:t>
            </a:r>
            <a:r>
              <a:rPr lang="en-US" sz="2800" dirty="0"/>
              <a:t>voting process</a:t>
            </a:r>
          </a:p>
          <a:p>
            <a:pPr>
              <a:lnSpc>
                <a:spcPct val="120000"/>
              </a:lnSpc>
              <a:spcBef>
                <a:spcPts val="0"/>
              </a:spcBef>
              <a:spcAft>
                <a:spcPts val="600"/>
              </a:spcAft>
            </a:pPr>
            <a:r>
              <a:rPr lang="en-US" sz="2800" dirty="0" smtClean="0"/>
              <a:t>Seek membership for smaller CNE Group</a:t>
            </a:r>
          </a:p>
          <a:p>
            <a:pPr lvl="1">
              <a:lnSpc>
                <a:spcPct val="120000"/>
              </a:lnSpc>
              <a:spcBef>
                <a:spcPts val="0"/>
              </a:spcBef>
              <a:spcAft>
                <a:spcPts val="600"/>
              </a:spcAft>
            </a:pPr>
            <a:r>
              <a:rPr lang="en-US" sz="2400" dirty="0" smtClean="0"/>
              <a:t>Provide two-way communication between community and the MnDOT project team</a:t>
            </a:r>
            <a:endParaRPr lang="en-US" sz="1400" dirty="0" smtClean="0"/>
          </a:p>
          <a:p>
            <a:pPr lvl="1">
              <a:lnSpc>
                <a:spcPct val="120000"/>
              </a:lnSpc>
              <a:spcBef>
                <a:spcPts val="0"/>
              </a:spcBef>
              <a:spcAft>
                <a:spcPts val="600"/>
              </a:spcAft>
            </a:pPr>
            <a:r>
              <a:rPr lang="en-US" sz="2400" dirty="0" smtClean="0"/>
              <a:t>Review noise analysis methodology and results</a:t>
            </a:r>
          </a:p>
          <a:p>
            <a:pPr lvl="1">
              <a:lnSpc>
                <a:spcPct val="120000"/>
              </a:lnSpc>
              <a:spcBef>
                <a:spcPts val="0"/>
              </a:spcBef>
              <a:spcAft>
                <a:spcPts val="600"/>
              </a:spcAft>
            </a:pPr>
            <a:r>
              <a:rPr lang="en-US" sz="2400" dirty="0" smtClean="0"/>
              <a:t>Communicate noise analysis and project information to your neighborhood</a:t>
            </a:r>
          </a:p>
          <a:p>
            <a:pPr lvl="1">
              <a:lnSpc>
                <a:spcPct val="120000"/>
              </a:lnSpc>
              <a:spcBef>
                <a:spcPts val="0"/>
              </a:spcBef>
              <a:spcAft>
                <a:spcPts val="600"/>
              </a:spcAft>
            </a:pPr>
            <a:r>
              <a:rPr lang="en-US" sz="2400" dirty="0" smtClean="0"/>
              <a:t>Help with voter turnout for noise barrier voting</a:t>
            </a:r>
            <a:endParaRPr lang="en-US" dirty="0" smtClean="0"/>
          </a:p>
          <a:p>
            <a:pPr marL="0" indent="0">
              <a:lnSpc>
                <a:spcPct val="120000"/>
              </a:lnSpc>
              <a:spcBef>
                <a:spcPts val="0"/>
              </a:spcBef>
              <a:spcAft>
                <a:spcPts val="600"/>
              </a:spcAft>
              <a:buFont typeface="Arial" panose="020B0604020202020204" pitchFamily="34" charset="0"/>
              <a:buNone/>
            </a:pPr>
            <a:endParaRPr lang="en-US" dirty="0" smtClean="0"/>
          </a:p>
        </p:txBody>
      </p:sp>
      <p:sp>
        <p:nvSpPr>
          <p:cNvPr id="7" name="Footer Placeholder 4"/>
          <p:cNvSpPr txBox="1">
            <a:spLocks/>
          </p:cNvSpPr>
          <p:nvPr/>
        </p:nvSpPr>
        <p:spPr>
          <a:xfrm>
            <a:off x="628650" y="6262690"/>
            <a:ext cx="4190735" cy="365125"/>
          </a:xfrm>
          <a:prstGeom prst="rect">
            <a:avLst/>
          </a:prstGeom>
        </p:spPr>
        <p:txBody>
          <a:bodyPr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err="1" smtClean="0">
                <a:hlinkClick r:id="rId2"/>
              </a:rPr>
              <a:t>MnDOT's</a:t>
            </a:r>
            <a:r>
              <a:rPr lang="en-US" dirty="0" smtClean="0">
                <a:hlinkClick r:id="rId2"/>
              </a:rPr>
              <a:t> Noise Analysis Webpage</a:t>
            </a:r>
            <a:endParaRPr lang="en-US" dirty="0"/>
          </a:p>
        </p:txBody>
      </p:sp>
    </p:spTree>
    <p:extLst>
      <p:ext uri="{BB962C8B-B14F-4D97-AF65-F5344CB8AC3E}">
        <p14:creationId xmlns:p14="http://schemas.microsoft.com/office/powerpoint/2010/main" val="2349019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mtClean="0"/>
              <a:t>4</a:t>
            </a:fld>
            <a:endParaRPr lang="en-US" dirty="0"/>
          </a:p>
        </p:txBody>
      </p:sp>
      <p:sp>
        <p:nvSpPr>
          <p:cNvPr id="2" name="Title 1"/>
          <p:cNvSpPr>
            <a:spLocks noGrp="1"/>
          </p:cNvSpPr>
          <p:nvPr>
            <p:ph type="title"/>
          </p:nvPr>
        </p:nvSpPr>
        <p:spPr/>
        <p:txBody>
          <a:bodyPr>
            <a:normAutofit fontScale="90000"/>
          </a:bodyPr>
          <a:lstStyle/>
          <a:p>
            <a:r>
              <a:rPr lang="en-US" dirty="0" smtClean="0"/>
              <a:t>I-94 Maple Grove to Rogers – Noise Analysis</a:t>
            </a:r>
            <a:endParaRPr lang="en-US" dirty="0"/>
          </a:p>
        </p:txBody>
      </p:sp>
      <p:sp>
        <p:nvSpPr>
          <p:cNvPr id="8" name="Content Placeholder 2"/>
          <p:cNvSpPr txBox="1">
            <a:spLocks/>
          </p:cNvSpPr>
          <p:nvPr/>
        </p:nvSpPr>
        <p:spPr>
          <a:xfrm>
            <a:off x="218811" y="1436588"/>
            <a:ext cx="4798391" cy="4831418"/>
          </a:xfrm>
          <a:prstGeom prst="rect">
            <a:avLst/>
          </a:prstGeom>
        </p:spPr>
        <p:txBody>
          <a:bodyPr vert="horz" lIns="91440" tIns="45720" rIns="91440" bIns="45720" rtlCol="0">
            <a:normAutofit fontScale="92500"/>
          </a:bodyPr>
          <a:lstStyle>
            <a:lvl1pPr marL="228594" indent="-228594" algn="l" defTabSz="914377"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600"/>
              </a:spcAft>
            </a:pPr>
            <a:r>
              <a:rPr lang="en-US" sz="2000" dirty="0" smtClean="0"/>
              <a:t>Why is MnDOT doing a noise analysis for this project?</a:t>
            </a:r>
          </a:p>
          <a:p>
            <a:pPr lvl="1">
              <a:lnSpc>
                <a:spcPct val="120000"/>
              </a:lnSpc>
              <a:spcBef>
                <a:spcPts val="0"/>
              </a:spcBef>
              <a:spcAft>
                <a:spcPts val="600"/>
              </a:spcAft>
            </a:pPr>
            <a:r>
              <a:rPr lang="en-US" sz="1600" dirty="0" smtClean="0"/>
              <a:t>23 CFR 772 and </a:t>
            </a:r>
            <a:r>
              <a:rPr lang="en-US" altLang="en-US" sz="1600" dirty="0"/>
              <a:t>Minnesota Rules Chapter 7030</a:t>
            </a:r>
            <a:endParaRPr lang="en-US" sz="1600" dirty="0" smtClean="0"/>
          </a:p>
          <a:p>
            <a:pPr lvl="1">
              <a:lnSpc>
                <a:spcPct val="120000"/>
              </a:lnSpc>
              <a:spcBef>
                <a:spcPts val="0"/>
              </a:spcBef>
              <a:spcAft>
                <a:spcPts val="600"/>
              </a:spcAft>
            </a:pPr>
            <a:r>
              <a:rPr lang="en-US" sz="1600" dirty="0" smtClean="0"/>
              <a:t>Federally-funded Type I project:   </a:t>
            </a:r>
          </a:p>
          <a:p>
            <a:pPr lvl="2">
              <a:lnSpc>
                <a:spcPct val="120000"/>
              </a:lnSpc>
              <a:spcBef>
                <a:spcPts val="0"/>
              </a:spcBef>
              <a:spcAft>
                <a:spcPts val="600"/>
              </a:spcAft>
            </a:pPr>
            <a:r>
              <a:rPr lang="en-US" sz="1600" dirty="0" smtClean="0"/>
              <a:t>(5) The addition of an auxiliary lane, except for when the auxiliary lane is a turn lane</a:t>
            </a:r>
          </a:p>
          <a:p>
            <a:pPr lvl="2">
              <a:lnSpc>
                <a:spcPct val="120000"/>
              </a:lnSpc>
              <a:spcBef>
                <a:spcPts val="0"/>
              </a:spcBef>
              <a:spcAft>
                <a:spcPts val="600"/>
              </a:spcAft>
            </a:pPr>
            <a:r>
              <a:rPr lang="en-US" sz="1600" dirty="0" smtClean="0"/>
              <a:t>(6) The addition or relocation of interchange lanes or ramps added to a quadrant to complete an existing partial interchange</a:t>
            </a:r>
          </a:p>
          <a:p>
            <a:pPr lvl="1">
              <a:lnSpc>
                <a:spcPct val="120000"/>
              </a:lnSpc>
              <a:spcBef>
                <a:spcPts val="0"/>
              </a:spcBef>
              <a:spcAft>
                <a:spcPts val="600"/>
              </a:spcAft>
            </a:pPr>
            <a:r>
              <a:rPr lang="en-US" sz="1600" dirty="0" smtClean="0"/>
              <a:t>Limits of Noise Analysis</a:t>
            </a:r>
          </a:p>
          <a:p>
            <a:pPr lvl="2">
              <a:lnSpc>
                <a:spcPct val="120000"/>
              </a:lnSpc>
              <a:spcBef>
                <a:spcPts val="0"/>
              </a:spcBef>
              <a:spcAft>
                <a:spcPts val="600"/>
              </a:spcAft>
            </a:pPr>
            <a:r>
              <a:rPr lang="en-US" sz="1600" dirty="0" smtClean="0"/>
              <a:t>If the project is determined to be a Type I project, then the entire project area is as defined in the environmental document is a Type I project</a:t>
            </a:r>
          </a:p>
          <a:p>
            <a:pPr marL="0" indent="0">
              <a:lnSpc>
                <a:spcPct val="120000"/>
              </a:lnSpc>
              <a:spcBef>
                <a:spcPts val="0"/>
              </a:spcBef>
              <a:spcAft>
                <a:spcPts val="600"/>
              </a:spcAft>
              <a:buFont typeface="Arial" panose="020B0604020202020204" pitchFamily="34" charset="0"/>
              <a:buNone/>
            </a:pPr>
            <a:endParaRPr lang="en-US" dirty="0" smtClean="0"/>
          </a:p>
        </p:txBody>
      </p:sp>
      <p:pic>
        <p:nvPicPr>
          <p:cNvPr id="3" name="Picture 2" descr="An overview map showing the approximate project limits and where resurfacing is planned, as well as a dashed box showing the Brockton Interchange Location." title="Project Overview"/>
          <p:cNvPicPr>
            <a:picLocks noChangeAspect="1"/>
          </p:cNvPicPr>
          <p:nvPr/>
        </p:nvPicPr>
        <p:blipFill>
          <a:blip r:embed="rId2"/>
          <a:stretch>
            <a:fillRect/>
          </a:stretch>
        </p:blipFill>
        <p:spPr>
          <a:xfrm>
            <a:off x="5215020" y="1428496"/>
            <a:ext cx="3803083" cy="5016756"/>
          </a:xfrm>
          <a:prstGeom prst="rect">
            <a:avLst/>
          </a:prstGeom>
        </p:spPr>
      </p:pic>
      <p:sp>
        <p:nvSpPr>
          <p:cNvPr id="7" name="Footer Placeholder 4"/>
          <p:cNvSpPr txBox="1">
            <a:spLocks/>
          </p:cNvSpPr>
          <p:nvPr/>
        </p:nvSpPr>
        <p:spPr>
          <a:xfrm>
            <a:off x="628650" y="6262690"/>
            <a:ext cx="4190735" cy="365125"/>
          </a:xfrm>
          <a:prstGeom prst="rect">
            <a:avLst/>
          </a:prstGeom>
        </p:spPr>
        <p:txBody>
          <a:bodyPr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err="1">
                <a:hlinkClick r:id="rId3"/>
              </a:rPr>
              <a:t>MnDOT's</a:t>
            </a:r>
            <a:r>
              <a:rPr lang="en-US" dirty="0">
                <a:hlinkClick r:id="rId3"/>
              </a:rPr>
              <a:t> Noise Analysis </a:t>
            </a:r>
            <a:r>
              <a:rPr lang="en-US" dirty="0" smtClean="0">
                <a:hlinkClick r:id="rId3"/>
              </a:rPr>
              <a:t>Webpage</a:t>
            </a:r>
            <a:endParaRPr lang="en-US" dirty="0"/>
          </a:p>
        </p:txBody>
      </p:sp>
    </p:spTree>
    <p:extLst>
      <p:ext uri="{BB962C8B-B14F-4D97-AF65-F5344CB8AC3E}">
        <p14:creationId xmlns:p14="http://schemas.microsoft.com/office/powerpoint/2010/main" val="2708324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Noise Basics</a:t>
            </a:r>
            <a:endParaRPr lang="en-US" dirty="0"/>
          </a:p>
        </p:txBody>
      </p:sp>
      <p:sp>
        <p:nvSpPr>
          <p:cNvPr id="5" name="Footer Placeholder 4"/>
          <p:cNvSpPr>
            <a:spLocks noGrp="1"/>
          </p:cNvSpPr>
          <p:nvPr>
            <p:ph type="ftr" sz="quarter" idx="3"/>
          </p:nvPr>
        </p:nvSpPr>
        <p:spPr>
          <a:xfrm>
            <a:off x="712570" y="6360458"/>
            <a:ext cx="4190735" cy="365125"/>
          </a:xfrm>
        </p:spPr>
        <p:txBody>
          <a:bodyPr/>
          <a:lstStyle/>
          <a:p>
            <a:pPr algn="l"/>
            <a:r>
              <a:rPr lang="en-US" dirty="0" err="1">
                <a:hlinkClick r:id="rId2"/>
              </a:rPr>
              <a:t>MnDOT's</a:t>
            </a:r>
            <a:r>
              <a:rPr lang="en-US" dirty="0">
                <a:hlinkClick r:id="rId2"/>
              </a:rPr>
              <a:t> Noise Analysis Webpage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5</a:t>
            </a:fld>
            <a:endParaRPr lang="en-US" dirty="0"/>
          </a:p>
        </p:txBody>
      </p:sp>
      <p:pic>
        <p:nvPicPr>
          <p:cNvPr id="1026" name="Picture 2" descr="Image result for hearing"/>
          <p:cNvPicPr>
            <a:picLocks noGrp="1" noChangeAspect="1" noChangeArrowheads="1"/>
          </p:cNvPicPr>
          <p:nvPr>
            <p:ph type="tbl" sz="quarter" idx="13"/>
          </p:nvPr>
        </p:nvPicPr>
        <p:blipFill>
          <a:blip r:embed="rId3">
            <a:extLst>
              <a:ext uri="{28A0092B-C50C-407E-A947-70E740481C1C}">
                <a14:useLocalDpi xmlns:a14="http://schemas.microsoft.com/office/drawing/2010/main" val="0"/>
              </a:ext>
            </a:extLst>
          </a:blip>
          <a:srcRect/>
          <a:stretch>
            <a:fillRect/>
          </a:stretch>
        </p:blipFill>
        <p:spPr bwMode="auto">
          <a:xfrm>
            <a:off x="2390775" y="2041525"/>
            <a:ext cx="436245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334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mtClean="0"/>
              <a:t>6</a:t>
            </a:fld>
            <a:endParaRPr lang="en-US" dirty="0"/>
          </a:p>
        </p:txBody>
      </p:sp>
      <p:sp>
        <p:nvSpPr>
          <p:cNvPr id="2" name="Title 1"/>
          <p:cNvSpPr>
            <a:spLocks noGrp="1"/>
          </p:cNvSpPr>
          <p:nvPr>
            <p:ph type="title"/>
          </p:nvPr>
        </p:nvSpPr>
        <p:spPr/>
        <p:txBody>
          <a:bodyPr>
            <a:normAutofit/>
          </a:bodyPr>
          <a:lstStyle/>
          <a:p>
            <a:r>
              <a:rPr lang="en-US" dirty="0" smtClean="0"/>
              <a:t>Terminology</a:t>
            </a:r>
            <a:endParaRPr lang="en-US" dirty="0"/>
          </a:p>
        </p:txBody>
      </p:sp>
      <p:sp>
        <p:nvSpPr>
          <p:cNvPr id="8" name="Content Placeholder 2"/>
          <p:cNvSpPr txBox="1">
            <a:spLocks/>
          </p:cNvSpPr>
          <p:nvPr/>
        </p:nvSpPr>
        <p:spPr>
          <a:xfrm>
            <a:off x="89198" y="1554938"/>
            <a:ext cx="4495518" cy="4831418"/>
          </a:xfrm>
          <a:prstGeom prst="rect">
            <a:avLst/>
          </a:prstGeom>
        </p:spPr>
        <p:txBody>
          <a:bodyPr vert="horz" lIns="91440" tIns="45720" rIns="91440" bIns="45720" rtlCol="0">
            <a:normAutofit/>
          </a:bodyPr>
          <a:lstStyle>
            <a:lvl1pPr marL="228594" indent="-228594" algn="l" defTabSz="914377"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600"/>
              </a:spcAft>
            </a:pPr>
            <a:r>
              <a:rPr lang="en-US" sz="2200" dirty="0" smtClean="0"/>
              <a:t>Sound:  </a:t>
            </a:r>
            <a:r>
              <a:rPr lang="en-US" altLang="en-US" sz="2200" dirty="0"/>
              <a:t>A vibration that causes pressure variations in  air and </a:t>
            </a:r>
            <a:r>
              <a:rPr lang="en-US" altLang="en-US" sz="2200" dirty="0" smtClean="0"/>
              <a:t>water.  Noise is unwanted sound.</a:t>
            </a:r>
          </a:p>
          <a:p>
            <a:r>
              <a:rPr lang="en-US" altLang="en-US" sz="2200" dirty="0" smtClean="0"/>
              <a:t>Decibel (dB):  </a:t>
            </a:r>
            <a:r>
              <a:rPr lang="en-US" altLang="en-US" sz="2200" dirty="0"/>
              <a:t>Sound pressure level </a:t>
            </a:r>
            <a:r>
              <a:rPr lang="en-US" altLang="en-US" sz="2200" dirty="0" smtClean="0"/>
              <a:t>is used to measure the intensity of sounds.</a:t>
            </a:r>
            <a:endParaRPr lang="en-US" altLang="en-US" sz="2200" dirty="0"/>
          </a:p>
          <a:p>
            <a:r>
              <a:rPr lang="en-US" altLang="en-US" sz="2200" dirty="0"/>
              <a:t>A-weighted </a:t>
            </a:r>
            <a:r>
              <a:rPr lang="en-US" altLang="en-US" sz="2200" dirty="0" smtClean="0"/>
              <a:t>decibel (dBA): Gives a scale for noise levels as perceived by the human ear.</a:t>
            </a:r>
          </a:p>
          <a:p>
            <a:r>
              <a:rPr lang="en-US" altLang="en-US" sz="2200" dirty="0" smtClean="0"/>
              <a:t>Leq(h): Average sound pressure level over one hour</a:t>
            </a:r>
            <a:r>
              <a:rPr lang="en-US" altLang="en-US" sz="2200" dirty="0"/>
              <a:t>.</a:t>
            </a:r>
            <a:endParaRPr lang="en-US" dirty="0" smtClean="0"/>
          </a:p>
        </p:txBody>
      </p:sp>
      <p:pic>
        <p:nvPicPr>
          <p:cNvPr id="6150" name="Picture 6" descr="Image result for noise source deci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60611"/>
            <a:ext cx="4319024" cy="406640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84716" y="6017024"/>
            <a:ext cx="4408451" cy="369332"/>
          </a:xfrm>
          <a:prstGeom prst="rect">
            <a:avLst/>
          </a:prstGeom>
        </p:spPr>
        <p:txBody>
          <a:bodyPr wrap="none">
            <a:spAutoFit/>
          </a:bodyPr>
          <a:lstStyle/>
          <a:p>
            <a:r>
              <a:rPr lang="en-US" altLang="en-US" dirty="0">
                <a:latin typeface="Calibri" panose="020F0502020204030204" pitchFamily="34" charset="0"/>
              </a:rPr>
              <a:t>Source: Minnesota Pollution Control </a:t>
            </a:r>
            <a:r>
              <a:rPr lang="en-US" altLang="en-US" dirty="0" smtClean="0">
                <a:latin typeface="Calibri" panose="020F0502020204030204" pitchFamily="34" charset="0"/>
              </a:rPr>
              <a:t>Agency</a:t>
            </a:r>
            <a:endParaRPr lang="en-US" dirty="0"/>
          </a:p>
        </p:txBody>
      </p:sp>
      <p:sp>
        <p:nvSpPr>
          <p:cNvPr id="7" name="Footer Placeholder 4"/>
          <p:cNvSpPr txBox="1">
            <a:spLocks/>
          </p:cNvSpPr>
          <p:nvPr/>
        </p:nvSpPr>
        <p:spPr>
          <a:xfrm>
            <a:off x="628650" y="6262690"/>
            <a:ext cx="4190735" cy="365125"/>
          </a:xfrm>
          <a:prstGeom prst="rect">
            <a:avLst/>
          </a:prstGeom>
        </p:spPr>
        <p:txBody>
          <a:bodyPr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err="1">
                <a:hlinkClick r:id="rId3"/>
              </a:rPr>
              <a:t>MnDOT's</a:t>
            </a:r>
            <a:r>
              <a:rPr lang="en-US" dirty="0">
                <a:hlinkClick r:id="rId3"/>
              </a:rPr>
              <a:t> Noise Analysis Webpage</a:t>
            </a:r>
            <a:endParaRPr lang="en-US" dirty="0"/>
          </a:p>
        </p:txBody>
      </p:sp>
    </p:spTree>
    <p:extLst>
      <p:ext uri="{BB962C8B-B14F-4D97-AF65-F5344CB8AC3E}">
        <p14:creationId xmlns:p14="http://schemas.microsoft.com/office/powerpoint/2010/main" val="2255622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mtClean="0"/>
              <a:t>7</a:t>
            </a:fld>
            <a:endParaRPr lang="en-US" dirty="0"/>
          </a:p>
        </p:txBody>
      </p:sp>
      <p:sp>
        <p:nvSpPr>
          <p:cNvPr id="2" name="Title 1"/>
          <p:cNvSpPr>
            <a:spLocks noGrp="1"/>
          </p:cNvSpPr>
          <p:nvPr>
            <p:ph type="title"/>
          </p:nvPr>
        </p:nvSpPr>
        <p:spPr/>
        <p:txBody>
          <a:bodyPr>
            <a:normAutofit/>
          </a:bodyPr>
          <a:lstStyle/>
          <a:p>
            <a:r>
              <a:rPr lang="en-US" dirty="0" smtClean="0"/>
              <a:t>Log Scale</a:t>
            </a:r>
            <a:endParaRPr lang="en-US" dirty="0"/>
          </a:p>
        </p:txBody>
      </p:sp>
      <p:sp>
        <p:nvSpPr>
          <p:cNvPr id="8" name="Content Placeholder 2"/>
          <p:cNvSpPr txBox="1">
            <a:spLocks/>
          </p:cNvSpPr>
          <p:nvPr/>
        </p:nvSpPr>
        <p:spPr>
          <a:xfrm>
            <a:off x="323867" y="1326622"/>
            <a:ext cx="8528820" cy="4831418"/>
          </a:xfrm>
          <a:prstGeom prst="rect">
            <a:avLst/>
          </a:prstGeom>
        </p:spPr>
        <p:txBody>
          <a:bodyPr vert="horz" lIns="91440" tIns="45720" rIns="91440" bIns="45720" rtlCol="0">
            <a:normAutofit/>
          </a:bodyPr>
          <a:lstStyle>
            <a:lvl1pPr marL="228594" indent="-228594" algn="l" defTabSz="914377"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600"/>
              </a:spcAft>
            </a:pPr>
            <a:r>
              <a:rPr lang="en-US" altLang="en-US" sz="2400" dirty="0"/>
              <a:t>A doubling of energy, or doubling of identical sources, results in an increase of 3 dBA</a:t>
            </a:r>
          </a:p>
          <a:p>
            <a:pPr>
              <a:lnSpc>
                <a:spcPct val="120000"/>
              </a:lnSpc>
              <a:spcBef>
                <a:spcPts val="0"/>
              </a:spcBef>
              <a:spcAft>
                <a:spcPts val="600"/>
              </a:spcAft>
            </a:pPr>
            <a:endParaRPr lang="en-US" altLang="en-US" sz="2400" dirty="0"/>
          </a:p>
          <a:p>
            <a:pPr>
              <a:lnSpc>
                <a:spcPct val="120000"/>
              </a:lnSpc>
              <a:spcBef>
                <a:spcPts val="0"/>
              </a:spcBef>
              <a:spcAft>
                <a:spcPts val="600"/>
              </a:spcAft>
            </a:pPr>
            <a:endParaRPr lang="en-US" sz="2400" dirty="0" smtClean="0"/>
          </a:p>
          <a:p>
            <a:pPr>
              <a:lnSpc>
                <a:spcPct val="120000"/>
              </a:lnSpc>
              <a:spcBef>
                <a:spcPts val="0"/>
              </a:spcBef>
              <a:spcAft>
                <a:spcPts val="600"/>
              </a:spcAft>
            </a:pPr>
            <a:endParaRPr lang="en-US" dirty="0" smtClean="0"/>
          </a:p>
          <a:p>
            <a:pPr>
              <a:lnSpc>
                <a:spcPct val="120000"/>
              </a:lnSpc>
              <a:spcBef>
                <a:spcPts val="0"/>
              </a:spcBef>
              <a:spcAft>
                <a:spcPts val="600"/>
              </a:spcAft>
            </a:pPr>
            <a:endParaRPr lang="en-US" dirty="0" smtClean="0"/>
          </a:p>
          <a:p>
            <a:pPr marL="0" indent="0">
              <a:lnSpc>
                <a:spcPct val="120000"/>
              </a:lnSpc>
              <a:spcBef>
                <a:spcPts val="0"/>
              </a:spcBef>
              <a:spcAft>
                <a:spcPts val="600"/>
              </a:spcAft>
              <a:buFont typeface="Arial" panose="020B0604020202020204" pitchFamily="34" charset="0"/>
              <a:buNone/>
            </a:pPr>
            <a:endParaRPr lang="en-US" dirty="0" smtClean="0"/>
          </a:p>
        </p:txBody>
      </p:sp>
      <p:pic>
        <p:nvPicPr>
          <p:cNvPr id="3" name="Picture 2" descr="This exmaple depicts 1 semi-truck and 1 car driving down a roadway. " title="Exampl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086" y="2487827"/>
            <a:ext cx="8181975" cy="1047750"/>
          </a:xfrm>
          <a:prstGeom prst="rect">
            <a:avLst/>
          </a:prstGeom>
        </p:spPr>
      </p:pic>
      <p:sp>
        <p:nvSpPr>
          <p:cNvPr id="357" name="Text Box 120"/>
          <p:cNvSpPr txBox="1">
            <a:spLocks noChangeArrowheads="1"/>
          </p:cNvSpPr>
          <p:nvPr/>
        </p:nvSpPr>
        <p:spPr bwMode="auto">
          <a:xfrm>
            <a:off x="3217373" y="3552672"/>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371" tIns="45687" rIns="91371" bIns="45687">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a:latin typeface="Times New Roman" panose="02020603050405020304" pitchFamily="18" charset="0"/>
              </a:rPr>
              <a:t>2000 vehicles per hour</a:t>
            </a:r>
          </a:p>
        </p:txBody>
      </p:sp>
      <p:pic>
        <p:nvPicPr>
          <p:cNvPr id="4" name="Picture 3" descr="This example shows the same roadway but with 2 semi-trucks and 2 cars; the traffic has doubled. " title="Exampl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086" y="4361033"/>
            <a:ext cx="8096250" cy="971550"/>
          </a:xfrm>
          <a:prstGeom prst="rect">
            <a:avLst/>
          </a:prstGeom>
        </p:spPr>
      </p:pic>
      <p:sp>
        <p:nvSpPr>
          <p:cNvPr id="358" name="Text Box 119"/>
          <p:cNvSpPr txBox="1">
            <a:spLocks noChangeArrowheads="1"/>
          </p:cNvSpPr>
          <p:nvPr/>
        </p:nvSpPr>
        <p:spPr bwMode="auto">
          <a:xfrm>
            <a:off x="2036273" y="5502546"/>
            <a:ext cx="5181600" cy="707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371" tIns="45687" rIns="91371" bIns="45687">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a:latin typeface="Times New Roman" panose="02020603050405020304" pitchFamily="18" charset="0"/>
              </a:rPr>
              <a:t>4000 vehicles per hour </a:t>
            </a:r>
            <a:endParaRPr lang="en-US" altLang="en-US" sz="2000" dirty="0" smtClean="0">
              <a:latin typeface="Times New Roman" panose="02020603050405020304" pitchFamily="18" charset="0"/>
            </a:endParaRPr>
          </a:p>
          <a:p>
            <a:pPr algn="ctr"/>
            <a:r>
              <a:rPr lang="en-US" altLang="en-US" sz="2000" dirty="0" smtClean="0">
                <a:latin typeface="Times New Roman" panose="02020603050405020304" pitchFamily="18" charset="0"/>
              </a:rPr>
              <a:t>is </a:t>
            </a:r>
            <a:r>
              <a:rPr lang="en-US" altLang="en-US" sz="2000" dirty="0">
                <a:latin typeface="Times New Roman" panose="02020603050405020304" pitchFamily="18" charset="0"/>
              </a:rPr>
              <a:t>3dB </a:t>
            </a:r>
            <a:r>
              <a:rPr lang="en-US" altLang="en-US" sz="2000" dirty="0" smtClean="0">
                <a:latin typeface="Times New Roman" panose="02020603050405020304" pitchFamily="18" charset="0"/>
              </a:rPr>
              <a:t>louder</a:t>
            </a:r>
            <a:endParaRPr lang="en-US" altLang="en-US" sz="2000" dirty="0">
              <a:latin typeface="Times New Roman" panose="02020603050405020304" pitchFamily="18" charset="0"/>
            </a:endParaRPr>
          </a:p>
        </p:txBody>
      </p:sp>
      <p:sp>
        <p:nvSpPr>
          <p:cNvPr id="7" name="Footer Placeholder 4"/>
          <p:cNvSpPr txBox="1">
            <a:spLocks/>
          </p:cNvSpPr>
          <p:nvPr/>
        </p:nvSpPr>
        <p:spPr>
          <a:xfrm>
            <a:off x="628650" y="6262690"/>
            <a:ext cx="4190735" cy="365125"/>
          </a:xfrm>
          <a:prstGeom prst="rect">
            <a:avLst/>
          </a:prstGeom>
        </p:spPr>
        <p:txBody>
          <a:bodyPr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err="1">
                <a:hlinkClick r:id="rId4"/>
              </a:rPr>
              <a:t>MnDOT's</a:t>
            </a:r>
            <a:r>
              <a:rPr lang="en-US" dirty="0">
                <a:hlinkClick r:id="rId4"/>
              </a:rPr>
              <a:t> Noise Analysis Webpage</a:t>
            </a:r>
            <a:endParaRPr lang="en-US" dirty="0"/>
          </a:p>
        </p:txBody>
      </p:sp>
    </p:spTree>
    <p:extLst>
      <p:ext uri="{BB962C8B-B14F-4D97-AF65-F5344CB8AC3E}">
        <p14:creationId xmlns:p14="http://schemas.microsoft.com/office/powerpoint/2010/main" val="3627176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mtClean="0"/>
              <a:t>8</a:t>
            </a:fld>
            <a:endParaRPr lang="en-US" dirty="0"/>
          </a:p>
        </p:txBody>
      </p:sp>
      <p:sp>
        <p:nvSpPr>
          <p:cNvPr id="2" name="Title 1"/>
          <p:cNvSpPr>
            <a:spLocks noGrp="1"/>
          </p:cNvSpPr>
          <p:nvPr>
            <p:ph type="title"/>
          </p:nvPr>
        </p:nvSpPr>
        <p:spPr/>
        <p:txBody>
          <a:bodyPr>
            <a:normAutofit/>
          </a:bodyPr>
          <a:lstStyle/>
          <a:p>
            <a:r>
              <a:rPr lang="en-US" dirty="0" smtClean="0"/>
              <a:t>Noise Level Changes</a:t>
            </a:r>
            <a:endParaRPr lang="en-US" dirty="0"/>
          </a:p>
        </p:txBody>
      </p:sp>
      <p:sp>
        <p:nvSpPr>
          <p:cNvPr id="8" name="Content Placeholder 2"/>
          <p:cNvSpPr txBox="1">
            <a:spLocks/>
          </p:cNvSpPr>
          <p:nvPr/>
        </p:nvSpPr>
        <p:spPr>
          <a:xfrm>
            <a:off x="291499" y="1658395"/>
            <a:ext cx="8528820" cy="3633796"/>
          </a:xfrm>
          <a:prstGeom prst="rect">
            <a:avLst/>
          </a:prstGeom>
        </p:spPr>
        <p:txBody>
          <a:bodyPr vert="horz" lIns="91440" tIns="45720" rIns="91440" bIns="45720" rtlCol="0">
            <a:normAutofit/>
          </a:bodyPr>
          <a:lstStyle>
            <a:lvl1pPr marL="228594" indent="-228594" algn="l" defTabSz="914377"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r>
              <a:rPr lang="en-US" altLang="en-US" sz="2800" dirty="0"/>
              <a:t>1 dBA (increase or decrease) = not noticeable</a:t>
            </a:r>
          </a:p>
          <a:p>
            <a:pPr marL="228600" indent="-228600"/>
            <a:r>
              <a:rPr lang="en-US" altLang="en-US" sz="2800" dirty="0"/>
              <a:t>3 dBA (increase or decrease) = threshold of perception</a:t>
            </a:r>
          </a:p>
          <a:p>
            <a:pPr marL="228600" indent="-228600"/>
            <a:r>
              <a:rPr lang="en-US" altLang="en-US" sz="2800" dirty="0"/>
              <a:t>5 dBA (increase or decrease) = clearly noticeable</a:t>
            </a:r>
          </a:p>
          <a:p>
            <a:pPr marL="228600" indent="-228600"/>
            <a:r>
              <a:rPr lang="en-US" altLang="en-US" sz="2800" dirty="0"/>
              <a:t>10 dBA (increase or decrease) =</a:t>
            </a:r>
            <a:br>
              <a:rPr lang="en-US" altLang="en-US" sz="2800" dirty="0"/>
            </a:br>
            <a:r>
              <a:rPr lang="en-US" altLang="en-US" sz="2800" dirty="0"/>
              <a:t>perceived as twice as loud (or half as loud</a:t>
            </a:r>
            <a:r>
              <a:rPr lang="en-US" altLang="en-US" sz="2800" dirty="0" smtClean="0"/>
              <a:t>)</a:t>
            </a:r>
            <a:endParaRPr lang="en-US" dirty="0" smtClean="0"/>
          </a:p>
          <a:p>
            <a:pPr>
              <a:lnSpc>
                <a:spcPct val="120000"/>
              </a:lnSpc>
              <a:spcBef>
                <a:spcPts val="0"/>
              </a:spcBef>
              <a:spcAft>
                <a:spcPts val="600"/>
              </a:spcAft>
            </a:pPr>
            <a:endParaRPr lang="en-US" dirty="0" smtClean="0"/>
          </a:p>
          <a:p>
            <a:pPr marL="0" indent="0">
              <a:lnSpc>
                <a:spcPct val="120000"/>
              </a:lnSpc>
              <a:spcBef>
                <a:spcPts val="0"/>
              </a:spcBef>
              <a:spcAft>
                <a:spcPts val="600"/>
              </a:spcAft>
              <a:buFont typeface="Arial" panose="020B0604020202020204" pitchFamily="34" charset="0"/>
              <a:buNone/>
            </a:pPr>
            <a:endParaRPr lang="en-US" dirty="0" smtClean="0"/>
          </a:p>
        </p:txBody>
      </p:sp>
      <p:sp>
        <p:nvSpPr>
          <p:cNvPr id="9" name="TextBox 3"/>
          <p:cNvSpPr txBox="1">
            <a:spLocks noChangeArrowheads="1"/>
          </p:cNvSpPr>
          <p:nvPr/>
        </p:nvSpPr>
        <p:spPr bwMode="auto">
          <a:xfrm>
            <a:off x="435377" y="5703158"/>
            <a:ext cx="830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600" dirty="0">
                <a:latin typeface="Calibri" panose="020F0502020204030204" pitchFamily="34" charset="0"/>
              </a:rPr>
              <a:t>Source: Minnesota Pollution Control Agency. 2008. </a:t>
            </a:r>
            <a:r>
              <a:rPr lang="en-US" altLang="en-US" sz="1600" i="1" dirty="0">
                <a:latin typeface="Calibri" panose="020F0502020204030204" pitchFamily="34" charset="0"/>
              </a:rPr>
              <a:t>A Guide to Noise Control in Minnesota</a:t>
            </a:r>
          </a:p>
        </p:txBody>
      </p:sp>
      <p:sp>
        <p:nvSpPr>
          <p:cNvPr id="7" name="Footer Placeholder 4"/>
          <p:cNvSpPr txBox="1">
            <a:spLocks/>
          </p:cNvSpPr>
          <p:nvPr/>
        </p:nvSpPr>
        <p:spPr>
          <a:xfrm>
            <a:off x="628650" y="6262690"/>
            <a:ext cx="4190735" cy="365125"/>
          </a:xfrm>
          <a:prstGeom prst="rect">
            <a:avLst/>
          </a:prstGeom>
        </p:spPr>
        <p:txBody>
          <a:bodyPr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err="1">
                <a:hlinkClick r:id="rId2"/>
              </a:rPr>
              <a:t>MnDOT's</a:t>
            </a:r>
            <a:r>
              <a:rPr lang="en-US" dirty="0">
                <a:hlinkClick r:id="rId2"/>
              </a:rPr>
              <a:t> Noise Analysis Webpage</a:t>
            </a:r>
            <a:endParaRPr lang="en-US" dirty="0"/>
          </a:p>
        </p:txBody>
      </p:sp>
    </p:spTree>
    <p:extLst>
      <p:ext uri="{BB962C8B-B14F-4D97-AF65-F5344CB8AC3E}">
        <p14:creationId xmlns:p14="http://schemas.microsoft.com/office/powerpoint/2010/main" val="289027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mtClean="0"/>
              <a:t>9</a:t>
            </a:fld>
            <a:endParaRPr lang="en-US" dirty="0"/>
          </a:p>
        </p:txBody>
      </p:sp>
      <p:sp>
        <p:nvSpPr>
          <p:cNvPr id="2" name="Title 1"/>
          <p:cNvSpPr>
            <a:spLocks noGrp="1"/>
          </p:cNvSpPr>
          <p:nvPr>
            <p:ph type="title"/>
          </p:nvPr>
        </p:nvSpPr>
        <p:spPr/>
        <p:txBody>
          <a:bodyPr>
            <a:normAutofit/>
          </a:bodyPr>
          <a:lstStyle/>
          <a:p>
            <a:r>
              <a:rPr lang="en-US" dirty="0" smtClean="0"/>
              <a:t>Distance Attenuation</a:t>
            </a:r>
            <a:endParaRPr lang="en-US" dirty="0"/>
          </a:p>
        </p:txBody>
      </p:sp>
      <p:sp>
        <p:nvSpPr>
          <p:cNvPr id="10" name="Content Placeholder 2"/>
          <p:cNvSpPr txBox="1">
            <a:spLocks/>
          </p:cNvSpPr>
          <p:nvPr/>
        </p:nvSpPr>
        <p:spPr>
          <a:xfrm>
            <a:off x="435377" y="1708094"/>
            <a:ext cx="8229600" cy="3834950"/>
          </a:xfrm>
          <a:prstGeom prst="rect">
            <a:avLst/>
          </a:prstGeom>
        </p:spPr>
        <p:txBody>
          <a:bodyPr vert="horz" lIns="0" tIns="0" rIns="0" bIns="0" rtlCol="0">
            <a:normAutofit fontScale="70000" lnSpcReduction="20000"/>
          </a:bodyPr>
          <a:lstStyle>
            <a:lvl1pPr marL="228594" indent="-228594" algn="l" defTabSz="914377"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r>
              <a:rPr lang="en-US" altLang="en-US" sz="2600" dirty="0" smtClean="0"/>
              <a:t>Beyond approximately 50 feet from a sound source such as a highway, doubling of distance will yield:</a:t>
            </a:r>
          </a:p>
          <a:p>
            <a:pPr marL="517525" lvl="1" indent="-288925">
              <a:spcBef>
                <a:spcPts val="1200"/>
              </a:spcBef>
            </a:pPr>
            <a:r>
              <a:rPr lang="en-US" altLang="en-US" sz="2400" dirty="0" smtClean="0"/>
              <a:t>Sound level decrease by 3 dBA over hard ground (pavement, water)</a:t>
            </a:r>
          </a:p>
          <a:p>
            <a:pPr marL="685800" lvl="2" indent="-168275">
              <a:spcBef>
                <a:spcPts val="600"/>
              </a:spcBef>
            </a:pPr>
            <a:r>
              <a:rPr lang="en-US" altLang="en-US" sz="2100" dirty="0" smtClean="0"/>
              <a:t>50 feet = 70 dBA</a:t>
            </a:r>
          </a:p>
          <a:p>
            <a:pPr marL="685800" lvl="2" indent="-168275">
              <a:spcBef>
                <a:spcPts val="600"/>
              </a:spcBef>
            </a:pPr>
            <a:r>
              <a:rPr lang="en-US" altLang="en-US" sz="2100" dirty="0" smtClean="0"/>
              <a:t>100 feet = 67 dBA</a:t>
            </a:r>
          </a:p>
          <a:p>
            <a:pPr marL="685800" lvl="2" indent="-168275">
              <a:spcBef>
                <a:spcPts val="600"/>
              </a:spcBef>
            </a:pPr>
            <a:r>
              <a:rPr lang="en-US" altLang="en-US" sz="2100" dirty="0" smtClean="0"/>
              <a:t>200 feet = 64 dBA</a:t>
            </a:r>
          </a:p>
          <a:p>
            <a:pPr marL="517525" lvl="1" indent="-288925">
              <a:spcBef>
                <a:spcPts val="1200"/>
              </a:spcBef>
            </a:pPr>
            <a:r>
              <a:rPr lang="en-US" altLang="en-US" sz="2400" dirty="0" smtClean="0"/>
              <a:t>Sound level decrease by 4.5 dBA over soft ground (vegetation)</a:t>
            </a:r>
          </a:p>
          <a:p>
            <a:pPr marL="685800" lvl="2" indent="-168275">
              <a:spcBef>
                <a:spcPts val="600"/>
              </a:spcBef>
            </a:pPr>
            <a:r>
              <a:rPr lang="en-US" altLang="en-US" sz="2100" dirty="0" smtClean="0"/>
              <a:t>50 feet = 70 dBA</a:t>
            </a:r>
          </a:p>
          <a:p>
            <a:pPr marL="685800" lvl="2" indent="-168275">
              <a:spcBef>
                <a:spcPts val="600"/>
              </a:spcBef>
            </a:pPr>
            <a:r>
              <a:rPr lang="en-US" altLang="en-US" sz="2100" dirty="0" smtClean="0"/>
              <a:t>100 feet = 65.5 dBA</a:t>
            </a:r>
          </a:p>
          <a:p>
            <a:pPr marL="685800" lvl="2" indent="-168275">
              <a:spcBef>
                <a:spcPts val="600"/>
              </a:spcBef>
            </a:pPr>
            <a:r>
              <a:rPr lang="en-US" altLang="en-US" sz="2100" dirty="0" smtClean="0"/>
              <a:t>200 feet = 61.0 dBA</a:t>
            </a:r>
            <a:endParaRPr lang="en-US" altLang="en-US" dirty="0" smtClean="0"/>
          </a:p>
        </p:txBody>
      </p:sp>
      <p:sp>
        <p:nvSpPr>
          <p:cNvPr id="9" name="TextBox 3"/>
          <p:cNvSpPr txBox="1">
            <a:spLocks noChangeArrowheads="1"/>
          </p:cNvSpPr>
          <p:nvPr/>
        </p:nvSpPr>
        <p:spPr bwMode="auto">
          <a:xfrm>
            <a:off x="435377" y="5703158"/>
            <a:ext cx="830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600" dirty="0">
                <a:latin typeface="Calibri" panose="020F0502020204030204" pitchFamily="34" charset="0"/>
              </a:rPr>
              <a:t>Source: Minnesota Pollution Control Agency. 2008. </a:t>
            </a:r>
            <a:r>
              <a:rPr lang="en-US" altLang="en-US" sz="1600" i="1" dirty="0">
                <a:latin typeface="Calibri" panose="020F0502020204030204" pitchFamily="34" charset="0"/>
              </a:rPr>
              <a:t>A Guide to Noise Control in Minnesota</a:t>
            </a:r>
          </a:p>
        </p:txBody>
      </p:sp>
      <p:sp>
        <p:nvSpPr>
          <p:cNvPr id="7" name="Footer Placeholder 4"/>
          <p:cNvSpPr txBox="1">
            <a:spLocks/>
          </p:cNvSpPr>
          <p:nvPr/>
        </p:nvSpPr>
        <p:spPr>
          <a:xfrm>
            <a:off x="628650" y="6262690"/>
            <a:ext cx="4190735" cy="365125"/>
          </a:xfrm>
          <a:prstGeom prst="rect">
            <a:avLst/>
          </a:prstGeom>
        </p:spPr>
        <p:txBody>
          <a:bodyPr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err="1">
                <a:hlinkClick r:id="rId2"/>
              </a:rPr>
              <a:t>MnDOT's</a:t>
            </a:r>
            <a:r>
              <a:rPr lang="en-US" dirty="0">
                <a:hlinkClick r:id="rId2"/>
              </a:rPr>
              <a:t> Noise Analysis Webpage</a:t>
            </a:r>
            <a:endParaRPr lang="en-US" dirty="0"/>
          </a:p>
        </p:txBody>
      </p:sp>
    </p:spTree>
    <p:extLst>
      <p:ext uri="{BB962C8B-B14F-4D97-AF65-F5344CB8AC3E}">
        <p14:creationId xmlns:p14="http://schemas.microsoft.com/office/powerpoint/2010/main" val="3755891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4x3.pptx" id="{8B3B34D9-BE42-40DD-A045-D7364E031164}" vid="{EA998505-FD38-4A03-8D44-20BB348C14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4x3</Template>
  <TotalTime>0</TotalTime>
  <Words>1396</Words>
  <Application>Microsoft Office PowerPoint</Application>
  <PresentationFormat>On-screen Show (4:3)</PresentationFormat>
  <Paragraphs>203</Paragraphs>
  <Slides>24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MS PGothic</vt:lpstr>
      <vt:lpstr>Arial</vt:lpstr>
      <vt:lpstr>Calibri</vt:lpstr>
      <vt:lpstr>NeueHaasGroteskText Std</vt:lpstr>
      <vt:lpstr>Times New Roman</vt:lpstr>
      <vt:lpstr>MN.IT</vt:lpstr>
      <vt:lpstr>I-94 Maple Grove to Rogers Community Noise Engagement Meeting #1</vt:lpstr>
      <vt:lpstr>Agenda</vt:lpstr>
      <vt:lpstr>Community Noise Engagement Objectives</vt:lpstr>
      <vt:lpstr>I-94 Maple Grove to Rogers – Noise Analysis</vt:lpstr>
      <vt:lpstr>Traffic Noise Basics</vt:lpstr>
      <vt:lpstr>Terminology</vt:lpstr>
      <vt:lpstr>Log Scale</vt:lpstr>
      <vt:lpstr>Noise Level Changes</vt:lpstr>
      <vt:lpstr>Distance Attenuation</vt:lpstr>
      <vt:lpstr>How do Noise Barriers Work?</vt:lpstr>
      <vt:lpstr>Video</vt:lpstr>
      <vt:lpstr>Traffic Noise Analysis I</vt:lpstr>
      <vt:lpstr>Traffic Noise Analysis II</vt:lpstr>
      <vt:lpstr>Traffic Noise Analysis III</vt:lpstr>
      <vt:lpstr>Traffic Noise Analysis IV</vt:lpstr>
      <vt:lpstr>MnDOT Noise Requirements I</vt:lpstr>
      <vt:lpstr>MnDOT Noise Requirements II</vt:lpstr>
      <vt:lpstr>Noise Abatement Criteria</vt:lpstr>
      <vt:lpstr>Feasibility</vt:lpstr>
      <vt:lpstr>Reasonableness – Noise Reduction Design Goal</vt:lpstr>
      <vt:lpstr>Reasonableness – Cost Effectiveness</vt:lpstr>
      <vt:lpstr>Reasonableness – Noise Barrier Voting</vt:lpstr>
      <vt:lpstr>Next Steps</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2018-07-31T19:05:45Z</dcterms:created>
  <dcterms:modified xsi:type="dcterms:W3CDTF">2018-08-20T20:16:19Z</dcterms:modified>
</cp:coreProperties>
</file>